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0"/>
  </p:notesMasterIdLst>
  <p:sldIdLst>
    <p:sldId id="256" r:id="rId2"/>
    <p:sldId id="257" r:id="rId3"/>
    <p:sldId id="288" r:id="rId4"/>
    <p:sldId id="289" r:id="rId5"/>
    <p:sldId id="290" r:id="rId6"/>
    <p:sldId id="312" r:id="rId7"/>
    <p:sldId id="313" r:id="rId8"/>
    <p:sldId id="314" r:id="rId9"/>
    <p:sldId id="315" r:id="rId10"/>
    <p:sldId id="325" r:id="rId11"/>
    <p:sldId id="326" r:id="rId12"/>
    <p:sldId id="327" r:id="rId13"/>
    <p:sldId id="328" r:id="rId14"/>
    <p:sldId id="329" r:id="rId15"/>
    <p:sldId id="330" r:id="rId16"/>
    <p:sldId id="331" r:id="rId17"/>
    <p:sldId id="332" r:id="rId18"/>
    <p:sldId id="333" r:id="rId19"/>
    <p:sldId id="334" r:id="rId20"/>
    <p:sldId id="335" r:id="rId21"/>
    <p:sldId id="336" r:id="rId22"/>
    <p:sldId id="337" r:id="rId23"/>
    <p:sldId id="338" r:id="rId24"/>
    <p:sldId id="339" r:id="rId25"/>
    <p:sldId id="340" r:id="rId26"/>
    <p:sldId id="341" r:id="rId27"/>
    <p:sldId id="342" r:id="rId28"/>
    <p:sldId id="343" r:id="rId29"/>
    <p:sldId id="344" r:id="rId30"/>
    <p:sldId id="345" r:id="rId31"/>
    <p:sldId id="346" r:id="rId32"/>
    <p:sldId id="347" r:id="rId33"/>
    <p:sldId id="348" r:id="rId34"/>
    <p:sldId id="349" r:id="rId35"/>
    <p:sldId id="350" r:id="rId36"/>
    <p:sldId id="351" r:id="rId37"/>
    <p:sldId id="352" r:id="rId38"/>
    <p:sldId id="353" r:id="rId39"/>
    <p:sldId id="354" r:id="rId40"/>
    <p:sldId id="371" r:id="rId41"/>
    <p:sldId id="372" r:id="rId42"/>
    <p:sldId id="373" r:id="rId43"/>
    <p:sldId id="374" r:id="rId44"/>
    <p:sldId id="375" r:id="rId45"/>
    <p:sldId id="376" r:id="rId46"/>
    <p:sldId id="377" r:id="rId47"/>
    <p:sldId id="378" r:id="rId48"/>
    <p:sldId id="379" r:id="rId49"/>
    <p:sldId id="380" r:id="rId50"/>
    <p:sldId id="381" r:id="rId51"/>
    <p:sldId id="384" r:id="rId52"/>
    <p:sldId id="759" r:id="rId53"/>
    <p:sldId id="763" r:id="rId54"/>
    <p:sldId id="764" r:id="rId55"/>
    <p:sldId id="762" r:id="rId56"/>
    <p:sldId id="765" r:id="rId57"/>
    <p:sldId id="766" r:id="rId58"/>
    <p:sldId id="769" r:id="rId59"/>
    <p:sldId id="771" r:id="rId60"/>
    <p:sldId id="767" r:id="rId61"/>
    <p:sldId id="770" r:id="rId62"/>
    <p:sldId id="768" r:id="rId63"/>
    <p:sldId id="448" r:id="rId64"/>
    <p:sldId id="449" r:id="rId65"/>
    <p:sldId id="450" r:id="rId66"/>
    <p:sldId id="451" r:id="rId67"/>
    <p:sldId id="776" r:id="rId68"/>
    <p:sldId id="777" r:id="rId69"/>
    <p:sldId id="778" r:id="rId70"/>
    <p:sldId id="779" r:id="rId71"/>
    <p:sldId id="780" r:id="rId72"/>
    <p:sldId id="781" r:id="rId73"/>
    <p:sldId id="782" r:id="rId74"/>
    <p:sldId id="783" r:id="rId75"/>
    <p:sldId id="784" r:id="rId76"/>
    <p:sldId id="785" r:id="rId77"/>
    <p:sldId id="786" r:id="rId78"/>
    <p:sldId id="787" r:id="rId79"/>
    <p:sldId id="788" r:id="rId80"/>
    <p:sldId id="385" r:id="rId81"/>
    <p:sldId id="386" r:id="rId82"/>
    <p:sldId id="772" r:id="rId83"/>
    <p:sldId id="773" r:id="rId84"/>
    <p:sldId id="402" r:id="rId85"/>
    <p:sldId id="405" r:id="rId86"/>
    <p:sldId id="406" r:id="rId87"/>
    <p:sldId id="427" r:id="rId88"/>
    <p:sldId id="428" r:id="rId89"/>
    <p:sldId id="429" r:id="rId90"/>
    <p:sldId id="774" r:id="rId91"/>
    <p:sldId id="431" r:id="rId92"/>
    <p:sldId id="453" r:id="rId93"/>
    <p:sldId id="454" r:id="rId94"/>
    <p:sldId id="472" r:id="rId95"/>
    <p:sldId id="473" r:id="rId96"/>
    <p:sldId id="475" r:id="rId97"/>
    <p:sldId id="476" r:id="rId98"/>
    <p:sldId id="477" r:id="rId99"/>
    <p:sldId id="478" r:id="rId100"/>
    <p:sldId id="479" r:id="rId101"/>
    <p:sldId id="480" r:id="rId102"/>
    <p:sldId id="481" r:id="rId103"/>
    <p:sldId id="482" r:id="rId104"/>
    <p:sldId id="483" r:id="rId105"/>
    <p:sldId id="486" r:id="rId106"/>
    <p:sldId id="487" r:id="rId107"/>
    <p:sldId id="488" r:id="rId108"/>
    <p:sldId id="489" r:id="rId109"/>
    <p:sldId id="490" r:id="rId110"/>
    <p:sldId id="499" r:id="rId111"/>
    <p:sldId id="500" r:id="rId112"/>
    <p:sldId id="501" r:id="rId113"/>
    <p:sldId id="502" r:id="rId114"/>
    <p:sldId id="503" r:id="rId115"/>
    <p:sldId id="504" r:id="rId116"/>
    <p:sldId id="506" r:id="rId117"/>
    <p:sldId id="507" r:id="rId118"/>
    <p:sldId id="508" r:id="rId119"/>
    <p:sldId id="509" r:id="rId120"/>
    <p:sldId id="510" r:id="rId121"/>
    <p:sldId id="511" r:id="rId122"/>
    <p:sldId id="512" r:id="rId123"/>
    <p:sldId id="513" r:id="rId124"/>
    <p:sldId id="514" r:id="rId125"/>
    <p:sldId id="515" r:id="rId126"/>
    <p:sldId id="516" r:id="rId127"/>
    <p:sldId id="517" r:id="rId128"/>
    <p:sldId id="518" r:id="rId129"/>
    <p:sldId id="519" r:id="rId130"/>
    <p:sldId id="520" r:id="rId131"/>
    <p:sldId id="521" r:id="rId132"/>
    <p:sldId id="522" r:id="rId133"/>
    <p:sldId id="523" r:id="rId134"/>
    <p:sldId id="524" r:id="rId135"/>
    <p:sldId id="525" r:id="rId136"/>
    <p:sldId id="526" r:id="rId137"/>
    <p:sldId id="527" r:id="rId138"/>
    <p:sldId id="528" r:id="rId139"/>
    <p:sldId id="529" r:id="rId140"/>
    <p:sldId id="530" r:id="rId141"/>
    <p:sldId id="531" r:id="rId142"/>
    <p:sldId id="532" r:id="rId143"/>
    <p:sldId id="533" r:id="rId144"/>
    <p:sldId id="534" r:id="rId145"/>
    <p:sldId id="535" r:id="rId146"/>
    <p:sldId id="536" r:id="rId147"/>
    <p:sldId id="537" r:id="rId148"/>
    <p:sldId id="538" r:id="rId149"/>
    <p:sldId id="539" r:id="rId150"/>
    <p:sldId id="540" r:id="rId151"/>
    <p:sldId id="541" r:id="rId152"/>
    <p:sldId id="542" r:id="rId153"/>
    <p:sldId id="543" r:id="rId154"/>
    <p:sldId id="544" r:id="rId155"/>
    <p:sldId id="545" r:id="rId156"/>
    <p:sldId id="546" r:id="rId157"/>
    <p:sldId id="547" r:id="rId158"/>
    <p:sldId id="548" r:id="rId159"/>
    <p:sldId id="549" r:id="rId160"/>
    <p:sldId id="550" r:id="rId161"/>
    <p:sldId id="551" r:id="rId162"/>
    <p:sldId id="552" r:id="rId163"/>
    <p:sldId id="553" r:id="rId164"/>
    <p:sldId id="554" r:id="rId165"/>
    <p:sldId id="555" r:id="rId166"/>
    <p:sldId id="556" r:id="rId167"/>
    <p:sldId id="557" r:id="rId168"/>
    <p:sldId id="558" r:id="rId169"/>
    <p:sldId id="559" r:id="rId170"/>
    <p:sldId id="560" r:id="rId171"/>
    <p:sldId id="561" r:id="rId172"/>
    <p:sldId id="562" r:id="rId173"/>
    <p:sldId id="563" r:id="rId174"/>
    <p:sldId id="564" r:id="rId175"/>
    <p:sldId id="565" r:id="rId176"/>
    <p:sldId id="566" r:id="rId177"/>
    <p:sldId id="567" r:id="rId178"/>
    <p:sldId id="568" r:id="rId179"/>
    <p:sldId id="569" r:id="rId180"/>
    <p:sldId id="570" r:id="rId181"/>
    <p:sldId id="571" r:id="rId182"/>
    <p:sldId id="572" r:id="rId183"/>
    <p:sldId id="573" r:id="rId184"/>
    <p:sldId id="574" r:id="rId185"/>
    <p:sldId id="575" r:id="rId186"/>
    <p:sldId id="576" r:id="rId187"/>
    <p:sldId id="577" r:id="rId188"/>
    <p:sldId id="578" r:id="rId189"/>
    <p:sldId id="579" r:id="rId190"/>
    <p:sldId id="580" r:id="rId191"/>
    <p:sldId id="581" r:id="rId192"/>
    <p:sldId id="582" r:id="rId193"/>
    <p:sldId id="583" r:id="rId194"/>
    <p:sldId id="584" r:id="rId195"/>
    <p:sldId id="585" r:id="rId196"/>
    <p:sldId id="586" r:id="rId197"/>
    <p:sldId id="587" r:id="rId198"/>
    <p:sldId id="588" r:id="rId199"/>
    <p:sldId id="589" r:id="rId200"/>
    <p:sldId id="590" r:id="rId201"/>
    <p:sldId id="591" r:id="rId202"/>
    <p:sldId id="592" r:id="rId203"/>
    <p:sldId id="593" r:id="rId204"/>
    <p:sldId id="594" r:id="rId205"/>
    <p:sldId id="595" r:id="rId206"/>
    <p:sldId id="596" r:id="rId207"/>
    <p:sldId id="597" r:id="rId208"/>
    <p:sldId id="598" r:id="rId209"/>
    <p:sldId id="599" r:id="rId210"/>
    <p:sldId id="600" r:id="rId211"/>
    <p:sldId id="601" r:id="rId212"/>
    <p:sldId id="602" r:id="rId213"/>
    <p:sldId id="603" r:id="rId214"/>
    <p:sldId id="604" r:id="rId215"/>
    <p:sldId id="605" r:id="rId216"/>
    <p:sldId id="606" r:id="rId217"/>
    <p:sldId id="607" r:id="rId218"/>
    <p:sldId id="608" r:id="rId219"/>
    <p:sldId id="609" r:id="rId220"/>
    <p:sldId id="610" r:id="rId221"/>
    <p:sldId id="611" r:id="rId222"/>
    <p:sldId id="612" r:id="rId223"/>
    <p:sldId id="613" r:id="rId224"/>
    <p:sldId id="614" r:id="rId225"/>
    <p:sldId id="615" r:id="rId226"/>
    <p:sldId id="616" r:id="rId227"/>
    <p:sldId id="617" r:id="rId228"/>
    <p:sldId id="618" r:id="rId229"/>
    <p:sldId id="619" r:id="rId230"/>
    <p:sldId id="620" r:id="rId231"/>
    <p:sldId id="621" r:id="rId232"/>
    <p:sldId id="622" r:id="rId233"/>
    <p:sldId id="623" r:id="rId234"/>
    <p:sldId id="624" r:id="rId235"/>
    <p:sldId id="625" r:id="rId236"/>
    <p:sldId id="626" r:id="rId237"/>
    <p:sldId id="627" r:id="rId238"/>
    <p:sldId id="628" r:id="rId239"/>
    <p:sldId id="629" r:id="rId240"/>
    <p:sldId id="630" r:id="rId241"/>
    <p:sldId id="631" r:id="rId242"/>
    <p:sldId id="632" r:id="rId243"/>
    <p:sldId id="633" r:id="rId244"/>
    <p:sldId id="634" r:id="rId245"/>
    <p:sldId id="635" r:id="rId246"/>
    <p:sldId id="636" r:id="rId247"/>
    <p:sldId id="637" r:id="rId248"/>
    <p:sldId id="638" r:id="rId249"/>
    <p:sldId id="639" r:id="rId250"/>
    <p:sldId id="640" r:id="rId251"/>
    <p:sldId id="641" r:id="rId252"/>
    <p:sldId id="643" r:id="rId253"/>
    <p:sldId id="644" r:id="rId254"/>
    <p:sldId id="645" r:id="rId255"/>
    <p:sldId id="648" r:id="rId256"/>
    <p:sldId id="649" r:id="rId257"/>
    <p:sldId id="650" r:id="rId258"/>
    <p:sldId id="651" r:id="rId259"/>
    <p:sldId id="652" r:id="rId260"/>
    <p:sldId id="653" r:id="rId261"/>
    <p:sldId id="654" r:id="rId262"/>
    <p:sldId id="655" r:id="rId263"/>
    <p:sldId id="656" r:id="rId264"/>
    <p:sldId id="657" r:id="rId265"/>
    <p:sldId id="658" r:id="rId266"/>
    <p:sldId id="659" r:id="rId267"/>
    <p:sldId id="660" r:id="rId268"/>
    <p:sldId id="661" r:id="rId269"/>
    <p:sldId id="662" r:id="rId270"/>
    <p:sldId id="663" r:id="rId271"/>
    <p:sldId id="664" r:id="rId272"/>
    <p:sldId id="665" r:id="rId273"/>
    <p:sldId id="666" r:id="rId274"/>
    <p:sldId id="667" r:id="rId275"/>
    <p:sldId id="668" r:id="rId276"/>
    <p:sldId id="669" r:id="rId277"/>
    <p:sldId id="670" r:id="rId278"/>
    <p:sldId id="671" r:id="rId279"/>
    <p:sldId id="672" r:id="rId280"/>
    <p:sldId id="673" r:id="rId281"/>
    <p:sldId id="674" r:id="rId282"/>
    <p:sldId id="675" r:id="rId283"/>
    <p:sldId id="676" r:id="rId284"/>
    <p:sldId id="677" r:id="rId285"/>
    <p:sldId id="678" r:id="rId286"/>
    <p:sldId id="679" r:id="rId287"/>
    <p:sldId id="680" r:id="rId288"/>
    <p:sldId id="681" r:id="rId289"/>
    <p:sldId id="682" r:id="rId290"/>
    <p:sldId id="683" r:id="rId291"/>
    <p:sldId id="684" r:id="rId292"/>
    <p:sldId id="685" r:id="rId293"/>
    <p:sldId id="686" r:id="rId294"/>
    <p:sldId id="687" r:id="rId295"/>
    <p:sldId id="688" r:id="rId296"/>
    <p:sldId id="689" r:id="rId297"/>
    <p:sldId id="690" r:id="rId298"/>
    <p:sldId id="691" r:id="rId299"/>
    <p:sldId id="692" r:id="rId300"/>
    <p:sldId id="693" r:id="rId301"/>
    <p:sldId id="694" r:id="rId302"/>
    <p:sldId id="695" r:id="rId303"/>
    <p:sldId id="696" r:id="rId304"/>
    <p:sldId id="697" r:id="rId305"/>
    <p:sldId id="698" r:id="rId306"/>
    <p:sldId id="699" r:id="rId307"/>
    <p:sldId id="700" r:id="rId308"/>
    <p:sldId id="701" r:id="rId309"/>
    <p:sldId id="702" r:id="rId310"/>
    <p:sldId id="703" r:id="rId311"/>
    <p:sldId id="704" r:id="rId312"/>
    <p:sldId id="705" r:id="rId313"/>
    <p:sldId id="706" r:id="rId314"/>
    <p:sldId id="707" r:id="rId315"/>
    <p:sldId id="708" r:id="rId316"/>
    <p:sldId id="709" r:id="rId317"/>
    <p:sldId id="710" r:id="rId318"/>
    <p:sldId id="711" r:id="rId319"/>
    <p:sldId id="712" r:id="rId320"/>
    <p:sldId id="713" r:id="rId321"/>
    <p:sldId id="714" r:id="rId322"/>
    <p:sldId id="715" r:id="rId323"/>
    <p:sldId id="716" r:id="rId324"/>
    <p:sldId id="717" r:id="rId325"/>
    <p:sldId id="718" r:id="rId326"/>
    <p:sldId id="719" r:id="rId327"/>
    <p:sldId id="720" r:id="rId328"/>
    <p:sldId id="721" r:id="rId329"/>
    <p:sldId id="722" r:id="rId330"/>
    <p:sldId id="723" r:id="rId331"/>
    <p:sldId id="724" r:id="rId332"/>
    <p:sldId id="725" r:id="rId333"/>
    <p:sldId id="726" r:id="rId334"/>
    <p:sldId id="727" r:id="rId335"/>
    <p:sldId id="728" r:id="rId336"/>
    <p:sldId id="729" r:id="rId337"/>
    <p:sldId id="730" r:id="rId338"/>
    <p:sldId id="731" r:id="rId339"/>
    <p:sldId id="732" r:id="rId340"/>
    <p:sldId id="733" r:id="rId341"/>
    <p:sldId id="734" r:id="rId342"/>
    <p:sldId id="735" r:id="rId343"/>
    <p:sldId id="736" r:id="rId344"/>
    <p:sldId id="737" r:id="rId345"/>
    <p:sldId id="738" r:id="rId346"/>
    <p:sldId id="739" r:id="rId347"/>
    <p:sldId id="740" r:id="rId348"/>
    <p:sldId id="741" r:id="rId349"/>
    <p:sldId id="742" r:id="rId350"/>
    <p:sldId id="743" r:id="rId351"/>
    <p:sldId id="744" r:id="rId352"/>
    <p:sldId id="745" r:id="rId353"/>
    <p:sldId id="746" r:id="rId354"/>
    <p:sldId id="747" r:id="rId355"/>
    <p:sldId id="748" r:id="rId356"/>
    <p:sldId id="749" r:id="rId357"/>
    <p:sldId id="750" r:id="rId358"/>
    <p:sldId id="751" r:id="rId3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51" autoAdjust="0"/>
    <p:restoredTop sz="94660"/>
  </p:normalViewPr>
  <p:slideViewPr>
    <p:cSldViewPr snapToGrid="0">
      <p:cViewPr>
        <p:scale>
          <a:sx n="75" d="100"/>
          <a:sy n="75" d="100"/>
        </p:scale>
        <p:origin x="629" y="-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notesMaster" Target="notesMasters/notesMaster1.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presProps" Target="presProps.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viewProps" Target="viewProps.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theme" Target="theme/theme1.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173" Type="http://schemas.openxmlformats.org/officeDocument/2006/relationships/slide" Target="slides/slide172.xml"/><Relationship Id="rId229" Type="http://schemas.openxmlformats.org/officeDocument/2006/relationships/slide" Target="slides/slide228.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1756A-C5D3-4E81-97C6-3729A50D9839}" type="datetimeFigureOut">
              <a:rPr lang="en-IN" smtClean="0"/>
              <a:t>22-04-2025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6CCE87-D545-4642-80E3-819394C8BA71}" type="slidenum">
              <a:rPr lang="en-IN" smtClean="0"/>
              <a:t>‹#›</a:t>
            </a:fld>
            <a:endParaRPr lang="en-IN"/>
          </a:p>
        </p:txBody>
      </p:sp>
    </p:spTree>
    <p:extLst>
      <p:ext uri="{BB962C8B-B14F-4D97-AF65-F5344CB8AC3E}">
        <p14:creationId xmlns:p14="http://schemas.microsoft.com/office/powerpoint/2010/main" val="2429722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20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21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22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23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24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25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26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27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28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29</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30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31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32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33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34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35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36</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37</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38</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253276-2431-40AD-A122-3D61D9BDC9B3}" type="slidenum">
              <a:rPr lang="en-US" smtClean="0"/>
              <a:pPr/>
              <a:t>39</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A4EBD3-55A3-47CC-8F4A-6226733ACC83}" type="slidenum">
              <a:rPr lang="en-US" smtClean="0"/>
              <a:pPr/>
              <a:t>51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9AFABF2-EB6F-44FF-B2A7-64592AE1C0C5}" type="slidenum">
              <a:rPr lang="en-US" smtClean="0"/>
              <a:pPr/>
              <a:t>190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8BFF6-52EA-16EA-A203-B83543A634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DFBF31A-FC31-DE00-9BED-E49E3B511E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CAEC1E0-F008-7607-5ED1-2EABFA383D90}"/>
              </a:ext>
            </a:extLst>
          </p:cNvPr>
          <p:cNvSpPr>
            <a:spLocks noGrp="1"/>
          </p:cNvSpPr>
          <p:nvPr>
            <p:ph type="dt" sz="half" idx="10"/>
          </p:nvPr>
        </p:nvSpPr>
        <p:spPr/>
        <p:txBody>
          <a:bodyPr/>
          <a:lstStyle/>
          <a:p>
            <a:fld id="{6B6BA7C6-D0C1-42A1-9399-1DD8A7071CBE}" type="datetimeFigureOut">
              <a:rPr lang="en-IN" smtClean="0"/>
              <a:t>22-04-2025</a:t>
            </a:fld>
            <a:endParaRPr lang="en-IN"/>
          </a:p>
        </p:txBody>
      </p:sp>
      <p:sp>
        <p:nvSpPr>
          <p:cNvPr id="5" name="Footer Placeholder 4">
            <a:extLst>
              <a:ext uri="{FF2B5EF4-FFF2-40B4-BE49-F238E27FC236}">
                <a16:creationId xmlns:a16="http://schemas.microsoft.com/office/drawing/2014/main" id="{4253F109-E469-FA6E-AFD8-53087BB02C7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A029666-BC96-B18F-66E3-E023A53104B7}"/>
              </a:ext>
            </a:extLst>
          </p:cNvPr>
          <p:cNvSpPr>
            <a:spLocks noGrp="1"/>
          </p:cNvSpPr>
          <p:nvPr>
            <p:ph type="sldNum" sz="quarter" idx="12"/>
          </p:nvPr>
        </p:nvSpPr>
        <p:spPr/>
        <p:txBody>
          <a:bodyPr/>
          <a:lstStyle/>
          <a:p>
            <a:fld id="{40FAE366-DB33-45BB-8EF8-0525DC15822B}" type="slidenum">
              <a:rPr lang="en-IN" smtClean="0"/>
              <a:t>‹#›</a:t>
            </a:fld>
            <a:endParaRPr lang="en-IN"/>
          </a:p>
        </p:txBody>
      </p:sp>
    </p:spTree>
    <p:extLst>
      <p:ext uri="{BB962C8B-B14F-4D97-AF65-F5344CB8AC3E}">
        <p14:creationId xmlns:p14="http://schemas.microsoft.com/office/powerpoint/2010/main" val="2100139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D31AB-B961-ED1B-D09E-E4F83C4BF61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D2EA08C-A4BF-2CC2-CC30-9CFEA14ABB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6973FC3-C674-27EA-0DF0-2295844722E7}"/>
              </a:ext>
            </a:extLst>
          </p:cNvPr>
          <p:cNvSpPr>
            <a:spLocks noGrp="1"/>
          </p:cNvSpPr>
          <p:nvPr>
            <p:ph type="dt" sz="half" idx="10"/>
          </p:nvPr>
        </p:nvSpPr>
        <p:spPr/>
        <p:txBody>
          <a:bodyPr/>
          <a:lstStyle/>
          <a:p>
            <a:fld id="{6B6BA7C6-D0C1-42A1-9399-1DD8A7071CBE}" type="datetimeFigureOut">
              <a:rPr lang="en-IN" smtClean="0"/>
              <a:t>22-04-2025</a:t>
            </a:fld>
            <a:endParaRPr lang="en-IN"/>
          </a:p>
        </p:txBody>
      </p:sp>
      <p:sp>
        <p:nvSpPr>
          <p:cNvPr id="5" name="Footer Placeholder 4">
            <a:extLst>
              <a:ext uri="{FF2B5EF4-FFF2-40B4-BE49-F238E27FC236}">
                <a16:creationId xmlns:a16="http://schemas.microsoft.com/office/drawing/2014/main" id="{92D602C1-F477-27F0-66E6-9AAAA1544A7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5CB6DD5-7637-13F3-2A9E-5C32092BA3E7}"/>
              </a:ext>
            </a:extLst>
          </p:cNvPr>
          <p:cNvSpPr>
            <a:spLocks noGrp="1"/>
          </p:cNvSpPr>
          <p:nvPr>
            <p:ph type="sldNum" sz="quarter" idx="12"/>
          </p:nvPr>
        </p:nvSpPr>
        <p:spPr/>
        <p:txBody>
          <a:bodyPr/>
          <a:lstStyle/>
          <a:p>
            <a:fld id="{40FAE366-DB33-45BB-8EF8-0525DC15822B}" type="slidenum">
              <a:rPr lang="en-IN" smtClean="0"/>
              <a:t>‹#›</a:t>
            </a:fld>
            <a:endParaRPr lang="en-IN"/>
          </a:p>
        </p:txBody>
      </p:sp>
    </p:spTree>
    <p:extLst>
      <p:ext uri="{BB962C8B-B14F-4D97-AF65-F5344CB8AC3E}">
        <p14:creationId xmlns:p14="http://schemas.microsoft.com/office/powerpoint/2010/main" val="319288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283D-8402-3758-7262-2534F1389C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FABBCE1-18B2-B7FA-D5BF-00C946A4B5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E5E073-2223-7619-7639-73B018F18953}"/>
              </a:ext>
            </a:extLst>
          </p:cNvPr>
          <p:cNvSpPr>
            <a:spLocks noGrp="1"/>
          </p:cNvSpPr>
          <p:nvPr>
            <p:ph type="dt" sz="half" idx="10"/>
          </p:nvPr>
        </p:nvSpPr>
        <p:spPr/>
        <p:txBody>
          <a:bodyPr/>
          <a:lstStyle/>
          <a:p>
            <a:fld id="{6B6BA7C6-D0C1-42A1-9399-1DD8A7071CBE}" type="datetimeFigureOut">
              <a:rPr lang="en-IN" smtClean="0"/>
              <a:t>22-04-2025</a:t>
            </a:fld>
            <a:endParaRPr lang="en-IN"/>
          </a:p>
        </p:txBody>
      </p:sp>
      <p:sp>
        <p:nvSpPr>
          <p:cNvPr id="5" name="Footer Placeholder 4">
            <a:extLst>
              <a:ext uri="{FF2B5EF4-FFF2-40B4-BE49-F238E27FC236}">
                <a16:creationId xmlns:a16="http://schemas.microsoft.com/office/drawing/2014/main" id="{EB7EA8C5-B6D6-C82F-5190-9C0D055DADF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F9D6E9-DA41-4CB8-CCF6-7D415670AB56}"/>
              </a:ext>
            </a:extLst>
          </p:cNvPr>
          <p:cNvSpPr>
            <a:spLocks noGrp="1"/>
          </p:cNvSpPr>
          <p:nvPr>
            <p:ph type="sldNum" sz="quarter" idx="12"/>
          </p:nvPr>
        </p:nvSpPr>
        <p:spPr/>
        <p:txBody>
          <a:bodyPr/>
          <a:lstStyle/>
          <a:p>
            <a:fld id="{40FAE366-DB33-45BB-8EF8-0525DC15822B}" type="slidenum">
              <a:rPr lang="en-IN" smtClean="0"/>
              <a:t>‹#›</a:t>
            </a:fld>
            <a:endParaRPr lang="en-IN"/>
          </a:p>
        </p:txBody>
      </p:sp>
    </p:spTree>
    <p:extLst>
      <p:ext uri="{BB962C8B-B14F-4D97-AF65-F5344CB8AC3E}">
        <p14:creationId xmlns:p14="http://schemas.microsoft.com/office/powerpoint/2010/main" val="2125805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DCAFF-03FE-3EF9-52B8-E77B4E3A9F6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6B9469F-54C5-FC35-9C7D-D87D7E71FF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CE8341F-0798-7795-289A-9ABB46D7D3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13B95EC-17F2-0797-F652-9D6D41197E92}"/>
              </a:ext>
            </a:extLst>
          </p:cNvPr>
          <p:cNvSpPr>
            <a:spLocks noGrp="1"/>
          </p:cNvSpPr>
          <p:nvPr>
            <p:ph type="dt" sz="half" idx="10"/>
          </p:nvPr>
        </p:nvSpPr>
        <p:spPr/>
        <p:txBody>
          <a:bodyPr/>
          <a:lstStyle/>
          <a:p>
            <a:fld id="{6B6BA7C6-D0C1-42A1-9399-1DD8A7071CBE}" type="datetimeFigureOut">
              <a:rPr lang="en-IN" smtClean="0"/>
              <a:t>22-04-2025</a:t>
            </a:fld>
            <a:endParaRPr lang="en-IN"/>
          </a:p>
        </p:txBody>
      </p:sp>
      <p:sp>
        <p:nvSpPr>
          <p:cNvPr id="6" name="Footer Placeholder 5">
            <a:extLst>
              <a:ext uri="{FF2B5EF4-FFF2-40B4-BE49-F238E27FC236}">
                <a16:creationId xmlns:a16="http://schemas.microsoft.com/office/drawing/2014/main" id="{30DCE037-2304-CFC6-CCB0-8FCB96C95DB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2306C28-9A66-F1C9-5997-0CAC7DD798C3}"/>
              </a:ext>
            </a:extLst>
          </p:cNvPr>
          <p:cNvSpPr>
            <a:spLocks noGrp="1"/>
          </p:cNvSpPr>
          <p:nvPr>
            <p:ph type="sldNum" sz="quarter" idx="12"/>
          </p:nvPr>
        </p:nvSpPr>
        <p:spPr/>
        <p:txBody>
          <a:bodyPr/>
          <a:lstStyle/>
          <a:p>
            <a:fld id="{40FAE366-DB33-45BB-8EF8-0525DC15822B}" type="slidenum">
              <a:rPr lang="en-IN" smtClean="0"/>
              <a:t>‹#›</a:t>
            </a:fld>
            <a:endParaRPr lang="en-IN"/>
          </a:p>
        </p:txBody>
      </p:sp>
    </p:spTree>
    <p:extLst>
      <p:ext uri="{BB962C8B-B14F-4D97-AF65-F5344CB8AC3E}">
        <p14:creationId xmlns:p14="http://schemas.microsoft.com/office/powerpoint/2010/main" val="3281248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62083-7209-7622-6587-B09EBBA37A8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328796D-F170-DA8B-5D1E-B09D091A73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1F4579-8A80-0CA8-FA3A-D16F389D50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E84F238-2AB8-F742-16FC-D880590423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ACD00C-E6BF-BCFC-8D0D-3F7B3D4786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44D395D-A3A5-3783-D2C9-0C5AF6A4A5B9}"/>
              </a:ext>
            </a:extLst>
          </p:cNvPr>
          <p:cNvSpPr>
            <a:spLocks noGrp="1"/>
          </p:cNvSpPr>
          <p:nvPr>
            <p:ph type="dt" sz="half" idx="10"/>
          </p:nvPr>
        </p:nvSpPr>
        <p:spPr/>
        <p:txBody>
          <a:bodyPr/>
          <a:lstStyle/>
          <a:p>
            <a:fld id="{6B6BA7C6-D0C1-42A1-9399-1DD8A7071CBE}" type="datetimeFigureOut">
              <a:rPr lang="en-IN" smtClean="0"/>
              <a:t>22-04-2025</a:t>
            </a:fld>
            <a:endParaRPr lang="en-IN"/>
          </a:p>
        </p:txBody>
      </p:sp>
      <p:sp>
        <p:nvSpPr>
          <p:cNvPr id="8" name="Footer Placeholder 7">
            <a:extLst>
              <a:ext uri="{FF2B5EF4-FFF2-40B4-BE49-F238E27FC236}">
                <a16:creationId xmlns:a16="http://schemas.microsoft.com/office/drawing/2014/main" id="{7D6145F6-287B-8478-E872-5360C6DF15A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06A7748-A846-2F20-378D-8F6242B24873}"/>
              </a:ext>
            </a:extLst>
          </p:cNvPr>
          <p:cNvSpPr>
            <a:spLocks noGrp="1"/>
          </p:cNvSpPr>
          <p:nvPr>
            <p:ph type="sldNum" sz="quarter" idx="12"/>
          </p:nvPr>
        </p:nvSpPr>
        <p:spPr/>
        <p:txBody>
          <a:bodyPr/>
          <a:lstStyle/>
          <a:p>
            <a:fld id="{40FAE366-DB33-45BB-8EF8-0525DC15822B}" type="slidenum">
              <a:rPr lang="en-IN" smtClean="0"/>
              <a:t>‹#›</a:t>
            </a:fld>
            <a:endParaRPr lang="en-IN"/>
          </a:p>
        </p:txBody>
      </p:sp>
    </p:spTree>
    <p:extLst>
      <p:ext uri="{BB962C8B-B14F-4D97-AF65-F5344CB8AC3E}">
        <p14:creationId xmlns:p14="http://schemas.microsoft.com/office/powerpoint/2010/main" val="1991593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B7FCF-91E3-E79D-EBDA-CFB49A3FB68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E1590EA-DEA4-3A92-00DE-C945224D0C7E}"/>
              </a:ext>
            </a:extLst>
          </p:cNvPr>
          <p:cNvSpPr>
            <a:spLocks noGrp="1"/>
          </p:cNvSpPr>
          <p:nvPr>
            <p:ph type="dt" sz="half" idx="10"/>
          </p:nvPr>
        </p:nvSpPr>
        <p:spPr/>
        <p:txBody>
          <a:bodyPr/>
          <a:lstStyle/>
          <a:p>
            <a:fld id="{6B6BA7C6-D0C1-42A1-9399-1DD8A7071CBE}" type="datetimeFigureOut">
              <a:rPr lang="en-IN" smtClean="0"/>
              <a:t>22-04-2025</a:t>
            </a:fld>
            <a:endParaRPr lang="en-IN"/>
          </a:p>
        </p:txBody>
      </p:sp>
      <p:sp>
        <p:nvSpPr>
          <p:cNvPr id="4" name="Footer Placeholder 3">
            <a:extLst>
              <a:ext uri="{FF2B5EF4-FFF2-40B4-BE49-F238E27FC236}">
                <a16:creationId xmlns:a16="http://schemas.microsoft.com/office/drawing/2014/main" id="{5E341E33-F464-DECF-144D-8495CBF91D4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5C800FA-651B-B640-584A-49A15D995E4A}"/>
              </a:ext>
            </a:extLst>
          </p:cNvPr>
          <p:cNvSpPr>
            <a:spLocks noGrp="1"/>
          </p:cNvSpPr>
          <p:nvPr>
            <p:ph type="sldNum" sz="quarter" idx="12"/>
          </p:nvPr>
        </p:nvSpPr>
        <p:spPr/>
        <p:txBody>
          <a:bodyPr/>
          <a:lstStyle/>
          <a:p>
            <a:fld id="{40FAE366-DB33-45BB-8EF8-0525DC15822B}" type="slidenum">
              <a:rPr lang="en-IN" smtClean="0"/>
              <a:t>‹#›</a:t>
            </a:fld>
            <a:endParaRPr lang="en-IN"/>
          </a:p>
        </p:txBody>
      </p:sp>
    </p:spTree>
    <p:extLst>
      <p:ext uri="{BB962C8B-B14F-4D97-AF65-F5344CB8AC3E}">
        <p14:creationId xmlns:p14="http://schemas.microsoft.com/office/powerpoint/2010/main" val="23771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926967-0465-09E7-DF7B-41BF21D6D59F}"/>
              </a:ext>
            </a:extLst>
          </p:cNvPr>
          <p:cNvSpPr>
            <a:spLocks noGrp="1"/>
          </p:cNvSpPr>
          <p:nvPr>
            <p:ph type="dt" sz="half" idx="10"/>
          </p:nvPr>
        </p:nvSpPr>
        <p:spPr/>
        <p:txBody>
          <a:bodyPr/>
          <a:lstStyle/>
          <a:p>
            <a:fld id="{6B6BA7C6-D0C1-42A1-9399-1DD8A7071CBE}" type="datetimeFigureOut">
              <a:rPr lang="en-IN" smtClean="0"/>
              <a:t>22-04-2025</a:t>
            </a:fld>
            <a:endParaRPr lang="en-IN"/>
          </a:p>
        </p:txBody>
      </p:sp>
      <p:sp>
        <p:nvSpPr>
          <p:cNvPr id="3" name="Footer Placeholder 2">
            <a:extLst>
              <a:ext uri="{FF2B5EF4-FFF2-40B4-BE49-F238E27FC236}">
                <a16:creationId xmlns:a16="http://schemas.microsoft.com/office/drawing/2014/main" id="{0FC0A4BE-6D1B-7D4E-8030-DAEB1CF583D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EF8AF84-9F46-576B-F5E6-046ADB059437}"/>
              </a:ext>
            </a:extLst>
          </p:cNvPr>
          <p:cNvSpPr>
            <a:spLocks noGrp="1"/>
          </p:cNvSpPr>
          <p:nvPr>
            <p:ph type="sldNum" sz="quarter" idx="12"/>
          </p:nvPr>
        </p:nvSpPr>
        <p:spPr/>
        <p:txBody>
          <a:bodyPr/>
          <a:lstStyle/>
          <a:p>
            <a:fld id="{40FAE366-DB33-45BB-8EF8-0525DC15822B}" type="slidenum">
              <a:rPr lang="en-IN" smtClean="0"/>
              <a:t>‹#›</a:t>
            </a:fld>
            <a:endParaRPr lang="en-IN"/>
          </a:p>
        </p:txBody>
      </p:sp>
    </p:spTree>
    <p:extLst>
      <p:ext uri="{BB962C8B-B14F-4D97-AF65-F5344CB8AC3E}">
        <p14:creationId xmlns:p14="http://schemas.microsoft.com/office/powerpoint/2010/main" val="968158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7D64E-B6F6-81EE-D014-5940BAEE66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25BDBC2-5862-FA12-154C-801BBBF4F8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3FB5B41-8EEA-4FF4-A4B4-4735AC591B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FE72A0-96E3-0AC6-F33B-C4EA20FD33DB}"/>
              </a:ext>
            </a:extLst>
          </p:cNvPr>
          <p:cNvSpPr>
            <a:spLocks noGrp="1"/>
          </p:cNvSpPr>
          <p:nvPr>
            <p:ph type="dt" sz="half" idx="10"/>
          </p:nvPr>
        </p:nvSpPr>
        <p:spPr/>
        <p:txBody>
          <a:bodyPr/>
          <a:lstStyle/>
          <a:p>
            <a:fld id="{6B6BA7C6-D0C1-42A1-9399-1DD8A7071CBE}" type="datetimeFigureOut">
              <a:rPr lang="en-IN" smtClean="0"/>
              <a:t>22-04-2025</a:t>
            </a:fld>
            <a:endParaRPr lang="en-IN"/>
          </a:p>
        </p:txBody>
      </p:sp>
      <p:sp>
        <p:nvSpPr>
          <p:cNvPr id="6" name="Footer Placeholder 5">
            <a:extLst>
              <a:ext uri="{FF2B5EF4-FFF2-40B4-BE49-F238E27FC236}">
                <a16:creationId xmlns:a16="http://schemas.microsoft.com/office/drawing/2014/main" id="{8497CE20-FCAC-1CE6-C1B4-F5DEE0E94D2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C520064-1364-6231-81E4-F5B8DA5D0950}"/>
              </a:ext>
            </a:extLst>
          </p:cNvPr>
          <p:cNvSpPr>
            <a:spLocks noGrp="1"/>
          </p:cNvSpPr>
          <p:nvPr>
            <p:ph type="sldNum" sz="quarter" idx="12"/>
          </p:nvPr>
        </p:nvSpPr>
        <p:spPr/>
        <p:txBody>
          <a:bodyPr/>
          <a:lstStyle/>
          <a:p>
            <a:fld id="{40FAE366-DB33-45BB-8EF8-0525DC15822B}" type="slidenum">
              <a:rPr lang="en-IN" smtClean="0"/>
              <a:t>‹#›</a:t>
            </a:fld>
            <a:endParaRPr lang="en-IN"/>
          </a:p>
        </p:txBody>
      </p:sp>
    </p:spTree>
    <p:extLst>
      <p:ext uri="{BB962C8B-B14F-4D97-AF65-F5344CB8AC3E}">
        <p14:creationId xmlns:p14="http://schemas.microsoft.com/office/powerpoint/2010/main" val="3650525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33C09-92C0-6663-E1FE-CE3BF3BC16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9F5D0A8-BC9E-178C-BBDF-60D9B2959B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FEC856A-80E2-87B4-8271-6B6037419D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12BACE-7123-B548-51DB-1C38BED6FE48}"/>
              </a:ext>
            </a:extLst>
          </p:cNvPr>
          <p:cNvSpPr>
            <a:spLocks noGrp="1"/>
          </p:cNvSpPr>
          <p:nvPr>
            <p:ph type="dt" sz="half" idx="10"/>
          </p:nvPr>
        </p:nvSpPr>
        <p:spPr/>
        <p:txBody>
          <a:bodyPr/>
          <a:lstStyle/>
          <a:p>
            <a:fld id="{6B6BA7C6-D0C1-42A1-9399-1DD8A7071CBE}" type="datetimeFigureOut">
              <a:rPr lang="en-IN" smtClean="0"/>
              <a:t>22-04-2025</a:t>
            </a:fld>
            <a:endParaRPr lang="en-IN"/>
          </a:p>
        </p:txBody>
      </p:sp>
      <p:sp>
        <p:nvSpPr>
          <p:cNvPr id="6" name="Footer Placeholder 5">
            <a:extLst>
              <a:ext uri="{FF2B5EF4-FFF2-40B4-BE49-F238E27FC236}">
                <a16:creationId xmlns:a16="http://schemas.microsoft.com/office/drawing/2014/main" id="{D7FBBB4F-D18C-E005-F52F-D3607FA4F67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AA0CFFD-85FF-9830-0DF4-62A68859BA07}"/>
              </a:ext>
            </a:extLst>
          </p:cNvPr>
          <p:cNvSpPr>
            <a:spLocks noGrp="1"/>
          </p:cNvSpPr>
          <p:nvPr>
            <p:ph type="sldNum" sz="quarter" idx="12"/>
          </p:nvPr>
        </p:nvSpPr>
        <p:spPr/>
        <p:txBody>
          <a:bodyPr/>
          <a:lstStyle/>
          <a:p>
            <a:fld id="{40FAE366-DB33-45BB-8EF8-0525DC15822B}" type="slidenum">
              <a:rPr lang="en-IN" smtClean="0"/>
              <a:t>‹#›</a:t>
            </a:fld>
            <a:endParaRPr lang="en-IN"/>
          </a:p>
        </p:txBody>
      </p:sp>
    </p:spTree>
    <p:extLst>
      <p:ext uri="{BB962C8B-B14F-4D97-AF65-F5344CB8AC3E}">
        <p14:creationId xmlns:p14="http://schemas.microsoft.com/office/powerpoint/2010/main" val="998204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2013E-9755-77B6-C29C-901782B9155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05674A7-2A17-F686-4F10-7BE4DE6112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2092749-A83A-DC47-5843-7992273088F5}"/>
              </a:ext>
            </a:extLst>
          </p:cNvPr>
          <p:cNvSpPr>
            <a:spLocks noGrp="1"/>
          </p:cNvSpPr>
          <p:nvPr>
            <p:ph type="dt" sz="half" idx="10"/>
          </p:nvPr>
        </p:nvSpPr>
        <p:spPr/>
        <p:txBody>
          <a:bodyPr/>
          <a:lstStyle/>
          <a:p>
            <a:fld id="{6B6BA7C6-D0C1-42A1-9399-1DD8A7071CBE}" type="datetimeFigureOut">
              <a:rPr lang="en-IN" smtClean="0"/>
              <a:t>22-04-2025</a:t>
            </a:fld>
            <a:endParaRPr lang="en-IN"/>
          </a:p>
        </p:txBody>
      </p:sp>
      <p:sp>
        <p:nvSpPr>
          <p:cNvPr id="5" name="Footer Placeholder 4">
            <a:extLst>
              <a:ext uri="{FF2B5EF4-FFF2-40B4-BE49-F238E27FC236}">
                <a16:creationId xmlns:a16="http://schemas.microsoft.com/office/drawing/2014/main" id="{D559ABEE-D63F-C6AE-12FD-A780693D302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4EE8634-B5A9-A854-B48B-7584177373C8}"/>
              </a:ext>
            </a:extLst>
          </p:cNvPr>
          <p:cNvSpPr>
            <a:spLocks noGrp="1"/>
          </p:cNvSpPr>
          <p:nvPr>
            <p:ph type="sldNum" sz="quarter" idx="12"/>
          </p:nvPr>
        </p:nvSpPr>
        <p:spPr/>
        <p:txBody>
          <a:bodyPr/>
          <a:lstStyle/>
          <a:p>
            <a:fld id="{40FAE366-DB33-45BB-8EF8-0525DC15822B}" type="slidenum">
              <a:rPr lang="en-IN" smtClean="0"/>
              <a:t>‹#›</a:t>
            </a:fld>
            <a:endParaRPr lang="en-IN"/>
          </a:p>
        </p:txBody>
      </p:sp>
    </p:spTree>
    <p:extLst>
      <p:ext uri="{BB962C8B-B14F-4D97-AF65-F5344CB8AC3E}">
        <p14:creationId xmlns:p14="http://schemas.microsoft.com/office/powerpoint/2010/main" val="3556218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6A07C9-1E2B-6885-E2BA-DE882BC0EA1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B216E69-3120-7E59-0048-9D9273F495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373FB44-A298-3B28-2FA7-3223FC1051DD}"/>
              </a:ext>
            </a:extLst>
          </p:cNvPr>
          <p:cNvSpPr>
            <a:spLocks noGrp="1"/>
          </p:cNvSpPr>
          <p:nvPr>
            <p:ph type="dt" sz="half" idx="10"/>
          </p:nvPr>
        </p:nvSpPr>
        <p:spPr/>
        <p:txBody>
          <a:bodyPr/>
          <a:lstStyle/>
          <a:p>
            <a:fld id="{6B6BA7C6-D0C1-42A1-9399-1DD8A7071CBE}" type="datetimeFigureOut">
              <a:rPr lang="en-IN" smtClean="0"/>
              <a:t>22-04-2025</a:t>
            </a:fld>
            <a:endParaRPr lang="en-IN"/>
          </a:p>
        </p:txBody>
      </p:sp>
      <p:sp>
        <p:nvSpPr>
          <p:cNvPr id="5" name="Footer Placeholder 4">
            <a:extLst>
              <a:ext uri="{FF2B5EF4-FFF2-40B4-BE49-F238E27FC236}">
                <a16:creationId xmlns:a16="http://schemas.microsoft.com/office/drawing/2014/main" id="{06295B16-8662-4A66-7868-E6CE9464083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76F4DC3-0D44-3D69-5AFD-84D711712F75}"/>
              </a:ext>
            </a:extLst>
          </p:cNvPr>
          <p:cNvSpPr>
            <a:spLocks noGrp="1"/>
          </p:cNvSpPr>
          <p:nvPr>
            <p:ph type="sldNum" sz="quarter" idx="12"/>
          </p:nvPr>
        </p:nvSpPr>
        <p:spPr/>
        <p:txBody>
          <a:bodyPr/>
          <a:lstStyle/>
          <a:p>
            <a:fld id="{40FAE366-DB33-45BB-8EF8-0525DC15822B}" type="slidenum">
              <a:rPr lang="en-IN" smtClean="0"/>
              <a:t>‹#›</a:t>
            </a:fld>
            <a:endParaRPr lang="en-IN"/>
          </a:p>
        </p:txBody>
      </p:sp>
    </p:spTree>
    <p:extLst>
      <p:ext uri="{BB962C8B-B14F-4D97-AF65-F5344CB8AC3E}">
        <p14:creationId xmlns:p14="http://schemas.microsoft.com/office/powerpoint/2010/main" val="4293401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799042-2D5A-4AD9-B2FF-FF5F0DA2F18C}" type="datetimeFigureOut">
              <a:rPr lang="en-US" smtClean="0"/>
              <a:pPr/>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8BB149-D777-4850-A2D8-674D070C6984}" type="slidenum">
              <a:rPr lang="en-US" smtClean="0"/>
              <a:pPr/>
              <a:t>‹#›</a:t>
            </a:fld>
            <a:endParaRPr lang="en-US"/>
          </a:p>
        </p:txBody>
      </p:sp>
    </p:spTree>
    <p:extLst>
      <p:ext uri="{BB962C8B-B14F-4D97-AF65-F5344CB8AC3E}">
        <p14:creationId xmlns:p14="http://schemas.microsoft.com/office/powerpoint/2010/main" val="2049531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DDBA5C-F6EC-3B30-4109-8561DA9480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9C59AE2-0643-FC19-1EF0-5298066FEE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10C3EF5-5F79-0621-4201-9AF03ECCEE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6BA7C6-D0C1-42A1-9399-1DD8A7071CBE}" type="datetimeFigureOut">
              <a:rPr lang="en-IN" smtClean="0"/>
              <a:t>22-04-2025</a:t>
            </a:fld>
            <a:endParaRPr lang="en-IN"/>
          </a:p>
        </p:txBody>
      </p:sp>
      <p:sp>
        <p:nvSpPr>
          <p:cNvPr id="5" name="Footer Placeholder 4">
            <a:extLst>
              <a:ext uri="{FF2B5EF4-FFF2-40B4-BE49-F238E27FC236}">
                <a16:creationId xmlns:a16="http://schemas.microsoft.com/office/drawing/2014/main" id="{9BA70B9B-1246-BC9C-8AB9-269B939C89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95692BC-B92E-A10D-9698-741F009D99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FAE366-DB33-45BB-8EF8-0525DC15822B}" type="slidenum">
              <a:rPr lang="en-IN" smtClean="0"/>
              <a:t>‹#›</a:t>
            </a:fld>
            <a:endParaRPr lang="en-IN"/>
          </a:p>
        </p:txBody>
      </p:sp>
    </p:spTree>
    <p:extLst>
      <p:ext uri="{BB962C8B-B14F-4D97-AF65-F5344CB8AC3E}">
        <p14:creationId xmlns:p14="http://schemas.microsoft.com/office/powerpoint/2010/main" val="891204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www.upsconline.nic.in/"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6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0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0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6030" y="228600"/>
            <a:ext cx="8229600" cy="6400800"/>
          </a:xfrm>
        </p:spPr>
        <p:txBody>
          <a:bodyPr anchor="ctr">
            <a:normAutofit/>
          </a:bodyPr>
          <a:lstStyle/>
          <a:p>
            <a:r>
              <a:rPr lang="en-US" sz="7200" b="1" dirty="0">
                <a:solidFill>
                  <a:schemeClr val="accent1">
                    <a:lumMod val="60000"/>
                    <a:lumOff val="40000"/>
                  </a:schemeClr>
                </a:solidFill>
                <a:latin typeface="Times New Roman" pitchFamily="18" charset="0"/>
                <a:cs typeface="Times New Roman" pitchFamily="18" charset="0"/>
              </a:rPr>
              <a:t>YOUTH EMPOWERMENT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168275"/>
            <a:ext cx="8839200" cy="6461125"/>
          </a:xfrm>
        </p:spPr>
        <p:txBody>
          <a:bodyPr anchor="ctr"/>
          <a:lstStyle/>
          <a:p>
            <a:r>
              <a:rPr lang="en-US" b="1" dirty="0">
                <a:solidFill>
                  <a:schemeClr val="accent1">
                    <a:lumMod val="60000"/>
                    <a:lumOff val="40000"/>
                  </a:schemeClr>
                </a:solidFill>
              </a:rPr>
              <a:t>COURSES BEFORE 10TH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168275"/>
            <a:ext cx="8839200" cy="6461125"/>
          </a:xfrm>
        </p:spPr>
        <p:txBody>
          <a:bodyPr anchor="ctr">
            <a:normAutofit/>
          </a:bodyPr>
          <a:lstStyle/>
          <a:p>
            <a:r>
              <a:rPr lang="en-US" b="1" dirty="0">
                <a:solidFill>
                  <a:schemeClr val="accent1">
                    <a:lumMod val="60000"/>
                    <a:lumOff val="40000"/>
                  </a:schemeClr>
                </a:solidFill>
                <a:latin typeface="Times New Roman" pitchFamily="18" charset="0"/>
                <a:cs typeface="Times New Roman" pitchFamily="18" charset="0"/>
              </a:rPr>
              <a:t>COURSES </a:t>
            </a:r>
            <a:br>
              <a:rPr lang="en-US" b="1" dirty="0">
                <a:solidFill>
                  <a:schemeClr val="accent1">
                    <a:lumMod val="60000"/>
                    <a:lumOff val="40000"/>
                  </a:schemeClr>
                </a:solidFill>
                <a:latin typeface="Times New Roman" pitchFamily="18" charset="0"/>
                <a:cs typeface="Times New Roman" pitchFamily="18" charset="0"/>
              </a:rPr>
            </a:br>
            <a:r>
              <a:rPr lang="en-US" b="1" dirty="0">
                <a:solidFill>
                  <a:schemeClr val="accent1">
                    <a:lumMod val="60000"/>
                    <a:lumOff val="40000"/>
                  </a:schemeClr>
                </a:solidFill>
                <a:latin typeface="Times New Roman" pitchFamily="18" charset="0"/>
                <a:cs typeface="Times New Roman" pitchFamily="18" charset="0"/>
              </a:rPr>
              <a:t>AFTER </a:t>
            </a:r>
            <a:br>
              <a:rPr lang="en-US" b="1" dirty="0">
                <a:solidFill>
                  <a:schemeClr val="accent1">
                    <a:lumMod val="60000"/>
                    <a:lumOff val="40000"/>
                  </a:schemeClr>
                </a:solidFill>
                <a:latin typeface="Times New Roman" pitchFamily="18" charset="0"/>
                <a:cs typeface="Times New Roman" pitchFamily="18" charset="0"/>
              </a:rPr>
            </a:br>
            <a:r>
              <a:rPr lang="en-US" b="1" dirty="0">
                <a:solidFill>
                  <a:schemeClr val="accent1">
                    <a:lumMod val="60000"/>
                    <a:lumOff val="40000"/>
                  </a:schemeClr>
                </a:solidFill>
                <a:latin typeface="Times New Roman" pitchFamily="18" charset="0"/>
                <a:cs typeface="Times New Roman" pitchFamily="18" charset="0"/>
              </a:rPr>
              <a:t>10TH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057402" y="262845"/>
          <a:ext cx="8077199" cy="6137955"/>
        </p:xfrm>
        <a:graphic>
          <a:graphicData uri="http://schemas.openxmlformats.org/drawingml/2006/table">
            <a:tbl>
              <a:tblPr/>
              <a:tblGrid>
                <a:gridCol w="838199">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3200400">
                  <a:extLst>
                    <a:ext uri="{9D8B030D-6E8A-4147-A177-3AD203B41FA5}">
                      <a16:colId xmlns:a16="http://schemas.microsoft.com/office/drawing/2014/main" val="20003"/>
                    </a:ext>
                  </a:extLst>
                </a:gridCol>
              </a:tblGrid>
              <a:tr h="390223">
                <a:tc>
                  <a:txBody>
                    <a:bodyPr/>
                    <a:lstStyle/>
                    <a:p>
                      <a:pPr algn="ctr" fontAlgn="ctr"/>
                      <a:r>
                        <a:rPr lang="en-US" sz="1800" b="1" i="0" u="none" strike="noStrike" dirty="0" err="1">
                          <a:solidFill>
                            <a:srgbClr val="C00000"/>
                          </a:solidFill>
                          <a:latin typeface="Times New Roman"/>
                        </a:rPr>
                        <a:t>Sl.No</a:t>
                      </a:r>
                      <a:r>
                        <a:rPr lang="en-US" sz="1800" b="1" i="0" u="none" strike="noStrike" dirty="0">
                          <a:solidFill>
                            <a:srgbClr val="C00000"/>
                          </a:solidFill>
                          <a:latin typeface="Times New Roman"/>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C00000"/>
                          </a:solidFill>
                          <a:latin typeface="Times New Roman"/>
                        </a:rPr>
                        <a:t>SUBJECT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C00000"/>
                          </a:solidFill>
                          <a:latin typeface="Times New Roman"/>
                        </a:rPr>
                        <a:t>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dirty="0">
                          <a:solidFill>
                            <a:srgbClr val="C00000"/>
                          </a:solidFill>
                          <a:latin typeface="Times New Roman"/>
                        </a:rPr>
                        <a:t>SUBJECTS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120475">
                <a:tc rowSpan="4">
                  <a:txBody>
                    <a:bodyPr/>
                    <a:lstStyle/>
                    <a:p>
                      <a:pPr algn="ctr" fontAlgn="ctr"/>
                      <a:r>
                        <a:rPr lang="en-US" sz="1800" b="1" i="0" u="none" strike="noStrike" dirty="0">
                          <a:solidFill>
                            <a:srgbClr val="000000"/>
                          </a:solidFill>
                          <a:latin typeface="Times New Roman"/>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en-US" sz="1800" b="1" i="0" u="none" strike="noStrike" dirty="0">
                          <a:solidFill>
                            <a:srgbClr val="FF0000"/>
                          </a:solidFill>
                          <a:latin typeface="Times New Roman"/>
                        </a:rPr>
                        <a:t>PUC</a:t>
                      </a:r>
                    </a:p>
                    <a:p>
                      <a:pPr algn="ctr" fontAlgn="ctr"/>
                      <a:br>
                        <a:rPr lang="en-US" sz="1800" b="1" i="0" u="none" strike="noStrike" dirty="0">
                          <a:solidFill>
                            <a:srgbClr val="000000"/>
                          </a:solidFill>
                          <a:latin typeface="Times New Roman"/>
                        </a:rPr>
                      </a:br>
                      <a:r>
                        <a:rPr lang="en-US" sz="1800" b="1" i="0" u="none" strike="noStrike" dirty="0">
                          <a:solidFill>
                            <a:srgbClr val="0070C0"/>
                          </a:solidFill>
                          <a:latin typeface="Times New Roman"/>
                        </a:rPr>
                        <a:t>11th </a:t>
                      </a:r>
                    </a:p>
                    <a:p>
                      <a:pPr algn="ctr" fontAlgn="ctr"/>
                      <a:r>
                        <a:rPr lang="en-US" sz="1800" b="1" i="0" u="none" strike="noStrike" dirty="0">
                          <a:solidFill>
                            <a:srgbClr val="000000"/>
                          </a:solidFill>
                          <a:latin typeface="Times New Roman"/>
                        </a:rPr>
                        <a:t>&amp; </a:t>
                      </a:r>
                    </a:p>
                    <a:p>
                      <a:pPr algn="ctr" fontAlgn="ctr"/>
                      <a:r>
                        <a:rPr lang="en-US" sz="1800" b="1" i="0" u="none" strike="noStrike" dirty="0">
                          <a:solidFill>
                            <a:srgbClr val="0070C0"/>
                          </a:solidFill>
                          <a:latin typeface="Times New Roman"/>
                        </a:rPr>
                        <a:t>12th Std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dirty="0">
                          <a:solidFill>
                            <a:srgbClr val="002060"/>
                          </a:solidFill>
                          <a:latin typeface="Times New Roman"/>
                        </a:rPr>
                        <a:t>ARTS</a:t>
                      </a:r>
                    </a:p>
                  </a:txBody>
                  <a:tcPr marL="83296"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Times New Roman"/>
                        </a:rPr>
                        <a:t>History, Geography, English, Psychology, Economics, Political Science, Sociology, and</a:t>
                      </a:r>
                      <a:br>
                        <a:rPr lang="en-US" sz="1800" b="1" i="0" u="none" strike="noStrike" dirty="0">
                          <a:solidFill>
                            <a:srgbClr val="000000"/>
                          </a:solidFill>
                          <a:latin typeface="Times New Roman"/>
                        </a:rPr>
                      </a:br>
                      <a:r>
                        <a:rPr lang="en-US" sz="1800" b="1" i="0" u="none" strike="noStrike" dirty="0">
                          <a:solidFill>
                            <a:srgbClr val="000000"/>
                          </a:solidFill>
                          <a:latin typeface="Times New Roman"/>
                        </a:rPr>
                        <a:t>Philosophy</a:t>
                      </a:r>
                    </a:p>
                  </a:txBody>
                  <a:tcPr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767062">
                <a:tc vMerge="1">
                  <a:txBody>
                    <a:bodyPr/>
                    <a:lstStyle/>
                    <a:p>
                      <a:endParaRPr lang="en-US"/>
                    </a:p>
                  </a:txBody>
                  <a:tcPr/>
                </a:tc>
                <a:tc vMerge="1">
                  <a:txBody>
                    <a:bodyPr/>
                    <a:lstStyle/>
                    <a:p>
                      <a:endParaRPr lang="en-US"/>
                    </a:p>
                  </a:txBody>
                  <a:tcPr/>
                </a:tc>
                <a:tc>
                  <a:txBody>
                    <a:bodyPr/>
                    <a:lstStyle/>
                    <a:p>
                      <a:pPr algn="ctr" fontAlgn="ctr"/>
                      <a:r>
                        <a:rPr lang="en-US" sz="1800" b="1" i="0" u="none" strike="noStrike" dirty="0">
                          <a:solidFill>
                            <a:srgbClr val="002060"/>
                          </a:solidFill>
                          <a:latin typeface="Times New Roman"/>
                        </a:rPr>
                        <a:t>COMMERCE</a:t>
                      </a:r>
                    </a:p>
                  </a:txBody>
                  <a:tcPr marL="83296"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Times New Roman"/>
                        </a:rPr>
                        <a:t>Business Studies, Statics, Economics, Mathematics, English, Computer, Accountancy, etc.</a:t>
                      </a:r>
                    </a:p>
                  </a:txBody>
                  <a:tcPr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060238">
                <a:tc vMerge="1">
                  <a:txBody>
                    <a:bodyPr/>
                    <a:lstStyle/>
                    <a:p>
                      <a:endParaRPr lang="en-US"/>
                    </a:p>
                  </a:txBody>
                  <a:tcPr/>
                </a:tc>
                <a:tc vMerge="1">
                  <a:txBody>
                    <a:bodyPr/>
                    <a:lstStyle/>
                    <a:p>
                      <a:endParaRPr lang="en-US"/>
                    </a:p>
                  </a:txBody>
                  <a:tcPr/>
                </a:tc>
                <a:tc rowSpan="2">
                  <a:txBody>
                    <a:bodyPr/>
                    <a:lstStyle/>
                    <a:p>
                      <a:pPr algn="ctr" fontAlgn="ctr"/>
                      <a:r>
                        <a:rPr lang="en-US" sz="1800" b="1" i="0" u="none" strike="noStrike" dirty="0">
                          <a:solidFill>
                            <a:srgbClr val="002060"/>
                          </a:solidFill>
                          <a:latin typeface="Times New Roman"/>
                        </a:rPr>
                        <a:t>SCIENCE</a:t>
                      </a:r>
                    </a:p>
                  </a:txBody>
                  <a:tcPr marL="83296"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Times New Roman"/>
                        </a:rPr>
                        <a:t>Group A – Mathematics, Physics, Chemistry</a:t>
                      </a:r>
                    </a:p>
                  </a:txBody>
                  <a:tcPr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79995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ctr"/>
                      <a:r>
                        <a:rPr lang="en-US" sz="1800" b="1" i="0" u="none" strike="noStrike" dirty="0">
                          <a:solidFill>
                            <a:srgbClr val="000000"/>
                          </a:solidFill>
                          <a:latin typeface="Times New Roman"/>
                        </a:rPr>
                        <a:t>Group B – Biology, Physics, Chemistry</a:t>
                      </a:r>
                    </a:p>
                  </a:txBody>
                  <a:tcPr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152400"/>
            <a:ext cx="8229600" cy="593724"/>
          </a:xfrm>
        </p:spPr>
        <p:txBody>
          <a:bodyPr>
            <a:normAutofit/>
          </a:bodyPr>
          <a:lstStyle/>
          <a:p>
            <a:r>
              <a:rPr lang="en-US" sz="3600" b="1" dirty="0"/>
              <a:t>DIPLOMA COURSES</a:t>
            </a:r>
          </a:p>
        </p:txBody>
      </p:sp>
      <p:pic>
        <p:nvPicPr>
          <p:cNvPr id="5" name="Picture 4"/>
          <p:cNvPicPr>
            <a:picLocks noChangeAspect="1" noChangeArrowheads="1"/>
          </p:cNvPicPr>
          <p:nvPr/>
        </p:nvPicPr>
        <p:blipFill>
          <a:blip r:embed="rId2"/>
          <a:srcRect l="30234" t="911" r="30454" b="911"/>
          <a:stretch>
            <a:fillRect/>
          </a:stretch>
        </p:blipFill>
        <p:spPr bwMode="auto">
          <a:xfrm>
            <a:off x="3032258" y="781924"/>
            <a:ext cx="6127485" cy="6076076"/>
          </a:xfrm>
          <a:prstGeom prst="rect">
            <a:avLst/>
          </a:prstGeom>
          <a:noFill/>
          <a:ln w="1">
            <a:noFill/>
            <a:miter lim="800000"/>
            <a:headEnd/>
            <a:tailEnd type="none" w="med" len="me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30381" t="130" r="30381" b="391"/>
          <a:stretch>
            <a:fillRect/>
          </a:stretch>
        </p:blipFill>
        <p:spPr bwMode="auto">
          <a:xfrm>
            <a:off x="2670806" y="0"/>
            <a:ext cx="6850388" cy="6858000"/>
          </a:xfrm>
          <a:prstGeom prst="rect">
            <a:avLst/>
          </a:prstGeom>
          <a:noFill/>
          <a:ln w="1">
            <a:noFill/>
            <a:miter lim="800000"/>
            <a:headEnd/>
            <a:tailEnd type="none" w="med" len="me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30307" t="130" r="30308" b="781"/>
          <a:stretch>
            <a:fillRect/>
          </a:stretch>
        </p:blipFill>
        <p:spPr bwMode="auto">
          <a:xfrm>
            <a:off x="2679479" y="-1"/>
            <a:ext cx="6833042" cy="6858002"/>
          </a:xfrm>
          <a:prstGeom prst="rect">
            <a:avLst/>
          </a:prstGeom>
          <a:noFill/>
          <a:ln w="1">
            <a:noFill/>
            <a:miter lim="800000"/>
            <a:headEnd/>
            <a:tailEnd type="none" w="med" len="me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30234" t="521" r="30308" b="521"/>
          <a:stretch>
            <a:fillRect/>
          </a:stretch>
        </p:blipFill>
        <p:spPr bwMode="auto">
          <a:xfrm>
            <a:off x="2688165" y="0"/>
            <a:ext cx="6815670" cy="6858000"/>
          </a:xfrm>
          <a:prstGeom prst="rect">
            <a:avLst/>
          </a:prstGeom>
          <a:noFill/>
          <a:ln w="1">
            <a:noFill/>
            <a:miter lim="800000"/>
            <a:headEnd/>
            <a:tailEnd type="none" w="med" len="me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30381" t="521" r="30234" b="781"/>
          <a:stretch>
            <a:fillRect/>
          </a:stretch>
        </p:blipFill>
        <p:spPr bwMode="auto">
          <a:xfrm>
            <a:off x="2701258" y="0"/>
            <a:ext cx="6789484" cy="6858000"/>
          </a:xfrm>
          <a:prstGeom prst="rect">
            <a:avLst/>
          </a:prstGeom>
          <a:noFill/>
          <a:ln w="1">
            <a:noFill/>
            <a:miter lim="800000"/>
            <a:headEnd/>
            <a:tailEnd type="none" w="med" len="me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0070C0"/>
                </a:solidFill>
              </a:rPr>
              <a:t>COURSES UNDER PARA-MEDICAL BOARD</a:t>
            </a:r>
            <a:br>
              <a:rPr lang="en-US" sz="3200" b="1" dirty="0">
                <a:solidFill>
                  <a:srgbClr val="0070C0"/>
                </a:solidFill>
              </a:rPr>
            </a:br>
            <a:r>
              <a:rPr lang="en-US" sz="2200" b="1" dirty="0">
                <a:solidFill>
                  <a:srgbClr val="C00000"/>
                </a:solidFill>
              </a:rPr>
              <a:t>Courses coming under the jurisdiction of the Para Medical Board are:</a:t>
            </a:r>
          </a:p>
        </p:txBody>
      </p:sp>
      <p:graphicFrame>
        <p:nvGraphicFramePr>
          <p:cNvPr id="4" name="Table 3"/>
          <p:cNvGraphicFramePr>
            <a:graphicFrameLocks noGrp="1"/>
          </p:cNvGraphicFramePr>
          <p:nvPr/>
        </p:nvGraphicFramePr>
        <p:xfrm>
          <a:off x="1828800" y="1600201"/>
          <a:ext cx="8534400" cy="3657600"/>
        </p:xfrm>
        <a:graphic>
          <a:graphicData uri="http://schemas.openxmlformats.org/drawingml/2006/table">
            <a:tbl>
              <a:tblPr/>
              <a:tblGrid>
                <a:gridCol w="971291">
                  <a:extLst>
                    <a:ext uri="{9D8B030D-6E8A-4147-A177-3AD203B41FA5}">
                      <a16:colId xmlns:a16="http://schemas.microsoft.com/office/drawing/2014/main" val="20000"/>
                    </a:ext>
                  </a:extLst>
                </a:gridCol>
                <a:gridCol w="7563109">
                  <a:extLst>
                    <a:ext uri="{9D8B030D-6E8A-4147-A177-3AD203B41FA5}">
                      <a16:colId xmlns:a16="http://schemas.microsoft.com/office/drawing/2014/main" val="20001"/>
                    </a:ext>
                  </a:extLst>
                </a:gridCol>
              </a:tblGrid>
              <a:tr h="406400">
                <a:tc>
                  <a:txBody>
                    <a:bodyPr/>
                    <a:lstStyle/>
                    <a:p>
                      <a:pPr algn="ctr" fontAlgn="b"/>
                      <a:r>
                        <a:rPr lang="en-US" sz="1600" b="1" i="0" u="none" strike="noStrike" dirty="0">
                          <a:solidFill>
                            <a:srgbClr val="003366"/>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1" i="0" u="none" strike="noStrike" dirty="0">
                          <a:solidFill>
                            <a:srgbClr val="003366"/>
                          </a:solidFill>
                          <a:latin typeface="Arial"/>
                        </a:rPr>
                        <a:t>Diploma in Medical Laboratory Technology.</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6400">
                <a:tc>
                  <a:txBody>
                    <a:bodyPr/>
                    <a:lstStyle/>
                    <a:p>
                      <a:pPr algn="ctr" fontAlgn="b"/>
                      <a:r>
                        <a:rPr lang="en-US" sz="1600" b="1" i="0" u="none" strike="noStrike">
                          <a:solidFill>
                            <a:srgbClr val="003366"/>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1" i="0" u="none" strike="noStrike" dirty="0">
                          <a:solidFill>
                            <a:srgbClr val="003366"/>
                          </a:solidFill>
                          <a:latin typeface="Arial"/>
                        </a:rPr>
                        <a:t>Diploma in X-Ray Technology.</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06400">
                <a:tc>
                  <a:txBody>
                    <a:bodyPr/>
                    <a:lstStyle/>
                    <a:p>
                      <a:pPr algn="ctr" fontAlgn="b"/>
                      <a:r>
                        <a:rPr lang="en-US" sz="1600" b="1" i="0" u="none" strike="noStrike">
                          <a:solidFill>
                            <a:srgbClr val="003366"/>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1" i="0" u="none" strike="noStrike" dirty="0">
                          <a:solidFill>
                            <a:srgbClr val="003366"/>
                          </a:solidFill>
                          <a:latin typeface="Arial"/>
                        </a:rPr>
                        <a:t>Diploma in Health Inspector.</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6400">
                <a:tc>
                  <a:txBody>
                    <a:bodyPr/>
                    <a:lstStyle/>
                    <a:p>
                      <a:pPr algn="ctr" fontAlgn="b"/>
                      <a:r>
                        <a:rPr lang="en-US" sz="1600" b="1" i="0" u="none" strike="noStrike">
                          <a:solidFill>
                            <a:srgbClr val="003366"/>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1" i="0" u="none" strike="noStrike" dirty="0">
                          <a:solidFill>
                            <a:srgbClr val="003366"/>
                          </a:solidFill>
                          <a:latin typeface="Arial"/>
                        </a:rPr>
                        <a:t>Diploma in Medical Records Technology.</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06400">
                <a:tc>
                  <a:txBody>
                    <a:bodyPr/>
                    <a:lstStyle/>
                    <a:p>
                      <a:pPr algn="ctr" fontAlgn="b"/>
                      <a:r>
                        <a:rPr lang="en-US" sz="1600" b="1" i="0" u="none" strike="noStrike">
                          <a:solidFill>
                            <a:srgbClr val="003366"/>
                          </a:solidFill>
                          <a:latin typeface="Arial"/>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1" i="0" u="none" strike="noStrike">
                          <a:solidFill>
                            <a:srgbClr val="003366"/>
                          </a:solidFill>
                          <a:latin typeface="Arial"/>
                        </a:rPr>
                        <a:t>Diploma in Operation Theater &amp; Anaesthesia Technology.</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06400">
                <a:tc>
                  <a:txBody>
                    <a:bodyPr/>
                    <a:lstStyle/>
                    <a:p>
                      <a:pPr algn="ctr" fontAlgn="b"/>
                      <a:r>
                        <a:rPr lang="en-US" sz="1600" b="1" i="0" u="none" strike="noStrike">
                          <a:solidFill>
                            <a:srgbClr val="003366"/>
                          </a:solidFill>
                          <a:latin typeface="Arial"/>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1" i="0" u="none" strike="noStrike">
                          <a:solidFill>
                            <a:srgbClr val="003366"/>
                          </a:solidFill>
                          <a:latin typeface="Arial"/>
                        </a:rPr>
                        <a:t>Diploma in Dialysis Technology.</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06400">
                <a:tc>
                  <a:txBody>
                    <a:bodyPr/>
                    <a:lstStyle/>
                    <a:p>
                      <a:pPr algn="ctr" fontAlgn="b"/>
                      <a:r>
                        <a:rPr lang="en-US" sz="1600" b="1" i="0" u="none" strike="noStrike">
                          <a:solidFill>
                            <a:srgbClr val="003366"/>
                          </a:solidFill>
                          <a:latin typeface="Arial"/>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1" i="0" u="none" strike="noStrike">
                          <a:solidFill>
                            <a:srgbClr val="003366"/>
                          </a:solidFill>
                          <a:latin typeface="Arial"/>
                        </a:rPr>
                        <a:t>Diploma in Ophthalmic Technology.</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06400">
                <a:tc>
                  <a:txBody>
                    <a:bodyPr/>
                    <a:lstStyle/>
                    <a:p>
                      <a:pPr algn="ctr" fontAlgn="b"/>
                      <a:r>
                        <a:rPr lang="en-US" sz="1600" b="1" i="0" u="none" strike="noStrike">
                          <a:solidFill>
                            <a:srgbClr val="003366"/>
                          </a:solidFill>
                          <a:latin typeface="Arial"/>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1" i="0" u="none" strike="noStrike">
                          <a:solidFill>
                            <a:srgbClr val="003366"/>
                          </a:solidFill>
                          <a:latin typeface="Arial"/>
                        </a:rPr>
                        <a:t>Diploma in Dental Mechanics.</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06400">
                <a:tc>
                  <a:txBody>
                    <a:bodyPr/>
                    <a:lstStyle/>
                    <a:p>
                      <a:pPr algn="ctr" fontAlgn="b"/>
                      <a:r>
                        <a:rPr lang="en-US" sz="1600" b="1" i="0" u="none" strike="noStrike">
                          <a:solidFill>
                            <a:srgbClr val="003366"/>
                          </a:solidFill>
                          <a:latin typeface="Arial"/>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1" i="0" u="none" strike="noStrike" dirty="0">
                          <a:solidFill>
                            <a:srgbClr val="003366"/>
                          </a:solidFill>
                          <a:latin typeface="Arial"/>
                        </a:rPr>
                        <a:t>Diploma in Dental Hygiene.</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457200"/>
            <a:ext cx="8229600" cy="441324"/>
          </a:xfrm>
        </p:spPr>
        <p:txBody>
          <a:bodyPr>
            <a:normAutofit fontScale="90000"/>
          </a:bodyPr>
          <a:lstStyle/>
          <a:p>
            <a:r>
              <a:rPr lang="en-US" b="1" dirty="0">
                <a:solidFill>
                  <a:srgbClr val="002060"/>
                </a:solidFill>
              </a:rPr>
              <a:t>DURATION OF THE COURSES</a:t>
            </a:r>
          </a:p>
        </p:txBody>
      </p:sp>
      <p:sp>
        <p:nvSpPr>
          <p:cNvPr id="5" name="Content Placeholder 4"/>
          <p:cNvSpPr>
            <a:spLocks noGrp="1"/>
          </p:cNvSpPr>
          <p:nvPr>
            <p:ph idx="1"/>
          </p:nvPr>
        </p:nvSpPr>
        <p:spPr>
          <a:xfrm>
            <a:off x="1981200" y="990601"/>
            <a:ext cx="8229600" cy="1066799"/>
          </a:xfrm>
        </p:spPr>
        <p:txBody>
          <a:bodyPr>
            <a:normAutofit/>
          </a:bodyPr>
          <a:lstStyle/>
          <a:p>
            <a:r>
              <a:rPr lang="en-US" sz="1600" b="1" dirty="0">
                <a:solidFill>
                  <a:srgbClr val="C00000"/>
                </a:solidFill>
              </a:rPr>
              <a:t>The duration of the above courses will be of two years for PUC candidates.</a:t>
            </a:r>
          </a:p>
          <a:p>
            <a:r>
              <a:rPr lang="en-US" sz="1600" b="1" dirty="0">
                <a:solidFill>
                  <a:srgbClr val="0070C0"/>
                </a:solidFill>
              </a:rPr>
              <a:t>The candidates with SSLC qualification shall study for three years. English, Physics, Chemistry and Biology of PUC standard shall be taught in the first year of the course to these students.</a:t>
            </a:r>
          </a:p>
        </p:txBody>
      </p:sp>
      <p:graphicFrame>
        <p:nvGraphicFramePr>
          <p:cNvPr id="6" name="Table 5"/>
          <p:cNvGraphicFramePr>
            <a:graphicFrameLocks noGrp="1"/>
          </p:cNvGraphicFramePr>
          <p:nvPr/>
        </p:nvGraphicFramePr>
        <p:xfrm>
          <a:off x="2667001" y="2057400"/>
          <a:ext cx="7239000" cy="4709160"/>
        </p:xfrm>
        <a:graphic>
          <a:graphicData uri="http://schemas.openxmlformats.org/drawingml/2006/table">
            <a:tbl>
              <a:tblPr/>
              <a:tblGrid>
                <a:gridCol w="639506">
                  <a:extLst>
                    <a:ext uri="{9D8B030D-6E8A-4147-A177-3AD203B41FA5}">
                      <a16:colId xmlns:a16="http://schemas.microsoft.com/office/drawing/2014/main" val="20000"/>
                    </a:ext>
                  </a:extLst>
                </a:gridCol>
                <a:gridCol w="2606231">
                  <a:extLst>
                    <a:ext uri="{9D8B030D-6E8A-4147-A177-3AD203B41FA5}">
                      <a16:colId xmlns:a16="http://schemas.microsoft.com/office/drawing/2014/main" val="20001"/>
                    </a:ext>
                  </a:extLst>
                </a:gridCol>
                <a:gridCol w="716663">
                  <a:extLst>
                    <a:ext uri="{9D8B030D-6E8A-4147-A177-3AD203B41FA5}">
                      <a16:colId xmlns:a16="http://schemas.microsoft.com/office/drawing/2014/main" val="20002"/>
                    </a:ext>
                  </a:extLst>
                </a:gridCol>
                <a:gridCol w="3276600">
                  <a:extLst>
                    <a:ext uri="{9D8B030D-6E8A-4147-A177-3AD203B41FA5}">
                      <a16:colId xmlns:a16="http://schemas.microsoft.com/office/drawing/2014/main" val="20003"/>
                    </a:ext>
                  </a:extLst>
                </a:gridCol>
              </a:tblGrid>
              <a:tr h="212866">
                <a:tc gridSpan="4">
                  <a:txBody>
                    <a:bodyPr/>
                    <a:lstStyle/>
                    <a:p>
                      <a:pPr algn="ctr" fontAlgn="ctr"/>
                      <a:r>
                        <a:rPr lang="en-US" sz="1800" b="1" i="0" u="none" strike="noStrike" dirty="0">
                          <a:solidFill>
                            <a:schemeClr val="accent2">
                              <a:lumMod val="75000"/>
                            </a:schemeClr>
                          </a:solidFill>
                          <a:latin typeface="Segoe UI"/>
                        </a:rPr>
                        <a:t>List of Paramedical Courses after 10th</a:t>
                      </a:r>
                    </a:p>
                  </a:txBody>
                  <a:tcPr marL="83296"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US" sz="1200" b="1" i="0" u="none" strike="noStrike" dirty="0">
                        <a:solidFill>
                          <a:srgbClr val="000000"/>
                        </a:solidFill>
                        <a:latin typeface="Segoe UI"/>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ctr" fontAlgn="ctr"/>
                      <a:endParaRPr lang="en-US" sz="1200" b="1" i="0" u="none" strike="noStrike" dirty="0">
                        <a:solidFill>
                          <a:srgbClr val="000000"/>
                        </a:solidFill>
                        <a:latin typeface="Segoe UI"/>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ctr" fontAlgn="ctr"/>
                      <a:endParaRPr lang="en-US" sz="1200" b="1" i="0" u="none" strike="noStrike" dirty="0">
                        <a:solidFill>
                          <a:srgbClr val="000000"/>
                        </a:solidFill>
                        <a:latin typeface="Segoe UI"/>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4356">
                <a:tc>
                  <a:txBody>
                    <a:bodyPr/>
                    <a:lstStyle/>
                    <a:p>
                      <a:pPr algn="l" fontAlgn="ctr"/>
                      <a:r>
                        <a:rPr lang="en-US" sz="1300" b="1" i="0" u="none" strike="noStrike" dirty="0">
                          <a:solidFill>
                            <a:srgbClr val="000000"/>
                          </a:solidFill>
                          <a:latin typeface="Arial"/>
                        </a:rPr>
                        <a:t>Sl. No.</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00"/>
                          </a:solidFill>
                          <a:latin typeface="Arial"/>
                        </a:rPr>
                        <a:t>Diploma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1" i="0" u="none" strike="noStrike" dirty="0">
                          <a:solidFill>
                            <a:srgbClr val="000000"/>
                          </a:solidFill>
                          <a:latin typeface="Arial"/>
                        </a:rPr>
                        <a:t>Sl. No.</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00"/>
                          </a:solidFill>
                          <a:latin typeface="Arial"/>
                        </a:rPr>
                        <a:t>Diploma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4356">
                <a:tc>
                  <a:txBody>
                    <a:bodyPr/>
                    <a:lstStyle/>
                    <a:p>
                      <a:pPr algn="ctr" fontAlgn="ctr"/>
                      <a:r>
                        <a:rPr lang="en-US" sz="13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hlinkClick r:id="" action="ppaction://noaction"/>
                        </a:rPr>
                        <a:t>General Nursing and Midwifery (GNM)</a:t>
                      </a:r>
                      <a:endParaRPr lang="en-US" sz="1300" b="0" i="0" u="none" strike="noStrike">
                        <a:solidFill>
                          <a:srgbClr val="000000"/>
                        </a:solidFill>
                        <a:latin typeface="Arial"/>
                      </a:endParaRP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Diploma in Medical Lab Technology </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74320">
                <a:tc>
                  <a:txBody>
                    <a:bodyPr/>
                    <a:lstStyle/>
                    <a:p>
                      <a:pPr algn="ctr" fontAlgn="ctr"/>
                      <a:r>
                        <a:rPr lang="en-US" sz="13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rPr>
                        <a:t>Auxiliary Nurse Midwifery (ANM)</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Diploma in Hearing Language and Speech</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4356">
                <a:tc>
                  <a:txBody>
                    <a:bodyPr/>
                    <a:lstStyle/>
                    <a:p>
                      <a:pPr algn="ctr" fontAlgn="ctr"/>
                      <a:r>
                        <a:rPr lang="en-US" sz="1300" b="1"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hlinkClick r:id="" action="ppaction://noaction"/>
                        </a:rPr>
                        <a:t>Diploma in Radiology</a:t>
                      </a:r>
                      <a:endParaRPr lang="en-US" sz="1300" b="0" i="0" u="none" strike="noStrike">
                        <a:solidFill>
                          <a:srgbClr val="000000"/>
                        </a:solidFill>
                        <a:latin typeface="Arial"/>
                      </a:endParaRP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Diploma in Operation Theatre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4356">
                <a:tc>
                  <a:txBody>
                    <a:bodyPr/>
                    <a:lstStyle/>
                    <a:p>
                      <a:pPr algn="ctr" fontAlgn="ctr"/>
                      <a:r>
                        <a:rPr lang="en-US" sz="13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rPr>
                        <a:t>Diploma in Gynaecology and Obstetrics</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Diploma in OT Technician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4356">
                <a:tc>
                  <a:txBody>
                    <a:bodyPr/>
                    <a:lstStyle/>
                    <a:p>
                      <a:pPr algn="ctr" fontAlgn="ctr"/>
                      <a:r>
                        <a:rPr lang="en-US" sz="1300" b="1" i="0" u="none" strike="noStrike">
                          <a:solidFill>
                            <a:srgbClr val="000000"/>
                          </a:solidFill>
                          <a:latin typeface="Arial"/>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rPr>
                        <a:t>Diploma in Child Health</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Certificate in Research Methodology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4356">
                <a:tc>
                  <a:txBody>
                    <a:bodyPr/>
                    <a:lstStyle/>
                    <a:p>
                      <a:pPr algn="ctr" fontAlgn="ctr"/>
                      <a:r>
                        <a:rPr lang="en-US" sz="1300" b="1" i="0" u="none" strike="noStrike" dirty="0">
                          <a:solidFill>
                            <a:srgbClr val="000000"/>
                          </a:solidFill>
                          <a:latin typeface="Arial"/>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rPr>
                        <a:t>Diploma in Rural Health Care</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Certificate in Lab Assistant/Technician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4356">
                <a:tc>
                  <a:txBody>
                    <a:bodyPr/>
                    <a:lstStyle/>
                    <a:p>
                      <a:pPr algn="ctr" fontAlgn="ctr"/>
                      <a:r>
                        <a:rPr lang="en-US" sz="1300" b="1" i="0" u="none" strike="noStrike" dirty="0">
                          <a:solidFill>
                            <a:srgbClr val="000000"/>
                          </a:solidFill>
                          <a:latin typeface="Arial"/>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rPr>
                        <a:t>Diploma in Community Health Care</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Certificate in Nursing Care Assistant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4356">
                <a:tc>
                  <a:txBody>
                    <a:bodyPr/>
                    <a:lstStyle/>
                    <a:p>
                      <a:pPr algn="ctr" fontAlgn="ctr"/>
                      <a:r>
                        <a:rPr lang="en-US" sz="1300" b="1" i="0" u="none" strike="noStrike">
                          <a:solidFill>
                            <a:srgbClr val="000000"/>
                          </a:solidFill>
                          <a:latin typeface="Arial"/>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rPr>
                        <a:t>Diploma in Orthopaedics</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Certificate in Operation Theatre Assistant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4356">
                <a:tc>
                  <a:txBody>
                    <a:bodyPr/>
                    <a:lstStyle/>
                    <a:p>
                      <a:pPr algn="ctr" fontAlgn="ctr"/>
                      <a:r>
                        <a:rPr lang="en-US" sz="1300" b="1" i="0" u="none" strike="noStrike">
                          <a:solidFill>
                            <a:srgbClr val="000000"/>
                          </a:solidFill>
                          <a:latin typeface="Arial"/>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rPr>
                        <a:t>Diploma in Ophthalmology</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hlinkClick r:id="" action="ppaction://noaction"/>
                        </a:rPr>
                        <a:t>Certificate in Dental Assistant</a:t>
                      </a:r>
                      <a:endParaRPr lang="en-US" sz="1300" b="0" i="0" u="none" strike="noStrike" dirty="0">
                        <a:solidFill>
                          <a:srgbClr val="000000"/>
                        </a:solidFill>
                        <a:latin typeface="Arial"/>
                      </a:endParaRP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4356">
                <a:tc>
                  <a:txBody>
                    <a:bodyPr/>
                    <a:lstStyle/>
                    <a:p>
                      <a:pPr algn="ctr" fontAlgn="ctr"/>
                      <a:r>
                        <a:rPr lang="en-US" sz="1300" b="1" i="0" u="none" strike="noStrike">
                          <a:solidFill>
                            <a:srgbClr val="000000"/>
                          </a:solidFill>
                          <a:latin typeface="Arial"/>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hlinkClick r:id="" action="ppaction://noaction"/>
                        </a:rPr>
                        <a:t>Diploma in Optometry</a:t>
                      </a:r>
                      <a:endParaRPr lang="en-US" sz="1300" b="0" i="0" u="none" strike="noStrike">
                        <a:solidFill>
                          <a:srgbClr val="000000"/>
                        </a:solidFill>
                        <a:latin typeface="Arial"/>
                      </a:endParaRP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Certificate in ECG and CT Scan Technician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4356">
                <a:tc>
                  <a:txBody>
                    <a:bodyPr/>
                    <a:lstStyle/>
                    <a:p>
                      <a:pPr algn="ctr" fontAlgn="ctr"/>
                      <a:r>
                        <a:rPr lang="en-US" sz="1300" b="1" i="0" u="none" strike="noStrike">
                          <a:solidFill>
                            <a:srgbClr val="000000"/>
                          </a:solidFill>
                          <a:latin typeface="Arial"/>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hlinkClick r:id="" action="ppaction://noaction"/>
                        </a:rPr>
                        <a:t>Diploma in Dermatology </a:t>
                      </a:r>
                      <a:endParaRPr lang="en-US" sz="1300" b="0" i="0" u="none" strike="noStrike">
                        <a:solidFill>
                          <a:srgbClr val="000000"/>
                        </a:solidFill>
                        <a:latin typeface="Arial"/>
                      </a:endParaRP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Certificate in HIV and Family Education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4356">
                <a:tc>
                  <a:txBody>
                    <a:bodyPr/>
                    <a:lstStyle/>
                    <a:p>
                      <a:pPr algn="ctr" fontAlgn="ctr"/>
                      <a:r>
                        <a:rPr lang="en-US" sz="1300" b="1" i="0" u="none" strike="noStrike">
                          <a:solidFill>
                            <a:srgbClr val="000000"/>
                          </a:solidFill>
                          <a:latin typeface="Arial"/>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hlinkClick r:id="" action="ppaction://noaction"/>
                        </a:rPr>
                        <a:t>Diploma in Clinical Research</a:t>
                      </a:r>
                      <a:endParaRPr lang="en-US" sz="1300" b="0" i="0" u="none" strike="noStrike">
                        <a:solidFill>
                          <a:srgbClr val="000000"/>
                        </a:solidFill>
                        <a:latin typeface="Arial"/>
                      </a:endParaRP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Certificate in Nutrition and Childcare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4356">
                <a:tc>
                  <a:txBody>
                    <a:bodyPr/>
                    <a:lstStyle/>
                    <a:p>
                      <a:pPr algn="ctr" fontAlgn="ctr"/>
                      <a:r>
                        <a:rPr lang="en-US" sz="1300" b="1" i="0" u="none" strike="noStrike">
                          <a:solidFill>
                            <a:srgbClr val="000000"/>
                          </a:solidFill>
                          <a:latin typeface="Arial"/>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rPr>
                        <a:t>Diploma in Dermatology, Venereology and Leprosy</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Certificate in Rural Health Care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4356">
                <a:tc>
                  <a:txBody>
                    <a:bodyPr/>
                    <a:lstStyle/>
                    <a:p>
                      <a:pPr algn="ctr" fontAlgn="ctr"/>
                      <a:r>
                        <a:rPr lang="en-US" sz="1300" b="1" i="0" u="none" strike="noStrike">
                          <a:solidFill>
                            <a:srgbClr val="000000"/>
                          </a:solidFill>
                          <a:latin typeface="Arial"/>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solidFill>
                            <a:srgbClr val="000000"/>
                          </a:solidFill>
                          <a:latin typeface="Arial"/>
                        </a:rPr>
                        <a:t>Diploma in Medical Record Technology</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00"/>
                          </a:solidFill>
                          <a:latin typeface="Arial"/>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Certificate in Home-Based Health Care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4356">
                <a:tc>
                  <a:txBody>
                    <a:bodyPr/>
                    <a:lstStyle/>
                    <a:p>
                      <a:pPr algn="ctr" fontAlgn="ctr"/>
                      <a:r>
                        <a:rPr lang="en-US" sz="1300" b="1" i="0" u="none" strike="noStrike">
                          <a:solidFill>
                            <a:srgbClr val="000000"/>
                          </a:solidFill>
                          <a:latin typeface="Arial"/>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dirty="0">
                          <a:solidFill>
                            <a:srgbClr val="000000"/>
                          </a:solidFill>
                          <a:latin typeface="Arial"/>
                        </a:rPr>
                        <a:t>Diploma in Medical Imaging Technology</a:t>
                      </a: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300" b="0" i="0" u="none" strike="noStrike" dirty="0">
                        <a:solidFill>
                          <a:srgbClr val="000000"/>
                        </a:solidFill>
                        <a:latin typeface="Arial"/>
                      </a:endParaRP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300" b="0" i="0" u="none" strike="noStrike" dirty="0">
                        <a:solidFill>
                          <a:srgbClr val="000000"/>
                        </a:solidFill>
                        <a:latin typeface="Arial"/>
                      </a:endParaRPr>
                    </a:p>
                  </a:txBody>
                  <a:tcPr marL="83296"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C00000"/>
                </a:solidFill>
                <a:latin typeface="Times New Roman" pitchFamily="18" charset="0"/>
                <a:cs typeface="Times New Roman" pitchFamily="18" charset="0"/>
              </a:rPr>
              <a:t>ITI COURSES</a:t>
            </a:r>
          </a:p>
        </p:txBody>
      </p:sp>
      <p:pic>
        <p:nvPicPr>
          <p:cNvPr id="4" name="Picture 3"/>
          <p:cNvPicPr>
            <a:picLocks noChangeAspect="1" noChangeArrowheads="1"/>
          </p:cNvPicPr>
          <p:nvPr/>
        </p:nvPicPr>
        <p:blipFill>
          <a:blip r:embed="rId2"/>
          <a:srcRect l="14495" t="44401" r="18668" b="21484"/>
          <a:stretch>
            <a:fillRect/>
          </a:stretch>
        </p:blipFill>
        <p:spPr bwMode="auto">
          <a:xfrm>
            <a:off x="1524000" y="3398118"/>
            <a:ext cx="9144000" cy="2784346"/>
          </a:xfrm>
          <a:prstGeom prst="rect">
            <a:avLst/>
          </a:prstGeom>
          <a:noFill/>
          <a:ln w="1">
            <a:noFill/>
            <a:miter lim="800000"/>
            <a:headEnd/>
            <a:tailEnd type="none" w="med" len="med"/>
          </a:ln>
          <a:effectLst/>
        </p:spPr>
      </p:pic>
      <p:pic>
        <p:nvPicPr>
          <p:cNvPr id="5" name="Picture 4"/>
          <p:cNvPicPr>
            <a:picLocks noChangeAspect="1" noChangeArrowheads="1"/>
          </p:cNvPicPr>
          <p:nvPr/>
        </p:nvPicPr>
        <p:blipFill>
          <a:blip r:embed="rId3"/>
          <a:srcRect t="16667" r="1464" b="53645"/>
          <a:stretch>
            <a:fillRect/>
          </a:stretch>
        </p:blipFill>
        <p:spPr bwMode="auto">
          <a:xfrm>
            <a:off x="1524002" y="1466383"/>
            <a:ext cx="9143996" cy="1628898"/>
          </a:xfrm>
          <a:prstGeom prst="rect">
            <a:avLst/>
          </a:prstGeom>
          <a:noFill/>
          <a:ln w="1">
            <a:noFill/>
            <a:miter lim="800000"/>
            <a:headEnd/>
            <a:tailEnd type="none" w="med" len="me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srcRect l="14202" t="21354" r="18375" b="12630"/>
          <a:stretch>
            <a:fillRect/>
          </a:stretch>
        </p:blipFill>
        <p:spPr bwMode="auto">
          <a:xfrm>
            <a:off x="1524001" y="762000"/>
            <a:ext cx="9143999" cy="5334000"/>
          </a:xfrm>
          <a:prstGeom prst="rect">
            <a:avLst/>
          </a:prstGeom>
          <a:noFill/>
          <a:ln w="1">
            <a:noFill/>
            <a:miter lim="800000"/>
            <a:headEnd/>
            <a:tailEnd type="none" w="med" len="me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23280" t="16667" r="26647" b="9115"/>
          <a:stretch>
            <a:fillRect/>
          </a:stretch>
        </p:blipFill>
        <p:spPr bwMode="auto">
          <a:xfrm>
            <a:off x="1524001" y="228600"/>
            <a:ext cx="9143999" cy="6400800"/>
          </a:xfrm>
          <a:prstGeom prst="rect">
            <a:avLst/>
          </a:prstGeom>
          <a:noFill/>
          <a:ln w="1">
            <a:noFill/>
            <a:miter lim="800000"/>
            <a:headEnd/>
            <a:tailEnd type="none" w="med" len="me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srcRect l="18082" t="58639" r="22182" b="18620"/>
          <a:stretch>
            <a:fillRect/>
          </a:stretch>
        </p:blipFill>
        <p:spPr bwMode="auto">
          <a:xfrm>
            <a:off x="1524000" y="3606052"/>
            <a:ext cx="9144000" cy="2108948"/>
          </a:xfrm>
          <a:prstGeom prst="rect">
            <a:avLst/>
          </a:prstGeom>
          <a:noFill/>
          <a:ln w="1">
            <a:noFill/>
            <a:miter lim="800000"/>
            <a:headEnd/>
            <a:tailEnd type="none" w="med" len="med"/>
          </a:ln>
          <a:effectLst/>
        </p:spPr>
      </p:pic>
      <p:pic>
        <p:nvPicPr>
          <p:cNvPr id="4" name="Picture 3"/>
          <p:cNvPicPr>
            <a:picLocks noChangeAspect="1" noChangeArrowheads="1"/>
          </p:cNvPicPr>
          <p:nvPr/>
        </p:nvPicPr>
        <p:blipFill>
          <a:blip r:embed="rId2"/>
          <a:srcRect l="18082" t="27995" r="22182" b="53041"/>
          <a:stretch>
            <a:fillRect/>
          </a:stretch>
        </p:blipFill>
        <p:spPr bwMode="auto">
          <a:xfrm>
            <a:off x="1523999" y="304800"/>
            <a:ext cx="9144002" cy="1771722"/>
          </a:xfrm>
          <a:prstGeom prst="rect">
            <a:avLst/>
          </a:prstGeom>
          <a:noFill/>
          <a:ln w="1">
            <a:noFill/>
            <a:miter lim="800000"/>
            <a:headEnd/>
            <a:tailEnd type="none" w="med" len="med"/>
          </a:ln>
          <a:effectLst/>
        </p:spPr>
      </p:pic>
      <p:sp>
        <p:nvSpPr>
          <p:cNvPr id="5" name="Title 4"/>
          <p:cNvSpPr>
            <a:spLocks noGrp="1"/>
          </p:cNvSpPr>
          <p:nvPr>
            <p:ph type="title"/>
          </p:nvPr>
        </p:nvSpPr>
        <p:spPr>
          <a:xfrm>
            <a:off x="1981200" y="3124200"/>
            <a:ext cx="8229600" cy="533400"/>
          </a:xfrm>
        </p:spPr>
        <p:txBody>
          <a:bodyPr>
            <a:normAutofit/>
          </a:bodyPr>
          <a:lstStyle/>
          <a:p>
            <a:r>
              <a:rPr lang="en-US" sz="2800" b="1" dirty="0">
                <a:solidFill>
                  <a:srgbClr val="002060"/>
                </a:solidFill>
              </a:rPr>
              <a:t>Centre of Excellence Trades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t="22917" b="28125"/>
          <a:stretch>
            <a:fillRect/>
          </a:stretch>
        </p:blipFill>
        <p:spPr bwMode="auto">
          <a:xfrm>
            <a:off x="1524000" y="76201"/>
            <a:ext cx="9144000" cy="1622183"/>
          </a:xfrm>
          <a:prstGeom prst="rect">
            <a:avLst/>
          </a:prstGeom>
          <a:noFill/>
          <a:ln w="1">
            <a:noFill/>
            <a:miter lim="800000"/>
            <a:headEnd/>
            <a:tailEnd type="none" w="med" len="med"/>
          </a:ln>
          <a:effectLst/>
        </p:spPr>
      </p:pic>
      <p:graphicFrame>
        <p:nvGraphicFramePr>
          <p:cNvPr id="3" name="Table 2"/>
          <p:cNvGraphicFramePr>
            <a:graphicFrameLocks noGrp="1"/>
          </p:cNvGraphicFramePr>
          <p:nvPr/>
        </p:nvGraphicFramePr>
        <p:xfrm>
          <a:off x="1752598" y="1676400"/>
          <a:ext cx="8686803" cy="5011484"/>
        </p:xfrm>
        <a:graphic>
          <a:graphicData uri="http://schemas.openxmlformats.org/drawingml/2006/table">
            <a:tbl>
              <a:tblPr/>
              <a:tblGrid>
                <a:gridCol w="482005">
                  <a:extLst>
                    <a:ext uri="{9D8B030D-6E8A-4147-A177-3AD203B41FA5}">
                      <a16:colId xmlns:a16="http://schemas.microsoft.com/office/drawing/2014/main" val="20000"/>
                    </a:ext>
                  </a:extLst>
                </a:gridCol>
                <a:gridCol w="1227507">
                  <a:extLst>
                    <a:ext uri="{9D8B030D-6E8A-4147-A177-3AD203B41FA5}">
                      <a16:colId xmlns:a16="http://schemas.microsoft.com/office/drawing/2014/main" val="20001"/>
                    </a:ext>
                  </a:extLst>
                </a:gridCol>
                <a:gridCol w="1473865">
                  <a:extLst>
                    <a:ext uri="{9D8B030D-6E8A-4147-A177-3AD203B41FA5}">
                      <a16:colId xmlns:a16="http://schemas.microsoft.com/office/drawing/2014/main" val="20002"/>
                    </a:ext>
                  </a:extLst>
                </a:gridCol>
                <a:gridCol w="1053984">
                  <a:extLst>
                    <a:ext uri="{9D8B030D-6E8A-4147-A177-3AD203B41FA5}">
                      <a16:colId xmlns:a16="http://schemas.microsoft.com/office/drawing/2014/main" val="20003"/>
                    </a:ext>
                  </a:extLst>
                </a:gridCol>
                <a:gridCol w="1328191">
                  <a:extLst>
                    <a:ext uri="{9D8B030D-6E8A-4147-A177-3AD203B41FA5}">
                      <a16:colId xmlns:a16="http://schemas.microsoft.com/office/drawing/2014/main" val="20004"/>
                    </a:ext>
                  </a:extLst>
                </a:gridCol>
                <a:gridCol w="411311">
                  <a:extLst>
                    <a:ext uri="{9D8B030D-6E8A-4147-A177-3AD203B41FA5}">
                      <a16:colId xmlns:a16="http://schemas.microsoft.com/office/drawing/2014/main" val="20005"/>
                    </a:ext>
                  </a:extLst>
                </a:gridCol>
                <a:gridCol w="411311">
                  <a:extLst>
                    <a:ext uri="{9D8B030D-6E8A-4147-A177-3AD203B41FA5}">
                      <a16:colId xmlns:a16="http://schemas.microsoft.com/office/drawing/2014/main" val="20006"/>
                    </a:ext>
                  </a:extLst>
                </a:gridCol>
                <a:gridCol w="1407455">
                  <a:extLst>
                    <a:ext uri="{9D8B030D-6E8A-4147-A177-3AD203B41FA5}">
                      <a16:colId xmlns:a16="http://schemas.microsoft.com/office/drawing/2014/main" val="20007"/>
                    </a:ext>
                  </a:extLst>
                </a:gridCol>
                <a:gridCol w="479863">
                  <a:extLst>
                    <a:ext uri="{9D8B030D-6E8A-4147-A177-3AD203B41FA5}">
                      <a16:colId xmlns:a16="http://schemas.microsoft.com/office/drawing/2014/main" val="20008"/>
                    </a:ext>
                  </a:extLst>
                </a:gridCol>
                <a:gridCol w="411311">
                  <a:extLst>
                    <a:ext uri="{9D8B030D-6E8A-4147-A177-3AD203B41FA5}">
                      <a16:colId xmlns:a16="http://schemas.microsoft.com/office/drawing/2014/main" val="20009"/>
                    </a:ext>
                  </a:extLst>
                </a:gridCol>
              </a:tblGrid>
              <a:tr h="256604">
                <a:tc gridSpan="10">
                  <a:txBody>
                    <a:bodyPr/>
                    <a:lstStyle/>
                    <a:p>
                      <a:pPr algn="ctr" fontAlgn="ctr"/>
                      <a:r>
                        <a:rPr lang="en-US" sz="1600" b="1" i="0" u="none" strike="noStrike" dirty="0">
                          <a:solidFill>
                            <a:srgbClr val="FF0000"/>
                          </a:solidFill>
                          <a:latin typeface="Arial"/>
                        </a:rPr>
                        <a:t>6 Month Courses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pPr algn="l" fontAlgn="ctr"/>
                      <a:endParaRPr lang="en-US" sz="1600" b="0" i="0" u="none" strike="noStrike">
                        <a:solidFill>
                          <a:srgbClr val="000000"/>
                        </a:solidFill>
                        <a:latin typeface="Times New Roman"/>
                      </a:endParaRPr>
                    </a:p>
                  </a:txBody>
                  <a:tcPr marL="4062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fontAlgn="ctr"/>
                      <a:endParaRPr lang="en-US" sz="1600" b="0" i="0" u="none" strike="noStrike">
                        <a:solidFill>
                          <a:srgbClr val="000000"/>
                        </a:solidFill>
                        <a:latin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fontAlgn="b"/>
                      <a:endParaRPr lang="en-US" sz="16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fontAlgn="b"/>
                      <a:endParaRPr lang="en-US" sz="1600" b="0" i="0" u="none" strike="noStrike" dirty="0">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fontAlgn="b"/>
                      <a:endParaRPr lang="en-US" sz="16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fontAlgn="b"/>
                      <a:endParaRPr lang="en-US" sz="16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fontAlgn="b"/>
                      <a:endParaRPr lang="en-US" sz="16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fontAlgn="b"/>
                      <a:endParaRPr lang="en-US" sz="1600" b="0" i="0" u="none" strike="noStrike" dirty="0">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45834">
                <a:tc>
                  <a:txBody>
                    <a:bodyPr/>
                    <a:lstStyle/>
                    <a:p>
                      <a:pPr algn="ctr" fontAlgn="ctr"/>
                      <a:r>
                        <a:rPr lang="en-US" sz="1200" b="1" i="0" u="none" strike="noStrike">
                          <a:solidFill>
                            <a:srgbClr val="212529"/>
                          </a:solidFill>
                          <a:latin typeface="Segoe UI"/>
                        </a:rPr>
                        <a:t>S.no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dirty="0">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24641">
                <a:tc>
                  <a:txBody>
                    <a:bodyPr/>
                    <a:lstStyle/>
                    <a:p>
                      <a:pPr algn="ctr" fontAlgn="ctr"/>
                      <a:r>
                        <a:rPr lang="en-US" sz="1200" b="0" i="0" u="none" strike="noStrike">
                          <a:solidFill>
                            <a:srgbClr val="212529"/>
                          </a:solidFill>
                          <a:latin typeface="Segoe UI"/>
                        </a:rPr>
                        <a:t>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Aerospace &amp; Aviation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1E548E"/>
                          </a:solidFill>
                          <a:latin typeface="Segoe UI"/>
                        </a:rPr>
                        <a:t>Remotely Piloted Aircraft (RPA)/Drone Pilot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6 Months(800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7027">
                <a:tc>
                  <a:txBody>
                    <a:bodyPr/>
                    <a:lstStyle/>
                    <a:p>
                      <a:pPr algn="ctr" fontAlgn="ctr"/>
                      <a:r>
                        <a:rPr lang="en-US" sz="1200" b="0" i="0" u="none" strike="noStrike">
                          <a:solidFill>
                            <a:srgbClr val="212529"/>
                          </a:solidFill>
                          <a:latin typeface="Segoe UI"/>
                        </a:rPr>
                        <a:t>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Automotive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1E548E"/>
                          </a:solidFill>
                          <a:latin typeface="Segoe UI"/>
                        </a:rPr>
                        <a:t>Driver cum Mechanic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6 Months(800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3"/>
                  </a:ext>
                </a:extLst>
              </a:tr>
              <a:tr h="545834">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Electronics &amp; HW</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1E548E"/>
                          </a:solidFill>
                          <a:latin typeface="Segoe UI"/>
                        </a:rPr>
                        <a:t>Smartphone Technician Cum App Tester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6 Months(800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45834">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Private Security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1E548E"/>
                          </a:solidFill>
                          <a:latin typeface="Segoe UI"/>
                        </a:rPr>
                        <a:t>Fireman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Passed class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6 Months(800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367027">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IT &amp;ITeS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1E548E"/>
                          </a:solidFill>
                          <a:latin typeface="Segoe UI"/>
                        </a:rPr>
                        <a:t>Data Entry Operator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Passed 10th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6 Months(800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2020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228598"/>
          <a:ext cx="8839202" cy="6550430"/>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499722">
                  <a:extLst>
                    <a:ext uri="{9D8B030D-6E8A-4147-A177-3AD203B41FA5}">
                      <a16:colId xmlns:a16="http://schemas.microsoft.com/office/drawing/2014/main" val="20002"/>
                    </a:ext>
                  </a:extLst>
                </a:gridCol>
                <a:gridCol w="1072475">
                  <a:extLst>
                    <a:ext uri="{9D8B030D-6E8A-4147-A177-3AD203B41FA5}">
                      <a16:colId xmlns:a16="http://schemas.microsoft.com/office/drawing/2014/main" val="20003"/>
                    </a:ext>
                  </a:extLst>
                </a:gridCol>
                <a:gridCol w="1351493">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332510">
                <a:tc gridSpan="10">
                  <a:txBody>
                    <a:bodyPr/>
                    <a:lstStyle/>
                    <a:p>
                      <a:pPr algn="ctr" fontAlgn="ctr"/>
                      <a:r>
                        <a:rPr lang="en-US" sz="1600" b="1" i="0" u="none" strike="noStrike" dirty="0">
                          <a:solidFill>
                            <a:srgbClr val="FF0000"/>
                          </a:solidFill>
                          <a:latin typeface="Arial"/>
                        </a:rPr>
                        <a:t>1 (One) Year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ctr" fontAlgn="b"/>
                      <a:endParaRPr lang="en-US" sz="12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fontAlgn="b"/>
                      <a:endParaRPr lang="en-US" sz="12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fontAlgn="b"/>
                      <a:endParaRPr lang="en-US" sz="12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fontAlgn="b"/>
                      <a:endParaRPr lang="en-US" sz="12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fontAlgn="b"/>
                      <a:endParaRPr lang="en-US" sz="12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fontAlgn="b"/>
                      <a:endParaRPr lang="en-US" sz="12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fontAlgn="b"/>
                      <a:endParaRPr lang="en-US" sz="12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fontAlgn="b"/>
                      <a:endParaRPr lang="en-US" sz="1200" b="0" i="0" u="none" strike="noStrike" dirty="0">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35709">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35709">
                <a:tc>
                  <a:txBody>
                    <a:bodyPr/>
                    <a:lstStyle/>
                    <a:p>
                      <a:pPr algn="ctr" fontAlgn="ctr"/>
                      <a:r>
                        <a:rPr lang="en-US" sz="1200" b="0" i="0" u="none" strike="noStrike">
                          <a:solidFill>
                            <a:srgbClr val="212529"/>
                          </a:solidFill>
                          <a:latin typeface="Segoe UI"/>
                        </a:rPr>
                        <a:t>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Agriculture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Floriculture &amp; Landscaping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35709">
                <a:tc>
                  <a:txBody>
                    <a:bodyPr/>
                    <a:lstStyle/>
                    <a:p>
                      <a:pPr algn="ctr" fontAlgn="ctr"/>
                      <a:r>
                        <a:rPr lang="en-US" sz="1200" b="0" i="0" u="none" strike="noStrike">
                          <a:solidFill>
                            <a:srgbClr val="212529"/>
                          </a:solidFill>
                          <a:latin typeface="Segoe UI"/>
                        </a:rPr>
                        <a:t>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Agriculture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Horticulture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class 10thexamination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3"/>
                  </a:ext>
                </a:extLst>
              </a:tr>
              <a:tr h="711200">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Agriculture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Soil Testing and Crop Technician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35709">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Apparel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Computer Aided Embroidery &amp; Designing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711200">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Apparel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Cutting &amp; Sewing (VI &amp; OD)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8th class examination (Candidate should be of visually impaired)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Divyang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60219">
                <a:tc>
                  <a:txBody>
                    <a:bodyPr/>
                    <a:lstStyle/>
                    <a:p>
                      <a:pPr algn="ctr" fontAlgn="ctr"/>
                      <a:r>
                        <a:rPr lang="en-US" sz="1200" b="0" i="0" u="none" strike="noStrike">
                          <a:solidFill>
                            <a:srgbClr val="212529"/>
                          </a:solidFill>
                          <a:latin typeface="Segoe UI"/>
                        </a:rPr>
                        <a:t>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Apparel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Dress Making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08th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228598"/>
          <a:ext cx="8839202" cy="6477004"/>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499722">
                  <a:extLst>
                    <a:ext uri="{9D8B030D-6E8A-4147-A177-3AD203B41FA5}">
                      <a16:colId xmlns:a16="http://schemas.microsoft.com/office/drawing/2014/main" val="20002"/>
                    </a:ext>
                  </a:extLst>
                </a:gridCol>
                <a:gridCol w="1072475">
                  <a:extLst>
                    <a:ext uri="{9D8B030D-6E8A-4147-A177-3AD203B41FA5}">
                      <a16:colId xmlns:a16="http://schemas.microsoft.com/office/drawing/2014/main" val="20003"/>
                    </a:ext>
                  </a:extLst>
                </a:gridCol>
                <a:gridCol w="1351493">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955623">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573374">
                <a:tc>
                  <a:txBody>
                    <a:bodyPr/>
                    <a:lstStyle/>
                    <a:p>
                      <a:pPr algn="ctr" fontAlgn="ctr"/>
                      <a:r>
                        <a:rPr lang="en-US" sz="1200" b="0" i="0" u="none" strike="noStrike">
                          <a:solidFill>
                            <a:srgbClr val="212529"/>
                          </a:solidFill>
                          <a:latin typeface="Segoe UI"/>
                        </a:rPr>
                        <a:t>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Apparel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Dress Making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08th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64499">
                <a:tc>
                  <a:txBody>
                    <a:bodyPr/>
                    <a:lstStyle/>
                    <a:p>
                      <a:pPr algn="ctr" fontAlgn="ctr"/>
                      <a:r>
                        <a:rPr lang="en-US" sz="1200" b="0" i="0" u="none" strike="noStrike">
                          <a:solidFill>
                            <a:srgbClr val="212529"/>
                          </a:solidFill>
                          <a:latin typeface="Segoe UI"/>
                        </a:rPr>
                        <a:t>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Apparel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Fashion Design and Technology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743263">
                <a:tc>
                  <a:txBody>
                    <a:bodyPr/>
                    <a:lstStyle/>
                    <a:p>
                      <a:pPr algn="ctr" fontAlgn="ctr"/>
                      <a:r>
                        <a:rPr lang="en-US" sz="1200" b="0" i="0" u="none" strike="noStrike">
                          <a:solidFill>
                            <a:srgbClr val="212529"/>
                          </a:solidFill>
                          <a:latin typeface="Segoe UI"/>
                        </a:rPr>
                        <a:t>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Apparel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Sewing Technology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64499">
                <a:tc>
                  <a:txBody>
                    <a:bodyPr/>
                    <a:lstStyle/>
                    <a:p>
                      <a:pPr algn="ctr" fontAlgn="ctr"/>
                      <a:r>
                        <a:rPr lang="en-US" sz="1200" b="0" i="0" u="none" strike="noStrike">
                          <a:solidFill>
                            <a:srgbClr val="212529"/>
                          </a:solidFill>
                          <a:latin typeface="Segoe UI"/>
                        </a:rPr>
                        <a:t>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Automotive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Mechanic Auto Body Painting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1337873">
                <a:tc>
                  <a:txBody>
                    <a:bodyPr/>
                    <a:lstStyle/>
                    <a:p>
                      <a:pPr algn="ctr" fontAlgn="ctr"/>
                      <a:r>
                        <a:rPr lang="en-US" sz="1200" b="0" i="0" u="none" strike="noStrike">
                          <a:solidFill>
                            <a:srgbClr val="212529"/>
                          </a:solidFill>
                          <a:latin typeface="Segoe UI"/>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Automotive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Mechanic Auto Body Repair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337873">
                <a:tc>
                  <a:txBody>
                    <a:bodyPr/>
                    <a:lstStyle/>
                    <a:p>
                      <a:pPr algn="ctr" fontAlgn="ctr"/>
                      <a:r>
                        <a:rPr lang="en-US" sz="1200" b="0" i="0" u="none" strike="noStrike">
                          <a:solidFill>
                            <a:srgbClr val="212529"/>
                          </a:solidFill>
                          <a:latin typeface="Segoe UI"/>
                        </a:rPr>
                        <a:t>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Automotive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Mechanic Auto Electrical and Electronics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228598"/>
          <a:ext cx="8839202" cy="6333098"/>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955623">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573374">
                <a:tc>
                  <a:txBody>
                    <a:bodyPr/>
                    <a:lstStyle/>
                    <a:p>
                      <a:pPr algn="ctr" fontAlgn="ctr"/>
                      <a:r>
                        <a:rPr lang="en-US" sz="1200" b="0" i="0" u="none" strike="noStrike">
                          <a:solidFill>
                            <a:srgbClr val="212529"/>
                          </a:solidFill>
                          <a:latin typeface="Segoe UI"/>
                        </a:rPr>
                        <a:t>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Automotive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Mechanic Diesel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64499">
                <a:tc>
                  <a:txBody>
                    <a:bodyPr/>
                    <a:lstStyle/>
                    <a:p>
                      <a:pPr algn="ctr" fontAlgn="ctr"/>
                      <a:r>
                        <a:rPr lang="en-US" sz="1200" b="0" i="0" u="none" strike="noStrike">
                          <a:solidFill>
                            <a:srgbClr val="212529"/>
                          </a:solidFill>
                          <a:latin typeface="Segoe UI"/>
                        </a:rPr>
                        <a:t>13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Automotive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Mechanic Tractor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743263">
                <a:tc>
                  <a:txBody>
                    <a:bodyPr/>
                    <a:lstStyle/>
                    <a:p>
                      <a:pPr algn="ctr" fontAlgn="ctr"/>
                      <a:r>
                        <a:rPr lang="en-US" sz="1200" b="0" i="0" u="none" strike="noStrike">
                          <a:solidFill>
                            <a:srgbClr val="212529"/>
                          </a:solidFill>
                          <a:latin typeface="Segoe UI"/>
                        </a:rPr>
                        <a:t>14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Automotive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Mechanic Two and Three Wheeler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64499">
                <a:tc>
                  <a:txBody>
                    <a:bodyPr/>
                    <a:lstStyle/>
                    <a:p>
                      <a:pPr algn="ctr" fontAlgn="ctr"/>
                      <a:r>
                        <a:rPr lang="en-US" sz="1200" b="0" i="0" u="none" strike="noStrike">
                          <a:solidFill>
                            <a:srgbClr val="212529"/>
                          </a:solidFill>
                          <a:latin typeface="Segoe UI"/>
                        </a:rPr>
                        <a:t>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Automotive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Pump Operator Cum Mechanic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1035821">
                <a:tc>
                  <a:txBody>
                    <a:bodyPr/>
                    <a:lstStyle/>
                    <a:p>
                      <a:pPr algn="ctr" fontAlgn="ctr"/>
                      <a:r>
                        <a:rPr lang="en-US" sz="1200" b="0" i="0" u="none" strike="noStrike">
                          <a:solidFill>
                            <a:srgbClr val="212529"/>
                          </a:solidFill>
                          <a:latin typeface="Segoe UI"/>
                        </a:rPr>
                        <a:t>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Beauty &amp; Wellness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Cosmetology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337873">
                <a:tc>
                  <a:txBody>
                    <a:bodyPr/>
                    <a:lstStyle/>
                    <a:p>
                      <a:pPr algn="ctr" fontAlgn="ctr"/>
                      <a:r>
                        <a:rPr lang="en-US" sz="1200" b="0" i="0" u="none" strike="noStrike">
                          <a:solidFill>
                            <a:srgbClr val="212529"/>
                          </a:solidFill>
                          <a:latin typeface="Segoe UI"/>
                        </a:rPr>
                        <a:t>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Beauty &amp; Wellness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Hair &amp; Skin Care (VI)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(Candidate should be of visually impaired)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Divyang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0"/>
          <a:ext cx="8839202" cy="6634490"/>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660219">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96131">
                <a:tc>
                  <a:txBody>
                    <a:bodyPr/>
                    <a:lstStyle/>
                    <a:p>
                      <a:pPr algn="ctr" fontAlgn="ctr"/>
                      <a:r>
                        <a:rPr lang="en-US" sz="1200" b="0" i="0" u="none" strike="noStrike">
                          <a:solidFill>
                            <a:srgbClr val="212529"/>
                          </a:solidFill>
                          <a:latin typeface="Segoe UI"/>
                        </a:rPr>
                        <a:t>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Beauty &amp; Wellness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Spa Therapy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28175">
                <a:tc>
                  <a:txBody>
                    <a:bodyPr/>
                    <a:lstStyle/>
                    <a:p>
                      <a:pPr algn="ctr" fontAlgn="ctr"/>
                      <a:r>
                        <a:rPr lang="en-US" sz="1200" b="0" i="0" u="none" strike="noStrike">
                          <a:solidFill>
                            <a:srgbClr val="212529"/>
                          </a:solidFill>
                          <a:latin typeface="Segoe UI"/>
                        </a:rPr>
                        <a:t>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BFSI(Banking, Finance Service &amp; Insurance)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Finance Executive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513504">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Additive Manufacturing Technician (3D Printing)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28175">
                <a:tc>
                  <a:txBody>
                    <a:bodyPr/>
                    <a:lstStyle/>
                    <a:p>
                      <a:pPr algn="ctr" fontAlgn="ctr"/>
                      <a:r>
                        <a:rPr lang="en-US" sz="1200" b="0" i="0" u="none" strike="noStrike">
                          <a:solidFill>
                            <a:srgbClr val="212529"/>
                          </a:solidFill>
                          <a:latin typeface="Segoe UI"/>
                        </a:rPr>
                        <a:t>21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Marine Engine Fitter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528175">
                <a:tc>
                  <a:txBody>
                    <a:bodyPr/>
                    <a:lstStyle/>
                    <a:p>
                      <a:pPr algn="ctr" fontAlgn="ctr"/>
                      <a:r>
                        <a:rPr lang="en-US" sz="1200" b="0" i="0" u="none" strike="noStrike">
                          <a:solidFill>
                            <a:srgbClr val="212529"/>
                          </a:solidFill>
                          <a:latin typeface="Segoe UI"/>
                        </a:rPr>
                        <a:t>22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Foundryman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528175">
                <a:tc>
                  <a:txBody>
                    <a:bodyPr/>
                    <a:lstStyle/>
                    <a:p>
                      <a:pPr algn="ctr" fontAlgn="ctr"/>
                      <a:r>
                        <a:rPr lang="en-US" sz="1200" b="0" i="0" u="none" strike="noStrike">
                          <a:solidFill>
                            <a:srgbClr val="212529"/>
                          </a:solidFill>
                          <a:latin typeface="Segoe UI"/>
                        </a:rPr>
                        <a:t>23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Sheet Metal Worker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r h="528175">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Welder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7"/>
                  </a:ext>
                </a:extLst>
              </a:tr>
              <a:tr h="518895">
                <a:tc>
                  <a:txBody>
                    <a:bodyPr/>
                    <a:lstStyle/>
                    <a:p>
                      <a:pPr algn="ctr" fontAlgn="ctr"/>
                      <a:r>
                        <a:rPr lang="en-US" sz="1200" b="0" i="0" u="none" strike="noStrike">
                          <a:solidFill>
                            <a:srgbClr val="212529"/>
                          </a:solidFill>
                          <a:latin typeface="Segoe UI"/>
                        </a:rPr>
                        <a:t>25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Welder (Fabrication &amp; Fitting)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8"/>
                  </a:ext>
                </a:extLst>
              </a:tr>
              <a:tr h="528175">
                <a:tc>
                  <a:txBody>
                    <a:bodyPr/>
                    <a:lstStyle/>
                    <a:p>
                      <a:pPr algn="ctr" fontAlgn="ctr"/>
                      <a:r>
                        <a:rPr lang="en-US" sz="1200" b="0" i="0" u="none" strike="noStrike">
                          <a:solidFill>
                            <a:srgbClr val="212529"/>
                          </a:solidFill>
                          <a:latin typeface="Segoe UI"/>
                        </a:rPr>
                        <a:t>26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Welder(GMAW &amp; GTAW)</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9"/>
                  </a:ext>
                </a:extLst>
              </a:tr>
              <a:tr h="528175">
                <a:tc>
                  <a:txBody>
                    <a:bodyPr/>
                    <a:lstStyle/>
                    <a:p>
                      <a:pPr algn="ctr" fontAlgn="ctr"/>
                      <a:r>
                        <a:rPr lang="en-US" sz="1200" b="0" i="0" u="none" strike="noStrike">
                          <a:solidFill>
                            <a:srgbClr val="212529"/>
                          </a:solidFill>
                          <a:latin typeface="Segoe UI"/>
                        </a:rPr>
                        <a:t>27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Welder (Pipe)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482088"/>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28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Welder (Structural)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29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Welder (Welding &amp; Inspection)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Chemicals &amp; Petrochemicals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Plastic Processing Operator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31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Construction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Carpenter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32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Construction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Domestic Painter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33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Construction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Industrial Painter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514580"/>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34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Construction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Interior Design &amp; Decoration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&amp;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35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Construction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Mason (Building Constructor)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36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Education,Training &amp; Research</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Early Childhood Educator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37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IT &amp; 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IoT Technician (Smart Agriculture)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38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IT &amp; 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IoT Technician (Smart City)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39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IT &amp; 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IoT Technician (Smart Health Care)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514580"/>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40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Environmental Science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Solar Technician (Electrical)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41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Food Industry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Baker &amp; Confectioner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42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Food Industry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Dairying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43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Food Industry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Agro Processing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44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Tourism &amp; Hospitality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Food and Beverage Service Assistant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45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Food Industry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Food Beverages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514580"/>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46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Food Industry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Fruits and Vegetables Processing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47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Food Industry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Milk and Milk Product Technician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48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Office Administration &amp; Facility Management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Marketing Executive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49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Handicrafts &amp; Carpets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Bamboo Works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Healthcare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Health Sanitary Inspector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51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Healthcare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Physiotherapy Technician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482088"/>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52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Healthcare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Old Age Care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53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IT-ITeS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Geo-Informatics Assistant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12thclass examination with Mathematics in matriculation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54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IT-ITeS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Computer Hardware &amp; Network Maintenance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55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IT-ITeS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Computer Operator and Programming Assistant (COPA)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56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IT-ITeS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Computer Operator and Programming Assistant(VI &amp; OD)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examination(Candidate should be Visually impaired)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Divyang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57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IT-ITeS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Database System Assistant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12th class examination with Science &amp; Mathematics or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482088"/>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58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IT-ITeS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Desktop Publishing Operator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59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IT-ITeS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Multimedia, Animation &amp; Special Effects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60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IT-ITeS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Software Testing Assitant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12th class examination with Science &amp;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61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Leather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Footwear Maker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62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Leather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Leather Goods Maker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63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Office Administration &amp; Facility Management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Secretarial Practice (English)</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514580"/>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64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Office Administration &amp; Facility Management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Stenographer Secretarial Assistant (English)</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65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Media &amp; Entertainment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Digital Photographer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66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Media &amp; Entertainment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Photographer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67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Media &amp; Entertainment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Video Cameraman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68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IT-ITeS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Desktop Publishing Operator(VI)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equivalent.(Candidate should be of low 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Divyang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69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Mining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Stone Mining Machine Operator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2"/>
          <a:ext cx="8839202" cy="5582541"/>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70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Mining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Stone Processing Machine Operator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71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Office Administration &amp; Facility Management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Human Resource Executive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72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Office Administration &amp; Facility Management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Stenographer Secretarial Assistant (Hindi)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10th passed under 10+2 System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73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Mechanic Lens/Prism Grinding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74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Plumbing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Plumber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086514"/>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294735">
                <a:tc>
                  <a:txBody>
                    <a:bodyPr/>
                    <a:lstStyle/>
                    <a:p>
                      <a:pPr algn="ctr" fontAlgn="ctr"/>
                      <a:r>
                        <a:rPr lang="en-US" sz="1200" b="0" i="0" u="none" strike="noStrike">
                          <a:solidFill>
                            <a:srgbClr val="212529"/>
                          </a:solidFill>
                          <a:latin typeface="Segoe UI"/>
                        </a:rPr>
                        <a:t>75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Safety &amp; Security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Fire Technology and Industrial Safety Management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(a).Passed class 10th class Examination or its equivalent.</a:t>
                      </a:r>
                    </a:p>
                    <a:p>
                      <a:pPr algn="ctr" fontAlgn="ctr"/>
                      <a:r>
                        <a:rPr lang="en-US" sz="1200" b="0" i="0" u="none" strike="noStrike" dirty="0">
                          <a:solidFill>
                            <a:srgbClr val="212529"/>
                          </a:solidFill>
                          <a:latin typeface="Segoe UI"/>
                        </a:rPr>
                        <a:t>(b).The minimum physical requirements are</a:t>
                      </a:r>
                    </a:p>
                    <a:p>
                      <a:pPr marL="285750" indent="-285750" algn="ctr" fontAlgn="ctr">
                        <a:buAutoNum type="romanLcPeriod"/>
                      </a:pPr>
                      <a:r>
                        <a:rPr lang="en-US" sz="1200" b="0" i="0" u="none" strike="noStrike" dirty="0">
                          <a:solidFill>
                            <a:srgbClr val="212529"/>
                          </a:solidFill>
                          <a:latin typeface="Segoe UI"/>
                        </a:rPr>
                        <a:t>Height - 165 cm</a:t>
                      </a:r>
                    </a:p>
                    <a:p>
                      <a:pPr marL="285750" indent="-285750" algn="ctr" fontAlgn="ctr">
                        <a:buAutoNum type="romanLcPeriod"/>
                      </a:pPr>
                      <a:r>
                        <a:rPr lang="en-US" sz="1200" b="0" i="0" u="none" strike="noStrike" dirty="0">
                          <a:solidFill>
                            <a:srgbClr val="212529"/>
                          </a:solidFill>
                          <a:latin typeface="Segoe UI"/>
                        </a:rPr>
                        <a:t>Weight - 52 kg</a:t>
                      </a:r>
                    </a:p>
                    <a:p>
                      <a:pPr marL="285750" indent="-285750" algn="ctr" fontAlgn="ctr">
                        <a:buAutoNum type="romanLcPeriod"/>
                      </a:pPr>
                      <a:r>
                        <a:rPr lang="en-US" sz="1200" b="0" i="0" u="none" strike="noStrike" dirty="0">
                          <a:solidFill>
                            <a:srgbClr val="212529"/>
                          </a:solidFill>
                          <a:latin typeface="Segoe UI"/>
                        </a:rPr>
                        <a:t>hest - Normal 81 cm - Expanded 85 cm</a:t>
                      </a:r>
                    </a:p>
                    <a:p>
                      <a:pPr marL="285750" indent="-285750" algn="ctr" fontAlgn="ctr">
                        <a:buNone/>
                      </a:pPr>
                      <a:r>
                        <a:rPr lang="en-US" sz="1200" b="0" i="0" u="none" strike="noStrike" dirty="0">
                          <a:solidFill>
                            <a:srgbClr val="212529"/>
                          </a:solidFill>
                          <a:latin typeface="Segoe UI"/>
                        </a:rPr>
                        <a:t>         A registered MBBS doctor must certify that the candidate is medically fit to undertake the course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76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Health care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Health, Safety and Environment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Passed class 10 Examination or its equivalent.</a:t>
                      </a:r>
                    </a:p>
                    <a:p>
                      <a:pPr algn="ctr" fontAlgn="ctr"/>
                      <a:r>
                        <a:rPr lang="en-US" sz="1200" b="0" i="0" u="none" strike="noStrike" dirty="0">
                          <a:solidFill>
                            <a:srgbClr val="212529"/>
                          </a:solidFill>
                          <a:latin typeface="Segoe UI"/>
                        </a:rPr>
                        <a:t>The minimum physical requirements are</a:t>
                      </a:r>
                    </a:p>
                    <a:p>
                      <a:pPr algn="ctr" fontAlgn="ctr"/>
                      <a:r>
                        <a:rPr lang="en-US" sz="1200" b="0" i="0" u="none" strike="noStrike" dirty="0">
                          <a:solidFill>
                            <a:srgbClr val="212529"/>
                          </a:solidFill>
                          <a:latin typeface="Segoe UI"/>
                        </a:rPr>
                        <a:t>Height - 165 cm</a:t>
                      </a:r>
                    </a:p>
                    <a:p>
                      <a:pPr algn="ctr" fontAlgn="ctr"/>
                      <a:r>
                        <a:rPr lang="en-US" sz="1200" b="0" i="0" u="none" strike="noStrike" dirty="0">
                          <a:solidFill>
                            <a:srgbClr val="212529"/>
                          </a:solidFill>
                          <a:latin typeface="Segoe UI"/>
                        </a:rPr>
                        <a:t>Weight - 52 kg</a:t>
                      </a:r>
                    </a:p>
                    <a:p>
                      <a:pPr algn="ctr" fontAlgn="ctr"/>
                      <a:r>
                        <a:rPr lang="en-US" sz="1200" b="0" i="0" u="none" strike="noStrike" dirty="0">
                          <a:solidFill>
                            <a:srgbClr val="212529"/>
                          </a:solidFill>
                          <a:latin typeface="Segoe UI"/>
                        </a:rPr>
                        <a:t>Chest - Normal 81 cm - Expanded 85 cm.</a:t>
                      </a:r>
                    </a:p>
                    <a:p>
                      <a:pPr algn="ctr" fontAlgn="ctr"/>
                      <a:r>
                        <a:rPr lang="en-US" sz="1200" b="0" i="0" u="none" strike="noStrike" dirty="0">
                          <a:solidFill>
                            <a:srgbClr val="212529"/>
                          </a:solidFill>
                          <a:latin typeface="Segoe UI"/>
                        </a:rPr>
                        <a:t>A registered MBBS doctor must certify that the candidate is medically fit to undertake the course.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514580"/>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77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Rubber Industry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Rubber Technician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78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Apparel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Surface Ornamentation Techniques (Embroidary)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79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Textile &amp; Handloom</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Weaving Technician for Silk &amp; Woolen Fabrics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Tourism &amp; Hospitality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Front Office Assistant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81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Tourism &amp; Hospitality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Catering &amp; Hospitality Assistant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82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Food Industry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Food Production (General)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482088"/>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83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Tourism &amp; Hospitality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Hospital Housekeeping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84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Tourism &amp; Hospitality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Housekeeper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85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Tourism &amp; Hospitality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Tourist Guide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86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Tourism &amp; Hospitality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Travel &amp; Tour Assistant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87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Logistics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In Plant Logistics Assistant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88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Logistics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Warehouse Technician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One year(1600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2"/>
          <a:ext cx="8839202" cy="6557623"/>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309889">
                <a:tc gridSpan="10">
                  <a:txBody>
                    <a:bodyPr/>
                    <a:lstStyle/>
                    <a:p>
                      <a:pPr algn="ctr" fontAlgn="ctr"/>
                      <a:r>
                        <a:rPr lang="en-US" sz="1600" b="1" i="0" u="none" strike="noStrike" dirty="0">
                          <a:solidFill>
                            <a:srgbClr val="C00000"/>
                          </a:solidFill>
                          <a:latin typeface="Segoe UI"/>
                        </a:rPr>
                        <a:t>Two Years Courses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US" sz="1200" b="1" i="0" u="none" strike="noStrike">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US" sz="1200" b="1" i="0" u="none" strike="noStrike">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US" sz="1200" b="1" i="0" u="none" strike="noStrike">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US" sz="1200" b="1" i="0" u="none" strike="noStrike">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US" sz="1200" b="1" i="0" u="none" strike="noStrike">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US" sz="1200" b="1" i="0" u="none" strike="noStrike">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US" sz="1200" b="1" i="0" u="none" strike="noStrike">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US" sz="1200" b="1" i="0" u="none" strike="noStrike">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914400">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dirty="0">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99028">
                <a:tc>
                  <a:txBody>
                    <a:bodyPr/>
                    <a:lstStyle/>
                    <a:p>
                      <a:pPr algn="ctr" fontAlgn="ctr"/>
                      <a:r>
                        <a:rPr lang="en-US" sz="1200" b="0" i="0" u="none" strike="noStrike">
                          <a:solidFill>
                            <a:srgbClr val="212529"/>
                          </a:solidFill>
                          <a:latin typeface="Segoe UI"/>
                        </a:rPr>
                        <a:t>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Automotive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Mechanic Agricultural Machinery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32039">
                <a:tc>
                  <a:txBody>
                    <a:bodyPr/>
                    <a:lstStyle/>
                    <a:p>
                      <a:pPr algn="ctr" fontAlgn="ctr"/>
                      <a:r>
                        <a:rPr lang="en-US" sz="1200" b="0" i="0" u="none" strike="noStrike">
                          <a:solidFill>
                            <a:srgbClr val="212529"/>
                          </a:solidFill>
                          <a:latin typeface="Segoe UI"/>
                        </a:rPr>
                        <a:t>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Automotive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Mechanic Motor Vehicle (MMV)</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3"/>
                  </a:ext>
                </a:extLst>
              </a:tr>
              <a:tr h="906150">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Marine Fitter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Mechanic Machine Tool Maintenance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Operator Advance Machine Tool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r h="932039">
                <a:tc>
                  <a:txBody>
                    <a:bodyPr/>
                    <a:lstStyle/>
                    <a:p>
                      <a:pPr algn="ctr" fontAlgn="ctr"/>
                      <a:r>
                        <a:rPr lang="en-US" sz="1200" b="0" i="0" u="none" strike="noStrike">
                          <a:solidFill>
                            <a:srgbClr val="212529"/>
                          </a:solidFill>
                          <a:latin typeface="Segoe UI"/>
                        </a:rPr>
                        <a:t>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Construction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Architectural Draughtsman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under 10+2 system of Education with science and mathematics.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526756"/>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995689">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Central Air Condition Plant Mechanic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Draughtsman Mechanical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Fitter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Metal Cutting Attendant(VI)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 (Candidate should be visually impaired).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Divyang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Machinist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Machinist Grinder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514580"/>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13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Tool &amp; Die Maker(Dies &amp; Moulds)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14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Tool &amp; Die Maker(Press Tools,Jigs &amp; Fixtures)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with Science and Mathematics under 10+2 system of education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Turner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Chemicals &amp; Petrochemicals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Attendant Operator (Chemical Plant)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Chemicals &amp; Petrochemicals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Instrument Mechanic (Chemical Plant)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Chemicals &amp; Petrochemicals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Laboratory Assistant (Chemical Plant)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514580"/>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Chemicals &amp; Petrochemicals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Maintenance Mechanic (Chemical Plant)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Construction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Civil Engineering Assistant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21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Construction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Draughtsman (Civil)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22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Construction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Painter (General)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23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Construction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Surveyor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Power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Electrician Power Distribution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514580"/>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25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Electronics &amp; HW</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Electronics Mechanic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26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Chemicals &amp; Petrochemicals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Electroplater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27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Electronics &amp; HW</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Instrument Mechanic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28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Electronics &amp; HW</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Mechanic Consumer Electronic Appliances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29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Refrigeration and Air Conditioner Technician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Electronics &amp; HW</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Technician Power Electronics Systems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514580"/>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31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Healthcare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Radiology Technician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32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Healthcare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Dental Laboratory Equipment Technician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Non 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33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Electronics &amp; HW</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Technician Medical Electronics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34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Refractory Technician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35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IT-ITeS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fr-FR" sz="1200" b="0" i="0" u="none" strike="noStrike">
                          <a:solidFill>
                            <a:srgbClr val="1E548E"/>
                          </a:solidFill>
                          <a:latin typeface="Segoe UI"/>
                        </a:rPr>
                        <a:t>Information &amp; Communication Technology System Maintenance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36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IT-ITeS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Information Technology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1"/>
          <a:ext cx="8839202" cy="6514580"/>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37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Mechanic Mining Machinery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38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Power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Electrician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10th passed under 10+2 System with science &amp; maths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39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Power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Wireman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8th class examination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40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Vessel Navigator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41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Textile &amp; Handloom</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Spinning Technician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932039">
                <a:tc>
                  <a:txBody>
                    <a:bodyPr/>
                    <a:lstStyle/>
                    <a:p>
                      <a:pPr algn="ctr" fontAlgn="ctr"/>
                      <a:r>
                        <a:rPr lang="en-US" sz="1200" b="0" i="0" u="none" strike="noStrike">
                          <a:solidFill>
                            <a:srgbClr val="212529"/>
                          </a:solidFill>
                          <a:latin typeface="Segoe UI"/>
                        </a:rPr>
                        <a:t>42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Textile Mechatronics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398" y="147312"/>
          <a:ext cx="8839202" cy="5550049"/>
        </p:xfrm>
        <a:graphic>
          <a:graphicData uri="http://schemas.openxmlformats.org/drawingml/2006/table">
            <a:tbl>
              <a:tblPr/>
              <a:tblGrid>
                <a:gridCol w="490461">
                  <a:extLst>
                    <a:ext uri="{9D8B030D-6E8A-4147-A177-3AD203B41FA5}">
                      <a16:colId xmlns:a16="http://schemas.microsoft.com/office/drawing/2014/main" val="20000"/>
                    </a:ext>
                  </a:extLst>
                </a:gridCol>
                <a:gridCol w="1249042">
                  <a:extLst>
                    <a:ext uri="{9D8B030D-6E8A-4147-A177-3AD203B41FA5}">
                      <a16:colId xmlns:a16="http://schemas.microsoft.com/office/drawing/2014/main" val="20001"/>
                    </a:ext>
                  </a:extLst>
                </a:gridCol>
                <a:gridCol w="1308499">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862591">
                  <a:extLst>
                    <a:ext uri="{9D8B030D-6E8A-4147-A177-3AD203B41FA5}">
                      <a16:colId xmlns:a16="http://schemas.microsoft.com/office/drawing/2014/main" val="20004"/>
                    </a:ext>
                  </a:extLst>
                </a:gridCol>
                <a:gridCol w="418527">
                  <a:extLst>
                    <a:ext uri="{9D8B030D-6E8A-4147-A177-3AD203B41FA5}">
                      <a16:colId xmlns:a16="http://schemas.microsoft.com/office/drawing/2014/main" val="20005"/>
                    </a:ext>
                  </a:extLst>
                </a:gridCol>
                <a:gridCol w="418527">
                  <a:extLst>
                    <a:ext uri="{9D8B030D-6E8A-4147-A177-3AD203B41FA5}">
                      <a16:colId xmlns:a16="http://schemas.microsoft.com/office/drawing/2014/main" val="20006"/>
                    </a:ext>
                  </a:extLst>
                </a:gridCol>
                <a:gridCol w="1432146">
                  <a:extLst>
                    <a:ext uri="{9D8B030D-6E8A-4147-A177-3AD203B41FA5}">
                      <a16:colId xmlns:a16="http://schemas.microsoft.com/office/drawing/2014/main" val="20007"/>
                    </a:ext>
                  </a:extLst>
                </a:gridCol>
                <a:gridCol w="488282">
                  <a:extLst>
                    <a:ext uri="{9D8B030D-6E8A-4147-A177-3AD203B41FA5}">
                      <a16:colId xmlns:a16="http://schemas.microsoft.com/office/drawing/2014/main" val="20008"/>
                    </a:ext>
                  </a:extLst>
                </a:gridCol>
                <a:gridCol w="418527">
                  <a:extLst>
                    <a:ext uri="{9D8B030D-6E8A-4147-A177-3AD203B41FA5}">
                      <a16:colId xmlns:a16="http://schemas.microsoft.com/office/drawing/2014/main" val="20009"/>
                    </a:ext>
                  </a:extLst>
                </a:gridCol>
              </a:tblGrid>
              <a:tr h="1148754">
                <a:tc>
                  <a:txBody>
                    <a:bodyPr/>
                    <a:lstStyle/>
                    <a:p>
                      <a:pPr algn="ctr" fontAlgn="ctr"/>
                      <a:r>
                        <a:rPr lang="en-US" sz="1200" b="1" i="0" u="none" strike="noStrike" dirty="0" err="1">
                          <a:solidFill>
                            <a:srgbClr val="212529"/>
                          </a:solidFill>
                          <a:latin typeface="Segoe UI"/>
                        </a:rPr>
                        <a:t>S.no</a:t>
                      </a:r>
                      <a:endParaRPr lang="en-US" sz="1200" b="1" i="0" u="none" strike="noStrike" dirty="0">
                        <a:solidFill>
                          <a:srgbClr val="212529"/>
                        </a:solidFill>
                        <a:latin typeface="Segoe U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Sector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NAME OF THE TRADE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Minimum Qualification Eligibility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Trade Type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Unit/ Batch Size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NSQF level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Duration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for NSQF Approval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212529"/>
                          </a:solidFill>
                          <a:latin typeface="Segoe UI"/>
                        </a:rPr>
                        <a:t>Year Revision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9028">
                <a:tc>
                  <a:txBody>
                    <a:bodyPr/>
                    <a:lstStyle/>
                    <a:p>
                      <a:pPr algn="ctr" fontAlgn="ctr"/>
                      <a:r>
                        <a:rPr lang="en-US" sz="1200" b="0" i="0" u="none" strike="noStrike">
                          <a:solidFill>
                            <a:srgbClr val="212529"/>
                          </a:solidFill>
                          <a:latin typeface="Segoe UI"/>
                        </a:rPr>
                        <a:t>43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Textile &amp; Handloom</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Textile Wet Processing Technician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32039">
                <a:tc>
                  <a:txBody>
                    <a:bodyPr/>
                    <a:lstStyle/>
                    <a:p>
                      <a:pPr algn="ctr" fontAlgn="ctr"/>
                      <a:r>
                        <a:rPr lang="en-US" sz="1200" b="0" i="0" u="none" strike="noStrike">
                          <a:solidFill>
                            <a:srgbClr val="212529"/>
                          </a:solidFill>
                          <a:latin typeface="Segoe UI"/>
                        </a:rPr>
                        <a:t>44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Textile &amp; Handloom</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Weaving Technician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2"/>
                  </a:ext>
                </a:extLst>
              </a:tr>
              <a:tr h="906150">
                <a:tc>
                  <a:txBody>
                    <a:bodyPr/>
                    <a:lstStyle/>
                    <a:p>
                      <a:pPr algn="ctr" fontAlgn="ctr"/>
                      <a:r>
                        <a:rPr lang="en-US" sz="1200" b="0" i="0" u="none" strike="noStrike">
                          <a:solidFill>
                            <a:srgbClr val="212529"/>
                          </a:solidFill>
                          <a:latin typeface="Segoe UI"/>
                        </a:rPr>
                        <a:t>45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Power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1E548E"/>
                          </a:solidFill>
                          <a:latin typeface="Segoe UI"/>
                        </a:rPr>
                        <a:t>Lift and Escalator Mechanic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32039">
                <a:tc>
                  <a:txBody>
                    <a:bodyPr/>
                    <a:lstStyle/>
                    <a:p>
                      <a:pPr algn="ctr" fontAlgn="ctr"/>
                      <a:r>
                        <a:rPr lang="en-US" sz="1200" b="0" i="0" u="none" strike="noStrike">
                          <a:solidFill>
                            <a:srgbClr val="212529"/>
                          </a:solidFill>
                          <a:latin typeface="Segoe UI"/>
                        </a:rPr>
                        <a:t>46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Aeronautical Structure and Equipment Fitter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4"/>
                  </a:ext>
                </a:extLst>
              </a:tr>
              <a:tr h="932039">
                <a:tc>
                  <a:txBody>
                    <a:bodyPr/>
                    <a:lstStyle/>
                    <a:p>
                      <a:pPr algn="ctr" fontAlgn="ctr"/>
                      <a:r>
                        <a:rPr lang="en-US" sz="1200" b="0" i="0" u="none" strike="noStrike">
                          <a:solidFill>
                            <a:srgbClr val="212529"/>
                          </a:solidFill>
                          <a:latin typeface="Segoe UI"/>
                        </a:rPr>
                        <a:t>47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Capital Goods &amp; Manufacturing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1E548E"/>
                          </a:solidFill>
                          <a:latin typeface="Segoe UI"/>
                        </a:rPr>
                        <a:t>Technician Mechatronics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Passed 10th class examination with Science and Mathematics or its equivalent.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Engineering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Two Year(3200 Hr.)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a:solidFill>
                            <a:srgbClr val="212529"/>
                          </a:solidFill>
                          <a:latin typeface="Segoe UI"/>
                        </a:rPr>
                        <a:t>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algn="ctr" fontAlgn="ctr"/>
                      <a:r>
                        <a:rPr lang="en-US" sz="1200" b="0" i="0" u="none" strike="noStrike" dirty="0">
                          <a:solidFill>
                            <a:srgbClr val="212529"/>
                          </a:solidFill>
                          <a:latin typeface="Segoe UI"/>
                        </a:rPr>
                        <a:t>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rmAutofit/>
          </a:bodyPr>
          <a:lstStyle/>
          <a:p>
            <a:pPr marL="514350" indent="-514350"/>
            <a:r>
              <a:rPr lang="en-US" sz="6600" dirty="0">
                <a:solidFill>
                  <a:schemeClr val="accent1">
                    <a:lumMod val="60000"/>
                    <a:lumOff val="40000"/>
                  </a:schemeClr>
                </a:solidFill>
              </a:rPr>
              <a:t>GOVERNMENT JOBS </a:t>
            </a:r>
            <a:br>
              <a:rPr lang="en-US" sz="6600" dirty="0">
                <a:solidFill>
                  <a:schemeClr val="accent1">
                    <a:lumMod val="60000"/>
                    <a:lumOff val="40000"/>
                  </a:schemeClr>
                </a:solidFill>
              </a:rPr>
            </a:br>
            <a:r>
              <a:rPr lang="en-US" sz="6600" dirty="0">
                <a:solidFill>
                  <a:schemeClr val="accent1">
                    <a:lumMod val="60000"/>
                    <a:lumOff val="40000"/>
                  </a:schemeClr>
                </a:solidFill>
              </a:rPr>
              <a:t>AFTER 10th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1"/>
                </a:solidFill>
              </a:rPr>
              <a:t>Benefit of Government Jobs</a:t>
            </a:r>
          </a:p>
        </p:txBody>
      </p:sp>
      <p:sp>
        <p:nvSpPr>
          <p:cNvPr id="3" name="Content Placeholder 2"/>
          <p:cNvSpPr>
            <a:spLocks noGrp="1"/>
          </p:cNvSpPr>
          <p:nvPr>
            <p:ph idx="1"/>
          </p:nvPr>
        </p:nvSpPr>
        <p:spPr/>
        <p:txBody>
          <a:bodyPr>
            <a:normAutofit fontScale="92500"/>
          </a:bodyPr>
          <a:lstStyle/>
          <a:p>
            <a:pPr marL="651510" indent="-514350">
              <a:buAutoNum type="arabicPeriod"/>
            </a:pPr>
            <a:r>
              <a:rPr lang="en-US" dirty="0"/>
              <a:t>Good Salary</a:t>
            </a:r>
          </a:p>
          <a:p>
            <a:pPr marL="651510" indent="-514350">
              <a:buAutoNum type="arabicPeriod"/>
            </a:pPr>
            <a:r>
              <a:rPr lang="en-US" dirty="0"/>
              <a:t>Job Security Till 60 Years</a:t>
            </a:r>
          </a:p>
          <a:p>
            <a:pPr marL="651510" indent="-514350">
              <a:buAutoNum type="arabicPeriod"/>
            </a:pPr>
            <a:r>
              <a:rPr lang="en-US" dirty="0"/>
              <a:t>Free Accommodation / housing</a:t>
            </a:r>
          </a:p>
          <a:p>
            <a:pPr marL="651510" indent="-514350">
              <a:buAutoNum type="arabicPeriod"/>
            </a:pPr>
            <a:r>
              <a:rPr lang="en-US" dirty="0"/>
              <a:t>Free Medical Treatment for the entire family</a:t>
            </a:r>
          </a:p>
          <a:p>
            <a:pPr marL="651510" indent="-514350">
              <a:buAutoNum type="arabicPeriod"/>
            </a:pPr>
            <a:r>
              <a:rPr lang="en-US" dirty="0"/>
              <a:t>Children’s Education in </a:t>
            </a:r>
            <a:r>
              <a:rPr lang="en-US" dirty="0" err="1"/>
              <a:t>Kendriya</a:t>
            </a:r>
            <a:r>
              <a:rPr lang="en-US" dirty="0"/>
              <a:t> </a:t>
            </a:r>
            <a:r>
              <a:rPr lang="en-US" dirty="0" err="1"/>
              <a:t>Vidyalaya</a:t>
            </a:r>
            <a:r>
              <a:rPr lang="en-US" dirty="0"/>
              <a:t> and other Central Institutions </a:t>
            </a:r>
          </a:p>
          <a:p>
            <a:pPr marL="651510" indent="-514350">
              <a:buAutoNum type="arabicPeriod"/>
            </a:pPr>
            <a:r>
              <a:rPr lang="en-US" dirty="0"/>
              <a:t>After Retirement Life Long Pension  and other Benefits</a:t>
            </a:r>
          </a:p>
          <a:p>
            <a:pPr marL="651510" indent="-514350">
              <a:buAutoNum type="arabicPeriod"/>
            </a:pPr>
            <a:r>
              <a:rPr lang="en-US" dirty="0"/>
              <a:t>Job for the family member in case of death of the employee while in service </a:t>
            </a:r>
          </a:p>
          <a:p>
            <a:pPr marL="651510" indent="-514350">
              <a:buAutoNum type="arabicPeriod"/>
            </a:pPr>
            <a:r>
              <a:rPr lang="en-US" dirty="0"/>
              <a:t>And Many More.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981200" y="76200"/>
            <a:ext cx="8229600" cy="685800"/>
          </a:xfrm>
        </p:spPr>
        <p:txBody>
          <a:bodyPr>
            <a:normAutofit/>
          </a:bodyPr>
          <a:lstStyle/>
          <a:p>
            <a:r>
              <a:rPr lang="en-US" sz="3200" dirty="0">
                <a:latin typeface="Arial Black" pitchFamily="34" charset="0"/>
                <a:cs typeface="Arial" pitchFamily="34" charset="0"/>
              </a:rPr>
              <a:t>GOVERNMENT OF KARNATAKA</a:t>
            </a:r>
            <a:endParaRPr lang="en-US" sz="3200" dirty="0"/>
          </a:p>
        </p:txBody>
      </p:sp>
      <p:sp>
        <p:nvSpPr>
          <p:cNvPr id="4" name="Content Placeholder 3"/>
          <p:cNvSpPr>
            <a:spLocks noGrp="1"/>
          </p:cNvSpPr>
          <p:nvPr>
            <p:ph idx="4294967295"/>
          </p:nvPr>
        </p:nvSpPr>
        <p:spPr>
          <a:xfrm>
            <a:off x="1524000" y="838200"/>
            <a:ext cx="9144000" cy="6019800"/>
          </a:xfrm>
        </p:spPr>
        <p:txBody>
          <a:bodyPr anchor="ctr">
            <a:normAutofit fontScale="62500" lnSpcReduction="20000"/>
          </a:bodyPr>
          <a:lstStyle/>
          <a:p>
            <a:pPr>
              <a:buNone/>
            </a:pPr>
            <a:r>
              <a:rPr lang="en-US" sz="1800" b="1" dirty="0">
                <a:latin typeface="Arial Black" pitchFamily="34" charset="0"/>
                <a:cs typeface="Arial" pitchFamily="34" charset="0"/>
              </a:rPr>
              <a:t>POLICE DEPARTMENT 		-	Police Armed Constable  </a:t>
            </a:r>
          </a:p>
          <a:p>
            <a:pPr>
              <a:buNone/>
            </a:pPr>
            <a:r>
              <a:rPr lang="en-US" sz="1800" b="1" dirty="0">
                <a:latin typeface="Arial Black" pitchFamily="34" charset="0"/>
                <a:cs typeface="Arial" pitchFamily="34" charset="0"/>
              </a:rPr>
              <a:t>						Police Constable (KSRP) </a:t>
            </a:r>
          </a:p>
          <a:p>
            <a:pPr>
              <a:buNone/>
            </a:pPr>
            <a:r>
              <a:rPr lang="en-US" sz="1800" b="1" dirty="0">
                <a:latin typeface="Arial Black" pitchFamily="34" charset="0"/>
                <a:cs typeface="Arial" pitchFamily="34" charset="0"/>
              </a:rPr>
              <a:t>						Police Constable (KSISP) </a:t>
            </a:r>
          </a:p>
          <a:p>
            <a:pPr>
              <a:buNone/>
            </a:pPr>
            <a:r>
              <a:rPr lang="en-US" sz="1800" b="1" dirty="0">
                <a:latin typeface="Arial Black" pitchFamily="34" charset="0"/>
                <a:cs typeface="Arial" pitchFamily="34" charset="0"/>
              </a:rPr>
              <a:t>						Followers </a:t>
            </a:r>
          </a:p>
          <a:p>
            <a:pPr>
              <a:buNone/>
            </a:pPr>
            <a:r>
              <a:rPr lang="en-US" sz="1800" b="1" dirty="0">
                <a:latin typeface="Arial Black" pitchFamily="34" charset="0"/>
                <a:cs typeface="Arial" pitchFamily="34" charset="0"/>
              </a:rPr>
              <a:t>						Fire Fighters (Fire Service 						Department) </a:t>
            </a:r>
          </a:p>
          <a:p>
            <a:pPr>
              <a:buNone/>
            </a:pPr>
            <a:endParaRPr lang="en-US" sz="1800" b="1" dirty="0">
              <a:latin typeface="Arial Black" pitchFamily="34" charset="0"/>
              <a:cs typeface="Arial" pitchFamily="34" charset="0"/>
            </a:endParaRPr>
          </a:p>
          <a:p>
            <a:pPr>
              <a:buNone/>
            </a:pPr>
            <a:r>
              <a:rPr lang="en-US" sz="1800" b="1" dirty="0">
                <a:latin typeface="Arial Black" pitchFamily="34" charset="0"/>
                <a:cs typeface="Arial" pitchFamily="34" charset="0"/>
              </a:rPr>
              <a:t>TRANSPORT DEPARTMENT</a:t>
            </a:r>
          </a:p>
          <a:p>
            <a:pPr>
              <a:buNone/>
            </a:pPr>
            <a:r>
              <a:rPr lang="en-US" sz="1800" b="1" dirty="0">
                <a:latin typeface="Arial Black" pitchFamily="34" charset="0"/>
                <a:cs typeface="Arial" pitchFamily="34" charset="0"/>
              </a:rPr>
              <a:t>(KSRTC)			- 	Conductor</a:t>
            </a:r>
          </a:p>
          <a:p>
            <a:pPr>
              <a:buNone/>
            </a:pPr>
            <a:r>
              <a:rPr lang="en-US" sz="1800" b="1" dirty="0">
                <a:latin typeface="Arial Black" pitchFamily="34" charset="0"/>
                <a:cs typeface="Arial" pitchFamily="34" charset="0"/>
              </a:rPr>
              <a:t>						Driver</a:t>
            </a:r>
          </a:p>
          <a:p>
            <a:pPr>
              <a:buNone/>
            </a:pPr>
            <a:endParaRPr lang="en-US" sz="1800" b="1" dirty="0">
              <a:latin typeface="Arial Black" pitchFamily="34" charset="0"/>
              <a:cs typeface="Arial" pitchFamily="34" charset="0"/>
            </a:endParaRPr>
          </a:p>
          <a:p>
            <a:pPr>
              <a:buNone/>
            </a:pPr>
            <a:r>
              <a:rPr lang="en-US" sz="1800" b="1" dirty="0">
                <a:latin typeface="Arial Black" pitchFamily="34" charset="0"/>
                <a:cs typeface="Arial" pitchFamily="34" charset="0"/>
              </a:rPr>
              <a:t>KEB				-	LDC, </a:t>
            </a:r>
          </a:p>
          <a:p>
            <a:pPr>
              <a:buNone/>
            </a:pPr>
            <a:r>
              <a:rPr lang="en-US" sz="1800" b="1" dirty="0">
                <a:latin typeface="Arial Black" pitchFamily="34" charset="0"/>
                <a:cs typeface="Arial" pitchFamily="34" charset="0"/>
              </a:rPr>
              <a:t>						Meter Reader,</a:t>
            </a:r>
          </a:p>
          <a:p>
            <a:pPr>
              <a:buNone/>
            </a:pPr>
            <a:r>
              <a:rPr lang="en-US" sz="1800" b="1" dirty="0">
                <a:latin typeface="Arial Black" pitchFamily="34" charset="0"/>
                <a:cs typeface="Arial" pitchFamily="34" charset="0"/>
              </a:rPr>
              <a:t>						Line Man</a:t>
            </a:r>
          </a:p>
          <a:p>
            <a:pPr>
              <a:buNone/>
            </a:pPr>
            <a:r>
              <a:rPr lang="en-US" sz="1800" b="1" dirty="0">
                <a:latin typeface="Arial Black" pitchFamily="34" charset="0"/>
                <a:cs typeface="Arial" pitchFamily="34" charset="0"/>
              </a:rPr>
              <a:t>					</a:t>
            </a:r>
          </a:p>
          <a:p>
            <a:pPr>
              <a:buNone/>
            </a:pPr>
            <a:r>
              <a:rPr lang="en-US" sz="1800" b="1" dirty="0">
                <a:latin typeface="Arial Black" pitchFamily="34" charset="0"/>
                <a:cs typeface="Arial" pitchFamily="34" charset="0"/>
              </a:rPr>
              <a:t>STATE GOVT 			-  	Forest Guard </a:t>
            </a:r>
          </a:p>
          <a:p>
            <a:pPr>
              <a:buNone/>
            </a:pPr>
            <a:r>
              <a:rPr lang="en-US" sz="1600" b="1" dirty="0">
                <a:latin typeface="Arial Black" pitchFamily="34" charset="0"/>
                <a:cs typeface="Arial" pitchFamily="34" charset="0"/>
              </a:rPr>
              <a:t>						Excise Guard</a:t>
            </a:r>
          </a:p>
          <a:p>
            <a:pPr>
              <a:buNone/>
            </a:pPr>
            <a:r>
              <a:rPr lang="en-US" sz="1800" b="1" dirty="0">
                <a:latin typeface="Arial Black" pitchFamily="34" charset="0"/>
                <a:cs typeface="Arial" pitchFamily="34" charset="0"/>
              </a:rPr>
              <a:t>						Peon </a:t>
            </a:r>
          </a:p>
          <a:p>
            <a:pPr>
              <a:buNone/>
            </a:pPr>
            <a:r>
              <a:rPr lang="en-US" sz="1800" b="1" dirty="0">
                <a:latin typeface="Arial Black" pitchFamily="34" charset="0"/>
                <a:cs typeface="Arial" pitchFamily="34" charset="0"/>
              </a:rPr>
              <a:t>						</a:t>
            </a:r>
            <a:r>
              <a:rPr lang="en-US" sz="1800" b="1" dirty="0" err="1">
                <a:latin typeface="Arial Black" pitchFamily="34" charset="0"/>
                <a:cs typeface="Arial" pitchFamily="34" charset="0"/>
              </a:rPr>
              <a:t>Attender</a:t>
            </a:r>
            <a:r>
              <a:rPr lang="en-US" sz="1800" b="1" dirty="0">
                <a:latin typeface="Arial Black" pitchFamily="34" charset="0"/>
                <a:cs typeface="Arial" pitchFamily="34" charset="0"/>
              </a:rPr>
              <a:t> </a:t>
            </a:r>
          </a:p>
          <a:p>
            <a:pPr>
              <a:buNone/>
            </a:pPr>
            <a:r>
              <a:rPr lang="en-US" sz="1800" b="1" dirty="0">
                <a:latin typeface="Arial Black" pitchFamily="34" charset="0"/>
                <a:cs typeface="Arial" pitchFamily="34" charset="0"/>
              </a:rPr>
              <a:t>						</a:t>
            </a:r>
            <a:r>
              <a:rPr lang="en-US" sz="1800" b="1" dirty="0" err="1">
                <a:latin typeface="Arial Black" pitchFamily="34" charset="0"/>
                <a:cs typeface="Arial" pitchFamily="34" charset="0"/>
              </a:rPr>
              <a:t>Dalayath</a:t>
            </a:r>
            <a:endParaRPr lang="en-US" sz="1800" b="1" dirty="0">
              <a:latin typeface="Arial Black" pitchFamily="34" charset="0"/>
              <a:cs typeface="Arial" pitchFamily="34" charset="0"/>
            </a:endParaRPr>
          </a:p>
          <a:p>
            <a:pPr>
              <a:buNone/>
            </a:pPr>
            <a:r>
              <a:rPr lang="en-US" sz="1800" b="1" dirty="0">
                <a:latin typeface="Arial Black" pitchFamily="34" charset="0"/>
                <a:cs typeface="Arial" pitchFamily="34" charset="0"/>
              </a:rPr>
              <a:t>						Security Guard </a:t>
            </a:r>
          </a:p>
          <a:p>
            <a:pPr>
              <a:buNone/>
            </a:pPr>
            <a:r>
              <a:rPr lang="en-US" sz="1800" b="1" dirty="0">
                <a:latin typeface="Arial Black" pitchFamily="34" charset="0"/>
                <a:cs typeface="Arial" pitchFamily="34" charset="0"/>
              </a:rPr>
              <a:t>						</a:t>
            </a:r>
            <a:r>
              <a:rPr lang="en-US" sz="1800" b="1" dirty="0" err="1">
                <a:latin typeface="Arial Black" pitchFamily="34" charset="0"/>
                <a:cs typeface="Arial" pitchFamily="34" charset="0"/>
              </a:rPr>
              <a:t>Anganwadi</a:t>
            </a:r>
            <a:r>
              <a:rPr lang="en-US" sz="1800" b="1" dirty="0">
                <a:latin typeface="Arial Black" pitchFamily="34" charset="0"/>
                <a:cs typeface="Arial" pitchFamily="34" charset="0"/>
              </a:rPr>
              <a:t> Worker </a:t>
            </a:r>
          </a:p>
          <a:p>
            <a:pPr>
              <a:buNone/>
            </a:pPr>
            <a:r>
              <a:rPr lang="en-US" sz="1800" b="1" dirty="0">
                <a:latin typeface="Arial Black" pitchFamily="34" charset="0"/>
                <a:cs typeface="Arial" pitchFamily="34" charset="0"/>
              </a:rPr>
              <a:t>						Helper</a:t>
            </a:r>
          </a:p>
          <a:p>
            <a:pPr>
              <a:buNone/>
            </a:pPr>
            <a:r>
              <a:rPr lang="en-US" sz="1800" b="1" dirty="0">
                <a:latin typeface="Arial Black" pitchFamily="34" charset="0"/>
                <a:cs typeface="Arial" pitchFamily="34" charset="0"/>
              </a:rPr>
              <a:t>						Driver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981200" y="304800"/>
            <a:ext cx="8229600" cy="6248400"/>
          </a:xfrm>
        </p:spPr>
        <p:txBody>
          <a:bodyPr anchor="ctr">
            <a:normAutofit lnSpcReduction="10000"/>
          </a:bodyPr>
          <a:lstStyle/>
          <a:p>
            <a:pPr>
              <a:buNone/>
            </a:pPr>
            <a:r>
              <a:rPr lang="en-US" sz="1800" dirty="0">
                <a:latin typeface="Arial Black" pitchFamily="34" charset="0"/>
              </a:rPr>
              <a:t>AIRPORT			-	Ground staff</a:t>
            </a:r>
          </a:p>
          <a:p>
            <a:pPr>
              <a:buNone/>
            </a:pPr>
            <a:endParaRPr lang="en-US" sz="1800" dirty="0">
              <a:latin typeface="Arial Black" pitchFamily="34" charset="0"/>
            </a:endParaRPr>
          </a:p>
          <a:p>
            <a:pPr>
              <a:buNone/>
            </a:pPr>
            <a:r>
              <a:rPr lang="en-US" sz="1800" dirty="0">
                <a:latin typeface="Arial Black" pitchFamily="34" charset="0"/>
              </a:rPr>
              <a:t>RAILWAYS 			- 	Train Clerk</a:t>
            </a:r>
          </a:p>
          <a:p>
            <a:pPr>
              <a:buNone/>
            </a:pPr>
            <a:r>
              <a:rPr lang="en-US" sz="1800" dirty="0">
                <a:latin typeface="Arial Black" pitchFamily="34" charset="0"/>
              </a:rPr>
              <a:t>						Junior Clerk</a:t>
            </a:r>
          </a:p>
          <a:p>
            <a:pPr>
              <a:buNone/>
            </a:pPr>
            <a:r>
              <a:rPr lang="en-US" sz="1800" dirty="0">
                <a:latin typeface="Arial Black" pitchFamily="34" charset="0"/>
              </a:rPr>
              <a:t>						RPF Constable</a:t>
            </a:r>
          </a:p>
          <a:p>
            <a:pPr>
              <a:buNone/>
            </a:pPr>
            <a:r>
              <a:rPr lang="en-US" sz="1800" dirty="0">
                <a:latin typeface="Arial Black" pitchFamily="34" charset="0"/>
              </a:rPr>
              <a:t>						Track Man </a:t>
            </a:r>
          </a:p>
          <a:p>
            <a:pPr>
              <a:buNone/>
            </a:pPr>
            <a:r>
              <a:rPr lang="en-US" sz="1800" dirty="0">
                <a:latin typeface="Arial Black" pitchFamily="34" charset="0"/>
              </a:rPr>
              <a:t>						Helper </a:t>
            </a:r>
          </a:p>
          <a:p>
            <a:pPr>
              <a:buNone/>
            </a:pPr>
            <a:r>
              <a:rPr lang="en-US" sz="1800" dirty="0">
                <a:latin typeface="Arial Black" pitchFamily="34" charset="0"/>
              </a:rPr>
              <a:t>						Assistant Points Man </a:t>
            </a:r>
          </a:p>
          <a:p>
            <a:pPr>
              <a:buNone/>
            </a:pPr>
            <a:r>
              <a:rPr lang="en-US" sz="1800" dirty="0">
                <a:latin typeface="Arial Black" pitchFamily="34" charset="0"/>
              </a:rPr>
              <a:t>						</a:t>
            </a:r>
            <a:r>
              <a:rPr lang="en-US" sz="1800" dirty="0" err="1">
                <a:latin typeface="Arial Black" pitchFamily="34" charset="0"/>
              </a:rPr>
              <a:t>Safaiwala</a:t>
            </a:r>
            <a:r>
              <a:rPr lang="en-US" sz="1800" dirty="0">
                <a:latin typeface="Arial Black" pitchFamily="34" charset="0"/>
              </a:rPr>
              <a:t> </a:t>
            </a:r>
          </a:p>
          <a:p>
            <a:pPr>
              <a:buNone/>
            </a:pPr>
            <a:r>
              <a:rPr lang="en-US" sz="1800" dirty="0">
                <a:latin typeface="Arial Black" pitchFamily="34" charset="0"/>
              </a:rPr>
              <a:t>						Peon</a:t>
            </a:r>
          </a:p>
          <a:p>
            <a:pPr>
              <a:buNone/>
            </a:pPr>
            <a:r>
              <a:rPr lang="en-US" sz="1800" dirty="0">
                <a:latin typeface="Arial Black" pitchFamily="34" charset="0"/>
              </a:rPr>
              <a:t>						Fitter</a:t>
            </a:r>
          </a:p>
          <a:p>
            <a:pPr>
              <a:buNone/>
            </a:pPr>
            <a:r>
              <a:rPr lang="en-US" sz="1800" dirty="0">
                <a:latin typeface="Arial Black" pitchFamily="34" charset="0"/>
              </a:rPr>
              <a:t>						Cabin man </a:t>
            </a:r>
          </a:p>
          <a:p>
            <a:pPr>
              <a:buNone/>
            </a:pPr>
            <a:r>
              <a:rPr lang="en-US" sz="1800" dirty="0">
                <a:latin typeface="Arial Black" pitchFamily="34" charset="0"/>
              </a:rPr>
              <a:t>						Key Man </a:t>
            </a:r>
          </a:p>
          <a:p>
            <a:pPr>
              <a:buNone/>
            </a:pPr>
            <a:r>
              <a:rPr lang="en-US" sz="1800" dirty="0">
                <a:latin typeface="Arial Black" pitchFamily="34" charset="0"/>
              </a:rPr>
              <a:t>						Lever man</a:t>
            </a:r>
          </a:p>
          <a:p>
            <a:pPr>
              <a:buNone/>
            </a:pPr>
            <a:r>
              <a:rPr lang="en-US" sz="1800" dirty="0">
                <a:latin typeface="Arial Black" pitchFamily="34" charset="0"/>
              </a:rPr>
              <a:t>						Porter</a:t>
            </a:r>
          </a:p>
          <a:p>
            <a:pPr>
              <a:buNone/>
            </a:pPr>
            <a:r>
              <a:rPr lang="en-US" sz="1800" dirty="0">
                <a:latin typeface="Arial Black" pitchFamily="34" charset="0"/>
              </a:rPr>
              <a:t>						</a:t>
            </a:r>
            <a:r>
              <a:rPr lang="en-US" sz="1800" dirty="0" err="1">
                <a:latin typeface="Arial Black" pitchFamily="34" charset="0"/>
              </a:rPr>
              <a:t>Shunter</a:t>
            </a:r>
            <a:endParaRPr lang="en-US" sz="1800" dirty="0">
              <a:latin typeface="Arial Black" pitchFamily="34" charset="0"/>
            </a:endParaRPr>
          </a:p>
          <a:p>
            <a:pPr>
              <a:buNone/>
            </a:pPr>
            <a:r>
              <a:rPr lang="en-US" sz="1800" dirty="0">
                <a:latin typeface="Arial Black" pitchFamily="34" charset="0"/>
              </a:rPr>
              <a:t>						Switch Man  </a:t>
            </a:r>
          </a:p>
          <a:p>
            <a:pPr>
              <a:buNone/>
            </a:pPr>
            <a:r>
              <a:rPr lang="en-US" sz="1800" dirty="0">
                <a:latin typeface="Arial Black" pitchFamily="34" charset="0"/>
              </a:rPr>
              <a:t>						Welder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0"/>
            <a:ext cx="8229600" cy="533400"/>
          </a:xfrm>
        </p:spPr>
        <p:txBody>
          <a:bodyPr>
            <a:noAutofit/>
          </a:bodyPr>
          <a:lstStyle/>
          <a:p>
            <a:r>
              <a:rPr lang="en-US" sz="2400" dirty="0">
                <a:latin typeface="Arial Black" pitchFamily="34" charset="0"/>
              </a:rPr>
              <a:t>STAFF SELECTION COMMISSION</a:t>
            </a:r>
            <a:endParaRPr lang="en-US" sz="2400" dirty="0"/>
          </a:p>
        </p:txBody>
      </p:sp>
      <p:sp>
        <p:nvSpPr>
          <p:cNvPr id="4" name="Content Placeholder 3"/>
          <p:cNvSpPr>
            <a:spLocks noGrp="1"/>
          </p:cNvSpPr>
          <p:nvPr>
            <p:ph idx="4294967295"/>
          </p:nvPr>
        </p:nvSpPr>
        <p:spPr>
          <a:xfrm>
            <a:off x="1524000" y="762000"/>
            <a:ext cx="9144000" cy="6096000"/>
          </a:xfrm>
        </p:spPr>
        <p:txBody>
          <a:bodyPr anchor="ctr">
            <a:normAutofit fontScale="70000" lnSpcReduction="20000"/>
          </a:bodyPr>
          <a:lstStyle/>
          <a:p>
            <a:pPr>
              <a:buNone/>
            </a:pPr>
            <a:r>
              <a:rPr lang="en-US" sz="1800" dirty="0">
                <a:latin typeface="Arial Black" pitchFamily="34" charset="0"/>
              </a:rPr>
              <a:t>BSF, CISF, SSB, ITBP, CRPF 	-	Constable GD</a:t>
            </a:r>
          </a:p>
          <a:p>
            <a:pPr>
              <a:buNone/>
            </a:pPr>
            <a:r>
              <a:rPr lang="en-US" sz="1800" dirty="0">
                <a:latin typeface="Arial Black" pitchFamily="34" charset="0"/>
              </a:rPr>
              <a:t>						Rifle Man GD</a:t>
            </a:r>
          </a:p>
          <a:p>
            <a:pPr>
              <a:buNone/>
            </a:pPr>
            <a:endParaRPr lang="en-US" sz="1800" dirty="0">
              <a:latin typeface="Arial Black" pitchFamily="34" charset="0"/>
            </a:endParaRPr>
          </a:p>
          <a:p>
            <a:pPr>
              <a:buNone/>
            </a:pPr>
            <a:r>
              <a:rPr lang="en-US" sz="1800" dirty="0">
                <a:latin typeface="Arial Black" pitchFamily="34" charset="0"/>
              </a:rPr>
              <a:t>INDIAN AIR FORCE 		-	Carpenter </a:t>
            </a:r>
          </a:p>
          <a:p>
            <a:pPr>
              <a:buNone/>
            </a:pPr>
            <a:r>
              <a:rPr lang="en-US" sz="1800" dirty="0">
                <a:latin typeface="Arial Black" pitchFamily="34" charset="0"/>
              </a:rPr>
              <a:t>						Painter</a:t>
            </a:r>
          </a:p>
          <a:p>
            <a:pPr>
              <a:buNone/>
            </a:pPr>
            <a:r>
              <a:rPr lang="en-US" sz="1800" dirty="0">
                <a:latin typeface="Arial Black" pitchFamily="34" charset="0"/>
              </a:rPr>
              <a:t>						Cook</a:t>
            </a:r>
          </a:p>
          <a:p>
            <a:pPr>
              <a:buNone/>
            </a:pPr>
            <a:r>
              <a:rPr lang="en-US" sz="1800" dirty="0">
                <a:latin typeface="Arial Black" pitchFamily="34" charset="0"/>
              </a:rPr>
              <a:t>						Copper Smith &amp; Sheet Metal</a:t>
            </a:r>
          </a:p>
          <a:p>
            <a:pPr>
              <a:buNone/>
            </a:pPr>
            <a:r>
              <a:rPr lang="en-US" sz="1800" dirty="0">
                <a:latin typeface="Arial Black" pitchFamily="34" charset="0"/>
              </a:rPr>
              <a:t>						Worker</a:t>
            </a:r>
          </a:p>
          <a:p>
            <a:pPr>
              <a:buNone/>
            </a:pPr>
            <a:r>
              <a:rPr lang="en-US" sz="1800" dirty="0">
                <a:latin typeface="Arial Black" pitchFamily="34" charset="0"/>
              </a:rPr>
              <a:t>						AC Mechanic </a:t>
            </a:r>
          </a:p>
          <a:p>
            <a:pPr>
              <a:buNone/>
            </a:pPr>
            <a:r>
              <a:rPr lang="en-US" sz="1800" dirty="0">
                <a:latin typeface="Arial Black" pitchFamily="34" charset="0"/>
              </a:rPr>
              <a:t>						Fitter</a:t>
            </a:r>
          </a:p>
          <a:p>
            <a:pPr>
              <a:buNone/>
            </a:pPr>
            <a:r>
              <a:rPr lang="en-US" sz="1800" dirty="0">
                <a:latin typeface="Arial Black" pitchFamily="34" charset="0"/>
              </a:rPr>
              <a:t>						House Keeping Staff</a:t>
            </a:r>
          </a:p>
          <a:p>
            <a:pPr>
              <a:buNone/>
            </a:pPr>
            <a:r>
              <a:rPr lang="en-US" sz="1800" dirty="0">
                <a:latin typeface="Arial Black" pitchFamily="34" charset="0"/>
              </a:rPr>
              <a:t>						Laundry Man</a:t>
            </a:r>
          </a:p>
          <a:p>
            <a:pPr>
              <a:buNone/>
            </a:pPr>
            <a:r>
              <a:rPr lang="en-US" sz="1800" dirty="0">
                <a:latin typeface="Arial Black" pitchFamily="34" charset="0"/>
              </a:rPr>
              <a:t>						Tailor</a:t>
            </a:r>
          </a:p>
          <a:p>
            <a:pPr>
              <a:buNone/>
            </a:pPr>
            <a:r>
              <a:rPr lang="en-US" sz="1800" dirty="0">
                <a:latin typeface="Arial Black" pitchFamily="34" charset="0"/>
              </a:rPr>
              <a:t>						Mess Staff</a:t>
            </a:r>
          </a:p>
          <a:p>
            <a:pPr>
              <a:buNone/>
            </a:pPr>
            <a:r>
              <a:rPr lang="en-US" sz="1800" dirty="0">
                <a:latin typeface="Arial Black" pitchFamily="34" charset="0"/>
              </a:rPr>
              <a:t>						Multi Tasking Staff</a:t>
            </a:r>
          </a:p>
          <a:p>
            <a:pPr>
              <a:buNone/>
            </a:pPr>
            <a:endParaRPr lang="en-US" sz="1800" dirty="0">
              <a:latin typeface="Arial Black" pitchFamily="34" charset="0"/>
            </a:endParaRPr>
          </a:p>
          <a:p>
            <a:pPr>
              <a:buNone/>
            </a:pPr>
            <a:r>
              <a:rPr lang="en-US" sz="1800" dirty="0">
                <a:latin typeface="Arial Black" pitchFamily="34" charset="0"/>
              </a:rPr>
              <a:t>INDIAN NAVY			-	Fire Engine Drivers</a:t>
            </a:r>
          </a:p>
          <a:p>
            <a:pPr>
              <a:buNone/>
            </a:pPr>
            <a:r>
              <a:rPr lang="en-US" sz="1800" dirty="0">
                <a:latin typeface="Arial Black" pitchFamily="34" charset="0"/>
              </a:rPr>
              <a:t>						Telephone Operators </a:t>
            </a:r>
          </a:p>
          <a:p>
            <a:pPr>
              <a:buNone/>
            </a:pPr>
            <a:r>
              <a:rPr lang="en-US" sz="1800" dirty="0">
                <a:latin typeface="Arial Black" pitchFamily="34" charset="0"/>
              </a:rPr>
              <a:t>						Fireman</a:t>
            </a:r>
          </a:p>
          <a:p>
            <a:pPr>
              <a:buNone/>
            </a:pPr>
            <a:r>
              <a:rPr lang="en-US" sz="1800" dirty="0">
                <a:latin typeface="Arial Black" pitchFamily="34" charset="0"/>
              </a:rPr>
              <a:t>						Cook</a:t>
            </a:r>
          </a:p>
          <a:p>
            <a:pPr>
              <a:buNone/>
            </a:pPr>
            <a:r>
              <a:rPr lang="en-US" sz="1800" dirty="0">
                <a:latin typeface="Arial Black" pitchFamily="34" charset="0"/>
              </a:rPr>
              <a:t>						Pest Control Worker</a:t>
            </a:r>
          </a:p>
          <a:p>
            <a:pPr>
              <a:buNone/>
            </a:pPr>
            <a:r>
              <a:rPr lang="en-US" sz="1800" dirty="0">
                <a:latin typeface="Arial Black" pitchFamily="34" charset="0"/>
              </a:rPr>
              <a:t>						Groom </a:t>
            </a:r>
          </a:p>
          <a:p>
            <a:pPr>
              <a:buNone/>
            </a:pPr>
            <a:r>
              <a:rPr lang="en-US" sz="1800" dirty="0">
                <a:latin typeface="Arial Black" pitchFamily="34" charset="0"/>
              </a:rPr>
              <a:t>						Saddler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981200" y="304800"/>
            <a:ext cx="8229600" cy="6248400"/>
          </a:xfrm>
        </p:spPr>
        <p:txBody>
          <a:bodyPr anchor="ctr">
            <a:normAutofit lnSpcReduction="10000"/>
          </a:bodyPr>
          <a:lstStyle/>
          <a:p>
            <a:pPr>
              <a:buNone/>
            </a:pPr>
            <a:r>
              <a:rPr lang="en-US" sz="1800" dirty="0">
                <a:latin typeface="Arial Black" pitchFamily="34" charset="0"/>
              </a:rPr>
              <a:t>						Soldier GD</a:t>
            </a:r>
          </a:p>
          <a:p>
            <a:pPr>
              <a:buNone/>
            </a:pPr>
            <a:r>
              <a:rPr lang="en-US" sz="1800" dirty="0">
                <a:latin typeface="Arial Black" pitchFamily="34" charset="0"/>
              </a:rPr>
              <a:t>ARMY				- 	Soldier Technical Exam </a:t>
            </a:r>
          </a:p>
          <a:p>
            <a:pPr>
              <a:buNone/>
            </a:pPr>
            <a:r>
              <a:rPr lang="en-US" sz="1800" dirty="0">
                <a:latin typeface="Arial Black" pitchFamily="34" charset="0"/>
              </a:rPr>
              <a:t>						Soldier Nursing Assistant </a:t>
            </a:r>
          </a:p>
          <a:p>
            <a:pPr>
              <a:buNone/>
            </a:pPr>
            <a:r>
              <a:rPr lang="en-US" sz="1800" dirty="0">
                <a:latin typeface="Arial Black" pitchFamily="34" charset="0"/>
              </a:rPr>
              <a:t>						Soldier General Duty </a:t>
            </a:r>
          </a:p>
          <a:p>
            <a:pPr>
              <a:buNone/>
            </a:pPr>
            <a:r>
              <a:rPr lang="en-US" sz="1800" dirty="0">
                <a:latin typeface="Arial Black" pitchFamily="34" charset="0"/>
              </a:rPr>
              <a:t>						Soldier Clerk</a:t>
            </a:r>
          </a:p>
          <a:p>
            <a:pPr>
              <a:buNone/>
            </a:pPr>
            <a:endParaRPr lang="en-US" sz="1800" dirty="0">
              <a:latin typeface="Arial Black" pitchFamily="34" charset="0"/>
            </a:endParaRPr>
          </a:p>
          <a:p>
            <a:pPr>
              <a:buNone/>
            </a:pPr>
            <a:r>
              <a:rPr lang="en-US" sz="1800" dirty="0">
                <a:latin typeface="Arial Black" pitchFamily="34" charset="0"/>
              </a:rPr>
              <a:t>INDIAN COAST GUARD	-	Multi Tasking Staff</a:t>
            </a:r>
          </a:p>
          <a:p>
            <a:pPr>
              <a:buNone/>
            </a:pPr>
            <a:endParaRPr lang="en-US" sz="1800" dirty="0">
              <a:latin typeface="Arial Black" pitchFamily="34" charset="0"/>
            </a:endParaRPr>
          </a:p>
          <a:p>
            <a:pPr>
              <a:buNone/>
            </a:pPr>
            <a:r>
              <a:rPr lang="en-US" sz="1800" dirty="0">
                <a:latin typeface="Arial Black" pitchFamily="34" charset="0"/>
              </a:rPr>
              <a:t>PUBLIC UNDERTAKINGS	-	All Group ‘D’ Posts</a:t>
            </a:r>
          </a:p>
          <a:p>
            <a:pPr>
              <a:buNone/>
            </a:pPr>
            <a:endParaRPr lang="en-US" sz="1800" dirty="0">
              <a:latin typeface="Arial Black" pitchFamily="34" charset="0"/>
            </a:endParaRPr>
          </a:p>
          <a:p>
            <a:pPr>
              <a:buNone/>
            </a:pPr>
            <a:r>
              <a:rPr lang="en-US" sz="1800" dirty="0">
                <a:latin typeface="Arial Black" pitchFamily="34" charset="0"/>
              </a:rPr>
              <a:t>BANKS			-	</a:t>
            </a:r>
            <a:r>
              <a:rPr lang="en-US" sz="1800" dirty="0" err="1">
                <a:latin typeface="Arial Black" pitchFamily="34" charset="0"/>
              </a:rPr>
              <a:t>Attender</a:t>
            </a:r>
            <a:r>
              <a:rPr lang="en-US" sz="1800" dirty="0">
                <a:latin typeface="Arial Black" pitchFamily="34" charset="0"/>
              </a:rPr>
              <a:t> </a:t>
            </a:r>
          </a:p>
          <a:p>
            <a:pPr>
              <a:buNone/>
            </a:pPr>
            <a:r>
              <a:rPr lang="en-US" sz="1800" dirty="0">
                <a:latin typeface="Arial Black" pitchFamily="34" charset="0"/>
              </a:rPr>
              <a:t>						Watchman </a:t>
            </a:r>
          </a:p>
          <a:p>
            <a:pPr>
              <a:buNone/>
            </a:pPr>
            <a:r>
              <a:rPr lang="en-US" sz="1800" dirty="0">
                <a:latin typeface="Arial Black" pitchFamily="34" charset="0"/>
              </a:rPr>
              <a:t>						Gardener </a:t>
            </a:r>
          </a:p>
          <a:p>
            <a:pPr>
              <a:buNone/>
            </a:pPr>
            <a:endParaRPr lang="en-US" sz="1800" dirty="0">
              <a:latin typeface="Arial Black" pitchFamily="34" charset="0"/>
            </a:endParaRPr>
          </a:p>
          <a:p>
            <a:pPr>
              <a:buNone/>
            </a:pPr>
            <a:r>
              <a:rPr lang="en-US" sz="1800" dirty="0">
                <a:latin typeface="Arial Black" pitchFamily="34" charset="0"/>
              </a:rPr>
              <a:t>POSTAL DEPARTMENT 	- 	Postal Assistant</a:t>
            </a:r>
          </a:p>
          <a:p>
            <a:pPr>
              <a:buNone/>
            </a:pPr>
            <a:r>
              <a:rPr lang="en-US" sz="1800" dirty="0">
                <a:latin typeface="Arial Black" pitchFamily="34" charset="0"/>
              </a:rPr>
              <a:t>						Sorting Assistant </a:t>
            </a:r>
          </a:p>
          <a:p>
            <a:pPr>
              <a:buNone/>
            </a:pPr>
            <a:r>
              <a:rPr lang="en-US" sz="1800" dirty="0">
                <a:latin typeface="Arial Black" pitchFamily="34" charset="0"/>
              </a:rPr>
              <a:t>						</a:t>
            </a:r>
            <a:r>
              <a:rPr lang="en-US" sz="1800" dirty="0" err="1">
                <a:latin typeface="Arial Black" pitchFamily="34" charset="0"/>
              </a:rPr>
              <a:t>Gramin</a:t>
            </a:r>
            <a:r>
              <a:rPr lang="en-US" sz="1800" dirty="0">
                <a:latin typeface="Arial Black" pitchFamily="34" charset="0"/>
              </a:rPr>
              <a:t> </a:t>
            </a:r>
            <a:r>
              <a:rPr lang="en-US" sz="1800" dirty="0" err="1">
                <a:latin typeface="Arial Black" pitchFamily="34" charset="0"/>
              </a:rPr>
              <a:t>Dak</a:t>
            </a:r>
            <a:r>
              <a:rPr lang="en-US" sz="1800" dirty="0">
                <a:latin typeface="Arial Black" pitchFamily="34" charset="0"/>
              </a:rPr>
              <a:t> </a:t>
            </a:r>
            <a:r>
              <a:rPr lang="en-US" sz="1800" dirty="0" err="1">
                <a:latin typeface="Arial Black" pitchFamily="34" charset="0"/>
              </a:rPr>
              <a:t>Sevaks</a:t>
            </a:r>
            <a:endParaRPr lang="en-US" sz="1800" dirty="0">
              <a:latin typeface="Arial Black" pitchFamily="34" charset="0"/>
            </a:endParaRPr>
          </a:p>
          <a:p>
            <a:pPr>
              <a:buNone/>
            </a:pPr>
            <a:r>
              <a:rPr lang="en-US" sz="1800" dirty="0">
                <a:latin typeface="Arial Black" pitchFamily="34" charset="0"/>
              </a:rPr>
              <a:t>						Driver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746124"/>
          </a:xfrm>
        </p:spPr>
        <p:txBody>
          <a:bodyPr>
            <a:noAutofit/>
          </a:bodyPr>
          <a:lstStyle/>
          <a:p>
            <a:r>
              <a:rPr lang="en-US" b="1" dirty="0"/>
              <a:t>RAILWAYS</a:t>
            </a:r>
          </a:p>
        </p:txBody>
      </p:sp>
      <p:pic>
        <p:nvPicPr>
          <p:cNvPr id="1026" name="Picture 2"/>
          <p:cNvPicPr>
            <a:picLocks noChangeAspect="1" noChangeArrowheads="1"/>
          </p:cNvPicPr>
          <p:nvPr/>
        </p:nvPicPr>
        <p:blipFill>
          <a:blip r:embed="rId2"/>
          <a:srcRect l="29795" t="29687" r="30673" b="14063"/>
          <a:stretch>
            <a:fillRect/>
          </a:stretch>
        </p:blipFill>
        <p:spPr bwMode="auto">
          <a:xfrm>
            <a:off x="1524000" y="685800"/>
            <a:ext cx="9144000" cy="6172200"/>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593724"/>
          </a:xfrm>
        </p:spPr>
        <p:txBody>
          <a:bodyPr>
            <a:noAutofit/>
          </a:bodyPr>
          <a:lstStyle/>
          <a:p>
            <a:r>
              <a:rPr lang="en-US" b="1" dirty="0"/>
              <a:t>DEFENCE</a:t>
            </a:r>
          </a:p>
        </p:txBody>
      </p:sp>
      <p:grpSp>
        <p:nvGrpSpPr>
          <p:cNvPr id="3" name="Group 7"/>
          <p:cNvGrpSpPr/>
          <p:nvPr/>
        </p:nvGrpSpPr>
        <p:grpSpPr>
          <a:xfrm>
            <a:off x="1761065" y="685800"/>
            <a:ext cx="8763000" cy="6172200"/>
            <a:chOff x="2743200" y="990600"/>
            <a:chExt cx="3352800" cy="3708399"/>
          </a:xfrm>
        </p:grpSpPr>
        <p:pic>
          <p:nvPicPr>
            <p:cNvPr id="2051" name="Picture 3"/>
            <p:cNvPicPr>
              <a:picLocks noChangeAspect="1" noChangeArrowheads="1"/>
            </p:cNvPicPr>
            <p:nvPr/>
          </p:nvPicPr>
          <p:blipFill>
            <a:blip r:embed="rId2"/>
            <a:srcRect l="29795" t="26562" r="31552" b="64063"/>
            <a:stretch>
              <a:fillRect/>
            </a:stretch>
          </p:blipFill>
          <p:spPr bwMode="auto">
            <a:xfrm>
              <a:off x="2743200" y="990600"/>
              <a:ext cx="3352800" cy="457200"/>
            </a:xfrm>
            <a:prstGeom prst="rect">
              <a:avLst/>
            </a:prstGeom>
            <a:noFill/>
            <a:ln w="9525">
              <a:noFill/>
              <a:miter lim="800000"/>
              <a:headEnd/>
              <a:tailEnd/>
            </a:ln>
            <a:effectLst/>
          </p:spPr>
        </p:pic>
        <p:pic>
          <p:nvPicPr>
            <p:cNvPr id="2053" name="Picture 5"/>
            <p:cNvPicPr>
              <a:picLocks noChangeAspect="1" noChangeArrowheads="1"/>
            </p:cNvPicPr>
            <p:nvPr/>
          </p:nvPicPr>
          <p:blipFill>
            <a:blip r:embed="rId3"/>
            <a:srcRect l="29795" t="25521" r="31552" b="7813"/>
            <a:stretch>
              <a:fillRect/>
            </a:stretch>
          </p:blipFill>
          <p:spPr bwMode="auto">
            <a:xfrm>
              <a:off x="2743200" y="1447800"/>
              <a:ext cx="3352800" cy="3251199"/>
            </a:xfrm>
            <a:prstGeom prst="rect">
              <a:avLst/>
            </a:prstGeom>
            <a:noFill/>
            <a:ln w="9525">
              <a:noFill/>
              <a:miter lim="800000"/>
              <a:headEnd/>
              <a:tailEnd/>
            </a:ln>
            <a:effectLst/>
          </p:spPr>
        </p:pic>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593724"/>
          </a:xfrm>
        </p:spPr>
        <p:txBody>
          <a:bodyPr>
            <a:noAutofit/>
          </a:bodyPr>
          <a:lstStyle/>
          <a:p>
            <a:r>
              <a:rPr lang="en-US" sz="4000" b="1" dirty="0"/>
              <a:t>STAFF SELECTION COMMISSION</a:t>
            </a:r>
          </a:p>
        </p:txBody>
      </p:sp>
      <p:grpSp>
        <p:nvGrpSpPr>
          <p:cNvPr id="3" name="Group 5"/>
          <p:cNvGrpSpPr/>
          <p:nvPr/>
        </p:nvGrpSpPr>
        <p:grpSpPr>
          <a:xfrm>
            <a:off x="1659468" y="609600"/>
            <a:ext cx="9008533" cy="5562600"/>
            <a:chOff x="516467" y="685800"/>
            <a:chExt cx="7027333" cy="3810000"/>
          </a:xfrm>
        </p:grpSpPr>
        <p:pic>
          <p:nvPicPr>
            <p:cNvPr id="3074" name="Picture 2"/>
            <p:cNvPicPr>
              <a:picLocks noChangeAspect="1" noChangeArrowheads="1"/>
            </p:cNvPicPr>
            <p:nvPr/>
          </p:nvPicPr>
          <p:blipFill>
            <a:blip r:embed="rId2"/>
            <a:srcRect l="29795" t="68852" r="31552" b="14063"/>
            <a:stretch>
              <a:fillRect/>
            </a:stretch>
          </p:blipFill>
          <p:spPr bwMode="auto">
            <a:xfrm>
              <a:off x="516467" y="2743200"/>
              <a:ext cx="7027333" cy="1752600"/>
            </a:xfrm>
            <a:prstGeom prst="rect">
              <a:avLst/>
            </a:prstGeom>
            <a:noFill/>
            <a:ln w="9525">
              <a:noFill/>
              <a:miter lim="800000"/>
              <a:headEnd/>
              <a:tailEnd/>
            </a:ln>
            <a:effectLst/>
          </p:spPr>
        </p:pic>
        <p:pic>
          <p:nvPicPr>
            <p:cNvPr id="5" name="Picture 2"/>
            <p:cNvPicPr>
              <a:picLocks noChangeAspect="1" noChangeArrowheads="1"/>
            </p:cNvPicPr>
            <p:nvPr/>
          </p:nvPicPr>
          <p:blipFill>
            <a:blip r:embed="rId2"/>
            <a:srcRect l="29795" t="40625" r="31552" b="39319"/>
            <a:stretch>
              <a:fillRect/>
            </a:stretch>
          </p:blipFill>
          <p:spPr bwMode="auto">
            <a:xfrm>
              <a:off x="533399" y="685800"/>
              <a:ext cx="7010401" cy="2057400"/>
            </a:xfrm>
            <a:prstGeom prst="rect">
              <a:avLst/>
            </a:prstGeom>
            <a:noFill/>
            <a:ln w="9525">
              <a:noFill/>
              <a:miter lim="800000"/>
              <a:headEnd/>
              <a:tailEnd/>
            </a:ln>
            <a:effectLst/>
          </p:spPr>
        </p:pic>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746124"/>
          </a:xfrm>
        </p:spPr>
        <p:txBody>
          <a:bodyPr>
            <a:normAutofit/>
          </a:bodyPr>
          <a:lstStyle/>
          <a:p>
            <a:r>
              <a:rPr lang="en-US" b="1" dirty="0"/>
              <a:t>ANGANWADI JOBS</a:t>
            </a:r>
          </a:p>
        </p:txBody>
      </p:sp>
      <p:pic>
        <p:nvPicPr>
          <p:cNvPr id="4098" name="Picture 2"/>
          <p:cNvPicPr>
            <a:picLocks noChangeAspect="1" noChangeArrowheads="1"/>
          </p:cNvPicPr>
          <p:nvPr/>
        </p:nvPicPr>
        <p:blipFill>
          <a:blip r:embed="rId2"/>
          <a:srcRect l="29795" t="39063" r="31552" b="15625"/>
          <a:stretch>
            <a:fillRect/>
          </a:stretch>
        </p:blipFill>
        <p:spPr bwMode="auto">
          <a:xfrm>
            <a:off x="1524000" y="609601"/>
            <a:ext cx="9144000" cy="6026727"/>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POSTAL DEPT. </a:t>
            </a:r>
            <a:br>
              <a:rPr lang="en-US" sz="3600" b="1" dirty="0"/>
            </a:br>
            <a:r>
              <a:rPr lang="en-US" sz="3600" b="1" dirty="0"/>
              <a:t>Gram </a:t>
            </a:r>
            <a:r>
              <a:rPr lang="en-US" sz="3600" b="1" dirty="0" err="1"/>
              <a:t>Dak</a:t>
            </a:r>
            <a:r>
              <a:rPr lang="en-US" sz="3600" b="1" dirty="0"/>
              <a:t> </a:t>
            </a:r>
            <a:r>
              <a:rPr lang="en-US" sz="3600" b="1" dirty="0" err="1"/>
              <a:t>Sevak</a:t>
            </a:r>
            <a:r>
              <a:rPr lang="en-US" sz="3600" b="1" dirty="0"/>
              <a:t> (GDS) After Class 10th</a:t>
            </a:r>
          </a:p>
        </p:txBody>
      </p:sp>
      <p:graphicFrame>
        <p:nvGraphicFramePr>
          <p:cNvPr id="4" name="Content Placeholder 3"/>
          <p:cNvGraphicFramePr>
            <a:graphicFrameLocks noGrp="1"/>
          </p:cNvGraphicFramePr>
          <p:nvPr>
            <p:ph idx="1"/>
          </p:nvPr>
        </p:nvGraphicFramePr>
        <p:xfrm>
          <a:off x="1981200" y="1600201"/>
          <a:ext cx="8077200" cy="4892673"/>
        </p:xfrm>
        <a:graphic>
          <a:graphicData uri="http://schemas.openxmlformats.org/drawingml/2006/table">
            <a:tbl>
              <a:tblPr firstRow="1" bandRow="1">
                <a:tableStyleId>{5C22544A-7EE6-4342-B048-85BDC9FD1C3A}</a:tableStyleId>
              </a:tblPr>
              <a:tblGrid>
                <a:gridCol w="1295400">
                  <a:extLst>
                    <a:ext uri="{9D8B030D-6E8A-4147-A177-3AD203B41FA5}">
                      <a16:colId xmlns:a16="http://schemas.microsoft.com/office/drawing/2014/main" val="20000"/>
                    </a:ext>
                  </a:extLst>
                </a:gridCol>
                <a:gridCol w="4089400">
                  <a:extLst>
                    <a:ext uri="{9D8B030D-6E8A-4147-A177-3AD203B41FA5}">
                      <a16:colId xmlns:a16="http://schemas.microsoft.com/office/drawing/2014/main" val="20001"/>
                    </a:ext>
                  </a:extLst>
                </a:gridCol>
                <a:gridCol w="2692400">
                  <a:extLst>
                    <a:ext uri="{9D8B030D-6E8A-4147-A177-3AD203B41FA5}">
                      <a16:colId xmlns:a16="http://schemas.microsoft.com/office/drawing/2014/main" val="20002"/>
                    </a:ext>
                  </a:extLst>
                </a:gridCol>
              </a:tblGrid>
              <a:tr h="609600">
                <a:tc>
                  <a:txBody>
                    <a:bodyPr/>
                    <a:lstStyle/>
                    <a:p>
                      <a:pPr algn="ctr"/>
                      <a:r>
                        <a:rPr lang="en-US" sz="3200" b="1" kern="1200" baseline="0" dirty="0">
                          <a:solidFill>
                            <a:schemeClr val="lt1"/>
                          </a:solidFill>
                          <a:latin typeface="+mn-lt"/>
                          <a:ea typeface="+mn-ea"/>
                          <a:cs typeface="+mn-cs"/>
                        </a:rPr>
                        <a:t>Sr. No.</a:t>
                      </a:r>
                      <a:endParaRPr lang="en-US" sz="3200" b="1" dirty="0"/>
                    </a:p>
                  </a:txBody>
                  <a:tcPr/>
                </a:tc>
                <a:tc>
                  <a:txBody>
                    <a:bodyPr/>
                    <a:lstStyle/>
                    <a:p>
                      <a:pPr algn="ctr"/>
                      <a:r>
                        <a:rPr lang="en-US" sz="3200" b="1" kern="1200" baseline="0" dirty="0">
                          <a:solidFill>
                            <a:schemeClr val="lt1"/>
                          </a:solidFill>
                          <a:latin typeface="+mn-lt"/>
                          <a:ea typeface="+mn-ea"/>
                          <a:cs typeface="+mn-cs"/>
                        </a:rPr>
                        <a:t>Post</a:t>
                      </a:r>
                      <a:endParaRPr lang="en-US" sz="32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b="1" kern="1200" baseline="0" dirty="0">
                          <a:solidFill>
                            <a:schemeClr val="lt1"/>
                          </a:solidFill>
                          <a:latin typeface="+mn-lt"/>
                          <a:ea typeface="+mn-ea"/>
                          <a:cs typeface="+mn-cs"/>
                        </a:rPr>
                        <a:t>Age Limit</a:t>
                      </a:r>
                      <a:endParaRPr lang="en-US" sz="3200" b="1" dirty="0"/>
                    </a:p>
                  </a:txBody>
                  <a:tcPr/>
                </a:tc>
                <a:extLst>
                  <a:ext uri="{0D108BD9-81ED-4DB2-BD59-A6C34878D82A}">
                    <a16:rowId xmlns:a16="http://schemas.microsoft.com/office/drawing/2014/main" val="10000"/>
                  </a:ext>
                </a:extLst>
              </a:tr>
              <a:tr h="362133">
                <a:tc>
                  <a:txBody>
                    <a:bodyPr/>
                    <a:lstStyle/>
                    <a:p>
                      <a:pPr algn="ctr"/>
                      <a:r>
                        <a:rPr lang="en-US" sz="2800" b="1" dirty="0"/>
                        <a:t>1</a:t>
                      </a:r>
                    </a:p>
                  </a:txBody>
                  <a:tcPr anchor="ctr"/>
                </a:tc>
                <a:tc>
                  <a:txBody>
                    <a:bodyPr/>
                    <a:lstStyle/>
                    <a:p>
                      <a:pPr algn="ctr"/>
                      <a:r>
                        <a:rPr lang="en-US" sz="2800" b="1" kern="1200" baseline="0" dirty="0">
                          <a:solidFill>
                            <a:schemeClr val="dk1"/>
                          </a:solidFill>
                          <a:latin typeface="+mn-lt"/>
                          <a:ea typeface="+mn-ea"/>
                          <a:cs typeface="+mn-cs"/>
                        </a:rPr>
                        <a:t>GDS</a:t>
                      </a:r>
                      <a:endParaRPr lang="en-US" sz="2800" b="1" dirty="0"/>
                    </a:p>
                  </a:txBody>
                  <a:tcPr anchor="ctr"/>
                </a:tc>
                <a:tc>
                  <a:txBody>
                    <a:bodyPr/>
                    <a:lstStyle/>
                    <a:p>
                      <a:pPr algn="ctr"/>
                      <a:r>
                        <a:rPr lang="en-US" sz="2800" b="1" kern="1200" baseline="0" dirty="0">
                          <a:solidFill>
                            <a:schemeClr val="dk1"/>
                          </a:solidFill>
                          <a:latin typeface="+mn-lt"/>
                          <a:ea typeface="+mn-ea"/>
                          <a:cs typeface="+mn-cs"/>
                        </a:rPr>
                        <a:t>18-40  Years</a:t>
                      </a:r>
                      <a:endParaRPr lang="en-US" sz="2800" b="1" dirty="0"/>
                    </a:p>
                  </a:txBody>
                  <a:tcPr anchor="ctr"/>
                </a:tc>
                <a:extLst>
                  <a:ext uri="{0D108BD9-81ED-4DB2-BD59-A6C34878D82A}">
                    <a16:rowId xmlns:a16="http://schemas.microsoft.com/office/drawing/2014/main" val="10001"/>
                  </a:ext>
                </a:extLst>
              </a:tr>
              <a:tr h="892931">
                <a:tc>
                  <a:txBody>
                    <a:bodyPr/>
                    <a:lstStyle/>
                    <a:p>
                      <a:pPr algn="ctr"/>
                      <a:r>
                        <a:rPr lang="en-US" sz="2800" b="1" dirty="0"/>
                        <a:t>2</a:t>
                      </a:r>
                    </a:p>
                  </a:txBody>
                  <a:tcPr anchor="ctr"/>
                </a:tc>
                <a:tc>
                  <a:txBody>
                    <a:bodyPr/>
                    <a:lstStyle/>
                    <a:p>
                      <a:pPr algn="ctr"/>
                      <a:r>
                        <a:rPr lang="en-US" sz="2800" b="1" kern="1200" baseline="0" dirty="0">
                          <a:solidFill>
                            <a:schemeClr val="dk1"/>
                          </a:solidFill>
                          <a:latin typeface="+mn-lt"/>
                          <a:ea typeface="+mn-ea"/>
                          <a:cs typeface="+mn-cs"/>
                        </a:rPr>
                        <a:t>Multi Tasking Staff</a:t>
                      </a:r>
                    </a:p>
                    <a:p>
                      <a:pPr algn="ctr"/>
                      <a:r>
                        <a:rPr lang="en-US" sz="2800" b="1" kern="1200" baseline="0" dirty="0">
                          <a:solidFill>
                            <a:schemeClr val="dk1"/>
                          </a:solidFill>
                          <a:latin typeface="+mn-lt"/>
                          <a:ea typeface="+mn-ea"/>
                          <a:cs typeface="+mn-cs"/>
                        </a:rPr>
                        <a:t>(MTS)</a:t>
                      </a:r>
                      <a:endParaRPr lang="en-US" sz="2800" b="1" dirty="0"/>
                    </a:p>
                  </a:txBody>
                  <a:tcPr anchor="ctr"/>
                </a:tc>
                <a:tc>
                  <a:txBody>
                    <a:bodyPr/>
                    <a:lstStyle/>
                    <a:p>
                      <a:pPr algn="ctr"/>
                      <a:r>
                        <a:rPr lang="en-US" sz="2800" b="1" kern="1200" baseline="0" dirty="0">
                          <a:solidFill>
                            <a:schemeClr val="dk1"/>
                          </a:solidFill>
                          <a:latin typeface="+mn-lt"/>
                          <a:ea typeface="+mn-ea"/>
                          <a:cs typeface="+mn-cs"/>
                        </a:rPr>
                        <a:t>18-25  Years</a:t>
                      </a:r>
                      <a:endParaRPr lang="en-US" sz="2800" b="1" dirty="0"/>
                    </a:p>
                  </a:txBody>
                  <a:tcPr anchor="ctr"/>
                </a:tc>
                <a:extLst>
                  <a:ext uri="{0D108BD9-81ED-4DB2-BD59-A6C34878D82A}">
                    <a16:rowId xmlns:a16="http://schemas.microsoft.com/office/drawing/2014/main" val="10002"/>
                  </a:ext>
                </a:extLst>
              </a:tr>
              <a:tr h="625051">
                <a:tc>
                  <a:txBody>
                    <a:bodyPr/>
                    <a:lstStyle/>
                    <a:p>
                      <a:pPr algn="ctr"/>
                      <a:r>
                        <a:rPr lang="en-US" sz="2800" b="1" dirty="0"/>
                        <a:t>3</a:t>
                      </a:r>
                    </a:p>
                  </a:txBody>
                  <a:tcPr anchor="ctr"/>
                </a:tc>
                <a:tc>
                  <a:txBody>
                    <a:bodyPr/>
                    <a:lstStyle/>
                    <a:p>
                      <a:pPr algn="ctr"/>
                      <a:r>
                        <a:rPr lang="en-US" sz="2800" b="1" kern="1200" baseline="0" dirty="0">
                          <a:solidFill>
                            <a:schemeClr val="dk1"/>
                          </a:solidFill>
                          <a:latin typeface="+mn-lt"/>
                          <a:ea typeface="+mn-ea"/>
                          <a:cs typeface="+mn-cs"/>
                        </a:rPr>
                        <a:t>Postman/</a:t>
                      </a:r>
                      <a:r>
                        <a:rPr lang="en-US" sz="2800" b="1" kern="1200" baseline="0" dirty="0" err="1">
                          <a:solidFill>
                            <a:schemeClr val="dk1"/>
                          </a:solidFill>
                          <a:latin typeface="+mn-lt"/>
                          <a:ea typeface="+mn-ea"/>
                          <a:cs typeface="+mn-cs"/>
                        </a:rPr>
                        <a:t>MailGuard</a:t>
                      </a:r>
                      <a:endParaRPr lang="en-US" sz="2800" b="1" dirty="0"/>
                    </a:p>
                  </a:txBody>
                  <a:tcPr anchor="ctr"/>
                </a:tc>
                <a:tc>
                  <a:txBody>
                    <a:bodyPr/>
                    <a:lstStyle/>
                    <a:p>
                      <a:pPr algn="ctr"/>
                      <a:r>
                        <a:rPr lang="en-US" sz="2800" b="1" kern="1200" baseline="0" dirty="0">
                          <a:solidFill>
                            <a:schemeClr val="dk1"/>
                          </a:solidFill>
                          <a:latin typeface="+mn-lt"/>
                          <a:ea typeface="+mn-ea"/>
                          <a:cs typeface="+mn-cs"/>
                        </a:rPr>
                        <a:t>18-27  Years</a:t>
                      </a:r>
                      <a:endParaRPr lang="en-US" sz="2800" b="1" dirty="0"/>
                    </a:p>
                  </a:txBody>
                  <a:tcPr anchor="ctr"/>
                </a:tc>
                <a:extLst>
                  <a:ext uri="{0D108BD9-81ED-4DB2-BD59-A6C34878D82A}">
                    <a16:rowId xmlns:a16="http://schemas.microsoft.com/office/drawing/2014/main" val="10003"/>
                  </a:ext>
                </a:extLst>
              </a:tr>
              <a:tr h="625051">
                <a:tc>
                  <a:txBody>
                    <a:bodyPr/>
                    <a:lstStyle/>
                    <a:p>
                      <a:pPr algn="ctr"/>
                      <a:r>
                        <a:rPr lang="en-US" sz="2800" b="1" dirty="0"/>
                        <a:t>4</a:t>
                      </a:r>
                    </a:p>
                  </a:txBody>
                  <a:tcPr anchor="ctr"/>
                </a:tc>
                <a:tc>
                  <a:txBody>
                    <a:bodyPr/>
                    <a:lstStyle/>
                    <a:p>
                      <a:pPr algn="ctr"/>
                      <a:r>
                        <a:rPr lang="en-US" sz="2800" b="1" kern="1200" baseline="0" dirty="0" err="1">
                          <a:solidFill>
                            <a:schemeClr val="dk1"/>
                          </a:solidFill>
                          <a:latin typeface="+mn-lt"/>
                          <a:ea typeface="+mn-ea"/>
                          <a:cs typeface="+mn-cs"/>
                        </a:rPr>
                        <a:t>Dak</a:t>
                      </a:r>
                      <a:r>
                        <a:rPr lang="en-US" sz="2800" b="1" kern="1200" baseline="0" dirty="0">
                          <a:solidFill>
                            <a:schemeClr val="dk1"/>
                          </a:solidFill>
                          <a:latin typeface="+mn-lt"/>
                          <a:ea typeface="+mn-ea"/>
                          <a:cs typeface="+mn-cs"/>
                        </a:rPr>
                        <a:t> </a:t>
                      </a:r>
                      <a:r>
                        <a:rPr lang="en-US" sz="2800" b="1" kern="1200" baseline="0" dirty="0" err="1">
                          <a:solidFill>
                            <a:schemeClr val="dk1"/>
                          </a:solidFill>
                          <a:latin typeface="+mn-lt"/>
                          <a:ea typeface="+mn-ea"/>
                          <a:cs typeface="+mn-cs"/>
                        </a:rPr>
                        <a:t>Sevak</a:t>
                      </a:r>
                      <a:endParaRPr lang="en-US" sz="2800" b="1" dirty="0"/>
                    </a:p>
                  </a:txBody>
                  <a:tcPr anchor="ctr"/>
                </a:tc>
                <a:tc>
                  <a:txBody>
                    <a:bodyPr/>
                    <a:lstStyle/>
                    <a:p>
                      <a:pPr algn="ctr"/>
                      <a:r>
                        <a:rPr lang="en-US" sz="2800" b="1" kern="1200" baseline="0" dirty="0">
                          <a:solidFill>
                            <a:schemeClr val="dk1"/>
                          </a:solidFill>
                          <a:latin typeface="+mn-lt"/>
                          <a:ea typeface="+mn-ea"/>
                          <a:cs typeface="+mn-cs"/>
                        </a:rPr>
                        <a:t>18-40  Years</a:t>
                      </a:r>
                      <a:endParaRPr lang="en-US" sz="2800" b="1" dirty="0"/>
                    </a:p>
                  </a:txBody>
                  <a:tcPr anchor="ctr"/>
                </a:tc>
                <a:extLst>
                  <a:ext uri="{0D108BD9-81ED-4DB2-BD59-A6C34878D82A}">
                    <a16:rowId xmlns:a16="http://schemas.microsoft.com/office/drawing/2014/main" val="10004"/>
                  </a:ext>
                </a:extLst>
              </a:tr>
              <a:tr h="625051">
                <a:tc>
                  <a:txBody>
                    <a:bodyPr/>
                    <a:lstStyle/>
                    <a:p>
                      <a:pPr algn="ctr"/>
                      <a:r>
                        <a:rPr lang="en-US" sz="2800" b="1" dirty="0"/>
                        <a:t>5</a:t>
                      </a:r>
                    </a:p>
                  </a:txBody>
                  <a:tcPr anchor="ctr"/>
                </a:tc>
                <a:tc>
                  <a:txBody>
                    <a:bodyPr/>
                    <a:lstStyle/>
                    <a:p>
                      <a:pPr algn="ctr"/>
                      <a:r>
                        <a:rPr lang="en-US" sz="2800" b="1" kern="1200" baseline="0" dirty="0">
                          <a:solidFill>
                            <a:schemeClr val="dk1"/>
                          </a:solidFill>
                          <a:latin typeface="+mn-lt"/>
                          <a:ea typeface="+mn-ea"/>
                          <a:cs typeface="+mn-cs"/>
                        </a:rPr>
                        <a:t>Branch Postmaster</a:t>
                      </a:r>
                      <a:endParaRPr lang="en-US" sz="2800" b="1" dirty="0"/>
                    </a:p>
                  </a:txBody>
                  <a:tcPr anchor="ctr"/>
                </a:tc>
                <a:tc>
                  <a:txBody>
                    <a:bodyPr/>
                    <a:lstStyle/>
                    <a:p>
                      <a:pPr algn="ctr"/>
                      <a:r>
                        <a:rPr lang="en-US" sz="2800" b="1" baseline="0" dirty="0">
                          <a:latin typeface="Roboto-Regular"/>
                        </a:rPr>
                        <a:t>18-40  Years</a:t>
                      </a:r>
                      <a:endParaRPr lang="en-US" sz="2800" b="1" dirty="0"/>
                    </a:p>
                  </a:txBody>
                  <a:tcPr anchor="ctr"/>
                </a:tc>
                <a:extLst>
                  <a:ext uri="{0D108BD9-81ED-4DB2-BD59-A6C34878D82A}">
                    <a16:rowId xmlns:a16="http://schemas.microsoft.com/office/drawing/2014/main" val="10005"/>
                  </a:ext>
                </a:extLst>
              </a:tr>
              <a:tr h="892931">
                <a:tc>
                  <a:txBody>
                    <a:bodyPr/>
                    <a:lstStyle/>
                    <a:p>
                      <a:pPr algn="ctr"/>
                      <a:r>
                        <a:rPr lang="en-US" sz="2800" b="1" dirty="0"/>
                        <a:t>6</a:t>
                      </a:r>
                    </a:p>
                  </a:txBody>
                  <a:tcPr anchor="ctr"/>
                </a:tc>
                <a:tc>
                  <a:txBody>
                    <a:bodyPr/>
                    <a:lstStyle/>
                    <a:p>
                      <a:pPr algn="ctr"/>
                      <a:r>
                        <a:rPr lang="en-US" sz="2800" b="1" kern="1200" baseline="0" dirty="0">
                          <a:solidFill>
                            <a:schemeClr val="dk1"/>
                          </a:solidFill>
                          <a:latin typeface="+mn-lt"/>
                          <a:ea typeface="+mn-ea"/>
                          <a:cs typeface="+mn-cs"/>
                        </a:rPr>
                        <a:t>Assistant Branch</a:t>
                      </a:r>
                    </a:p>
                    <a:p>
                      <a:pPr algn="ctr"/>
                      <a:r>
                        <a:rPr lang="en-US" sz="2800" b="1" kern="1200" baseline="0" dirty="0">
                          <a:solidFill>
                            <a:schemeClr val="dk1"/>
                          </a:solidFill>
                          <a:latin typeface="+mn-lt"/>
                          <a:ea typeface="+mn-ea"/>
                          <a:cs typeface="+mn-cs"/>
                        </a:rPr>
                        <a:t>Postmaster</a:t>
                      </a:r>
                      <a:endParaRPr lang="en-US" sz="2800" b="1" dirty="0"/>
                    </a:p>
                  </a:txBody>
                  <a:tcPr anchor="ctr"/>
                </a:tc>
                <a:tc>
                  <a:txBody>
                    <a:bodyPr/>
                    <a:lstStyle/>
                    <a:p>
                      <a:pPr algn="ctr"/>
                      <a:r>
                        <a:rPr lang="en-US" sz="2800" b="1" baseline="0" dirty="0">
                          <a:latin typeface="Roboto-Regular"/>
                        </a:rPr>
                        <a:t>18-40  Years</a:t>
                      </a:r>
                      <a:endParaRPr lang="en-US" sz="2800" b="1" dirty="0"/>
                    </a:p>
                  </a:txBody>
                  <a:tcPr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44475"/>
            <a:ext cx="8534400" cy="6461125"/>
          </a:xfrm>
        </p:spPr>
        <p:txBody>
          <a:bodyPr anchor="ctr"/>
          <a:lstStyle/>
          <a:p>
            <a:r>
              <a:rPr lang="en-US" b="1" dirty="0">
                <a:solidFill>
                  <a:schemeClr val="accent1">
                    <a:lumMod val="60000"/>
                    <a:lumOff val="40000"/>
                  </a:schemeClr>
                </a:solidFill>
              </a:rPr>
              <a:t>COURSES AFTER </a:t>
            </a:r>
            <a:br>
              <a:rPr lang="en-US" b="1" dirty="0">
                <a:solidFill>
                  <a:schemeClr val="accent1">
                    <a:lumMod val="60000"/>
                    <a:lumOff val="40000"/>
                  </a:schemeClr>
                </a:solidFill>
              </a:rPr>
            </a:br>
            <a:r>
              <a:rPr lang="en-US" b="1" dirty="0">
                <a:solidFill>
                  <a:schemeClr val="accent1">
                    <a:lumMod val="60000"/>
                    <a:lumOff val="40000"/>
                  </a:schemeClr>
                </a:solidFill>
              </a:rPr>
              <a:t>12th (PUC)</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2590801"/>
          <a:ext cx="8686802" cy="3107581"/>
        </p:xfrm>
        <a:graphic>
          <a:graphicData uri="http://schemas.openxmlformats.org/drawingml/2006/table">
            <a:tbl>
              <a:tblPr/>
              <a:tblGrid>
                <a:gridCol w="1143001">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3657601">
                  <a:extLst>
                    <a:ext uri="{9D8B030D-6E8A-4147-A177-3AD203B41FA5}">
                      <a16:colId xmlns:a16="http://schemas.microsoft.com/office/drawing/2014/main" val="20003"/>
                    </a:ext>
                  </a:extLst>
                </a:gridCol>
              </a:tblGrid>
              <a:tr h="612278">
                <a:tc>
                  <a:txBody>
                    <a:bodyPr/>
                    <a:lstStyle/>
                    <a:p>
                      <a:pPr algn="ctr" fontAlgn="ctr"/>
                      <a:r>
                        <a:rPr lang="en-US" sz="2000" b="1" i="0" u="none" strike="noStrike" dirty="0">
                          <a:solidFill>
                            <a:schemeClr val="tx1"/>
                          </a:solidFill>
                          <a:latin typeface="Times New Roman"/>
                        </a:rPr>
                        <a:t>Degrees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Type of Entry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Age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Eligibility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495303">
                <a:tc>
                  <a:txBody>
                    <a:bodyPr/>
                    <a:lstStyle/>
                    <a:p>
                      <a:pPr algn="ctr" fontAlgn="ctr"/>
                      <a:r>
                        <a:rPr lang="en-US" sz="2000" b="1" i="0" u="none" strike="noStrike" dirty="0">
                          <a:solidFill>
                            <a:schemeClr val="tx1"/>
                          </a:solidFill>
                          <a:latin typeface="Times New Roman"/>
                        </a:rPr>
                        <a:t>BA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Indian Army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16 ½ -19 Yrs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12th Class pass/appearing of the 10+2 (Any stream)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Title 1"/>
          <p:cNvSpPr>
            <a:spLocks noGrp="1"/>
          </p:cNvSpPr>
          <p:nvPr>
            <p:ph type="title"/>
          </p:nvPr>
        </p:nvSpPr>
        <p:spPr>
          <a:xfrm>
            <a:off x="1981200" y="990600"/>
            <a:ext cx="8229600" cy="1143000"/>
          </a:xfrm>
        </p:spPr>
        <p:txBody>
          <a:bodyPr>
            <a:normAutofit fontScale="90000"/>
          </a:bodyPr>
          <a:lstStyle/>
          <a:p>
            <a:r>
              <a:rPr lang="en-US" dirty="0"/>
              <a:t>NATIONAL DEFENCE ACADEMY</a:t>
            </a:r>
            <a:br>
              <a:rPr lang="en-US" dirty="0"/>
            </a:br>
            <a:r>
              <a:rPr lang="en-US" dirty="0"/>
              <a:t>(NDA)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2531220"/>
          <a:ext cx="8686802" cy="3107581"/>
        </p:xfrm>
        <a:graphic>
          <a:graphicData uri="http://schemas.openxmlformats.org/drawingml/2006/table">
            <a:tbl>
              <a:tblPr/>
              <a:tblGrid>
                <a:gridCol w="1143001">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3657601">
                  <a:extLst>
                    <a:ext uri="{9D8B030D-6E8A-4147-A177-3AD203B41FA5}">
                      <a16:colId xmlns:a16="http://schemas.microsoft.com/office/drawing/2014/main" val="20003"/>
                    </a:ext>
                  </a:extLst>
                </a:gridCol>
              </a:tblGrid>
              <a:tr h="612278">
                <a:tc>
                  <a:txBody>
                    <a:bodyPr/>
                    <a:lstStyle/>
                    <a:p>
                      <a:pPr algn="ctr" fontAlgn="ctr"/>
                      <a:r>
                        <a:rPr lang="en-US" sz="2000" b="1" i="0" u="none" strike="noStrike" dirty="0">
                          <a:solidFill>
                            <a:schemeClr val="tx1"/>
                          </a:solidFill>
                          <a:latin typeface="Times New Roman"/>
                        </a:rPr>
                        <a:t>Degrees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Type of Entry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Age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Eligibility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495303">
                <a:tc>
                  <a:txBody>
                    <a:bodyPr/>
                    <a:lstStyle/>
                    <a:p>
                      <a:pPr algn="ctr" fontAlgn="ctr"/>
                      <a:r>
                        <a:rPr lang="en-US" sz="2000" b="1" i="0" u="none" strike="noStrike">
                          <a:solidFill>
                            <a:schemeClr val="tx1"/>
                          </a:solidFill>
                          <a:latin typeface="Times New Roman"/>
                        </a:rPr>
                        <a:t>B.Sc.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Indian Navy &amp;</a:t>
                      </a:r>
                      <a:br>
                        <a:rPr lang="en-US" sz="2000" b="1" i="0" u="none" strike="noStrike">
                          <a:solidFill>
                            <a:schemeClr val="tx1"/>
                          </a:solidFill>
                          <a:latin typeface="Times New Roman"/>
                        </a:rPr>
                      </a:br>
                      <a:r>
                        <a:rPr lang="en-US" sz="2000" b="1" i="0" u="none" strike="noStrike">
                          <a:solidFill>
                            <a:schemeClr val="tx1"/>
                          </a:solidFill>
                          <a:latin typeface="Times New Roman"/>
                        </a:rPr>
                        <a:t>Naval Academy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16 ½ -19 Yrs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12th Class pass/appearing of the 10+2 Physics and Mathematics</a:t>
                      </a:r>
                      <a:br>
                        <a:rPr lang="en-US" sz="2000" b="1" i="0" u="none" strike="noStrike" dirty="0">
                          <a:solidFill>
                            <a:schemeClr val="tx1"/>
                          </a:solidFill>
                          <a:latin typeface="Times New Roman"/>
                        </a:rPr>
                      </a:br>
                      <a:endParaRPr lang="en-US" sz="2000" b="1" i="0" u="none" strike="noStrike" dirty="0">
                        <a:solidFill>
                          <a:schemeClr val="tx1"/>
                        </a:solidFill>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Title 1"/>
          <p:cNvSpPr>
            <a:spLocks noGrp="1"/>
          </p:cNvSpPr>
          <p:nvPr>
            <p:ph type="title"/>
          </p:nvPr>
        </p:nvSpPr>
        <p:spPr>
          <a:xfrm>
            <a:off x="1981200" y="990600"/>
            <a:ext cx="8229600" cy="1143000"/>
          </a:xfrm>
        </p:spPr>
        <p:txBody>
          <a:bodyPr>
            <a:normAutofit fontScale="90000"/>
          </a:bodyPr>
          <a:lstStyle/>
          <a:p>
            <a:r>
              <a:rPr lang="en-US" dirty="0"/>
              <a:t>NATIONAL DEFENCE ACADEMY</a:t>
            </a:r>
            <a:br>
              <a:rPr lang="en-US" dirty="0"/>
            </a:br>
            <a:r>
              <a:rPr lang="en-US" dirty="0"/>
              <a:t>(NDA)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2759820"/>
          <a:ext cx="8686802" cy="3107581"/>
        </p:xfrm>
        <a:graphic>
          <a:graphicData uri="http://schemas.openxmlformats.org/drawingml/2006/table">
            <a:tbl>
              <a:tblPr/>
              <a:tblGrid>
                <a:gridCol w="1143001">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3657601">
                  <a:extLst>
                    <a:ext uri="{9D8B030D-6E8A-4147-A177-3AD203B41FA5}">
                      <a16:colId xmlns:a16="http://schemas.microsoft.com/office/drawing/2014/main" val="20003"/>
                    </a:ext>
                  </a:extLst>
                </a:gridCol>
              </a:tblGrid>
              <a:tr h="612278">
                <a:tc>
                  <a:txBody>
                    <a:bodyPr/>
                    <a:lstStyle/>
                    <a:p>
                      <a:pPr algn="ctr" fontAlgn="ctr"/>
                      <a:r>
                        <a:rPr lang="en-US" sz="2000" b="1" i="0" u="none" strike="noStrike" dirty="0">
                          <a:solidFill>
                            <a:schemeClr val="tx1"/>
                          </a:solidFill>
                          <a:latin typeface="Times New Roman"/>
                        </a:rPr>
                        <a:t>Degrees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Type of Entry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Age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Eligibility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495303">
                <a:tc>
                  <a:txBody>
                    <a:bodyPr/>
                    <a:lstStyle/>
                    <a:p>
                      <a:pPr algn="ctr" fontAlgn="ctr"/>
                      <a:r>
                        <a:rPr lang="en-US" sz="2000" b="1" i="0" u="none" strike="noStrike">
                          <a:solidFill>
                            <a:schemeClr val="tx1"/>
                          </a:solidFill>
                          <a:latin typeface="Times New Roman"/>
                        </a:rPr>
                        <a:t>B.E.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Indian Air</a:t>
                      </a:r>
                      <a:br>
                        <a:rPr lang="en-US" sz="2000" b="1" i="0" u="none" strike="noStrike">
                          <a:solidFill>
                            <a:schemeClr val="tx1"/>
                          </a:solidFill>
                          <a:latin typeface="Times New Roman"/>
                        </a:rPr>
                      </a:br>
                      <a:r>
                        <a:rPr lang="en-US" sz="2000" b="1" i="0" u="none" strike="noStrike">
                          <a:solidFill>
                            <a:schemeClr val="tx1"/>
                          </a:solidFill>
                          <a:latin typeface="Times New Roman"/>
                        </a:rPr>
                        <a:t>Force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16 ½ -19 Yrs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12th Class pass/appearing of the 10+2 Physics and Mathematics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Title 1"/>
          <p:cNvSpPr>
            <a:spLocks noGrp="1"/>
          </p:cNvSpPr>
          <p:nvPr>
            <p:ph type="title"/>
          </p:nvPr>
        </p:nvSpPr>
        <p:spPr>
          <a:xfrm>
            <a:off x="1981200" y="990600"/>
            <a:ext cx="8229600" cy="1143000"/>
          </a:xfrm>
        </p:spPr>
        <p:txBody>
          <a:bodyPr>
            <a:normAutofit fontScale="90000"/>
          </a:bodyPr>
          <a:lstStyle/>
          <a:p>
            <a:r>
              <a:rPr lang="en-US" dirty="0"/>
              <a:t>NATIONAL DEFENCE ACADEMY</a:t>
            </a:r>
            <a:br>
              <a:rPr lang="en-US" dirty="0"/>
            </a:br>
            <a:r>
              <a:rPr lang="en-US" dirty="0"/>
              <a:t>(NDA)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1847288"/>
          <a:ext cx="8686802" cy="4018844"/>
        </p:xfrm>
        <a:graphic>
          <a:graphicData uri="http://schemas.openxmlformats.org/drawingml/2006/table">
            <a:tbl>
              <a:tblPr/>
              <a:tblGrid>
                <a:gridCol w="4267201">
                  <a:extLst>
                    <a:ext uri="{9D8B030D-6E8A-4147-A177-3AD203B41FA5}">
                      <a16:colId xmlns:a16="http://schemas.microsoft.com/office/drawing/2014/main" val="20000"/>
                    </a:ext>
                  </a:extLst>
                </a:gridCol>
                <a:gridCol w="4419601">
                  <a:extLst>
                    <a:ext uri="{9D8B030D-6E8A-4147-A177-3AD203B41FA5}">
                      <a16:colId xmlns:a16="http://schemas.microsoft.com/office/drawing/2014/main" val="20001"/>
                    </a:ext>
                  </a:extLst>
                </a:gridCol>
              </a:tblGrid>
              <a:tr h="819712">
                <a:tc gridSpan="2">
                  <a:txBody>
                    <a:bodyPr/>
                    <a:lstStyle/>
                    <a:p>
                      <a:pPr algn="ctr" fontAlgn="ctr"/>
                      <a:r>
                        <a:rPr lang="en-US" sz="2000" b="1" i="0" u="none" strike="noStrike" dirty="0">
                          <a:solidFill>
                            <a:schemeClr val="tx1"/>
                          </a:solidFill>
                          <a:latin typeface="Times New Roman"/>
                        </a:rPr>
                        <a:t>Selection Process &amp; Test pattern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US" sz="1200" b="1" i="0" u="none" strike="noStrike" dirty="0">
                        <a:solidFill>
                          <a:srgbClr val="000000"/>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99132">
                <a:tc>
                  <a:txBody>
                    <a:bodyPr/>
                    <a:lstStyle/>
                    <a:p>
                      <a:pPr algn="l" fontAlgn="ctr"/>
                      <a:r>
                        <a:rPr lang="en-US" sz="2000" b="0" i="0" u="none" strike="noStrike" dirty="0">
                          <a:solidFill>
                            <a:schemeClr val="tx1"/>
                          </a:solidFill>
                          <a:latin typeface="Times New Roman"/>
                        </a:rPr>
                        <a:t> </a:t>
                      </a:r>
                      <a:r>
                        <a:rPr lang="en-US" sz="2000" b="1" i="0" u="none" strike="noStrike" dirty="0">
                          <a:solidFill>
                            <a:schemeClr val="tx1"/>
                          </a:solidFill>
                          <a:latin typeface="Times New Roman"/>
                        </a:rPr>
                        <a:t>Paper 1      Mathematics</a:t>
                      </a:r>
                    </a:p>
                    <a:p>
                      <a:pPr algn="l" fontAlgn="ctr"/>
                      <a:br>
                        <a:rPr lang="en-US" sz="2000" b="1" i="0" u="none" strike="noStrike" dirty="0">
                          <a:solidFill>
                            <a:schemeClr val="tx1"/>
                          </a:solidFill>
                          <a:latin typeface="Times New Roman"/>
                        </a:rPr>
                      </a:br>
                      <a:r>
                        <a:rPr lang="en-US" sz="2000" b="1" i="0" u="none" strike="noStrike" dirty="0">
                          <a:solidFill>
                            <a:schemeClr val="tx1"/>
                          </a:solidFill>
                          <a:latin typeface="Times New Roman"/>
                        </a:rPr>
                        <a:t>Paper 2       General ability test,       </a:t>
                      </a:r>
                    </a:p>
                    <a:p>
                      <a:pPr algn="l" fontAlgn="ctr"/>
                      <a:r>
                        <a:rPr lang="en-US" sz="2000" b="1" i="0" u="none" strike="noStrike" dirty="0">
                          <a:solidFill>
                            <a:schemeClr val="tx1"/>
                          </a:solidFill>
                          <a:latin typeface="Times New Roman"/>
                        </a:rPr>
                        <a:t>                    English,  G.K.</a:t>
                      </a:r>
                    </a:p>
                    <a:p>
                      <a:pPr algn="l" fontAlgn="ctr"/>
                      <a:br>
                        <a:rPr lang="en-US" sz="2000" b="1" i="0" u="none" strike="noStrike" dirty="0">
                          <a:solidFill>
                            <a:schemeClr val="tx1"/>
                          </a:solidFill>
                          <a:latin typeface="Times New Roman"/>
                        </a:rPr>
                      </a:br>
                      <a:r>
                        <a:rPr lang="en-US" sz="2000" b="1" i="0" u="none" strike="noStrike" dirty="0">
                          <a:solidFill>
                            <a:schemeClr val="tx1"/>
                          </a:solidFill>
                          <a:latin typeface="Times New Roman"/>
                        </a:rPr>
                        <a:t> NDA          </a:t>
                      </a:r>
                      <a:r>
                        <a:rPr lang="en-US" sz="2000" b="1" i="0" u="none" strike="noStrike" dirty="0">
                          <a:solidFill>
                            <a:schemeClr val="tx1"/>
                          </a:solidFill>
                          <a:latin typeface="Times New Roman"/>
                          <a:hlinkClick r:id="rId2"/>
                        </a:rPr>
                        <a:t>www.upsconline.nic.in</a:t>
                      </a:r>
                      <a:endParaRPr lang="en-US" sz="2000" b="1" i="0" u="none" strike="noStrike" dirty="0">
                        <a:solidFill>
                          <a:schemeClr val="tx1"/>
                        </a:solidFill>
                        <a:latin typeface="Times New Roman"/>
                      </a:endParaRPr>
                    </a:p>
                  </a:txBody>
                  <a:tcPr marL="12071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1" i="0" u="none" strike="noStrike" dirty="0">
                          <a:solidFill>
                            <a:schemeClr val="tx1"/>
                          </a:solidFill>
                          <a:latin typeface="Times New Roman"/>
                        </a:rPr>
                        <a:t>Forms Out            : Jan/Feb &amp; Jun/July</a:t>
                      </a:r>
                      <a:br>
                        <a:rPr lang="en-US" sz="2000" b="1" i="0" u="none" strike="noStrike" dirty="0">
                          <a:solidFill>
                            <a:schemeClr val="tx1"/>
                          </a:solidFill>
                          <a:latin typeface="Times New Roman"/>
                        </a:rPr>
                      </a:br>
                      <a:r>
                        <a:rPr lang="en-US" sz="2000" b="1" i="0" u="none" strike="noStrike" dirty="0">
                          <a:solidFill>
                            <a:schemeClr val="tx1"/>
                          </a:solidFill>
                          <a:latin typeface="Times New Roman"/>
                        </a:rPr>
                        <a:t>Last Date              : Feb &amp; July</a:t>
                      </a:r>
                      <a:br>
                        <a:rPr lang="en-US" sz="2000" b="1" i="0" u="none" strike="noStrike" dirty="0">
                          <a:solidFill>
                            <a:schemeClr val="tx1"/>
                          </a:solidFill>
                          <a:latin typeface="Times New Roman"/>
                        </a:rPr>
                      </a:br>
                      <a:r>
                        <a:rPr lang="en-US" sz="2000" b="1" i="0" u="none" strike="noStrike" dirty="0">
                          <a:solidFill>
                            <a:schemeClr val="tx1"/>
                          </a:solidFill>
                          <a:latin typeface="Times New Roman"/>
                        </a:rPr>
                        <a:t>Test Date              : March/April &amp; </a:t>
                      </a:r>
                    </a:p>
                    <a:p>
                      <a:pPr algn="l" fontAlgn="ctr"/>
                      <a:r>
                        <a:rPr lang="en-US" sz="2000" b="1" i="0" u="none" strike="noStrike" dirty="0">
                          <a:solidFill>
                            <a:schemeClr val="tx1"/>
                          </a:solidFill>
                          <a:latin typeface="Times New Roman"/>
                        </a:rPr>
                        <a:t>                                 Sep/Oct</a:t>
                      </a:r>
                      <a:br>
                        <a:rPr lang="en-US" sz="2000" b="1" i="0" u="none" strike="noStrike" dirty="0">
                          <a:solidFill>
                            <a:schemeClr val="tx1"/>
                          </a:solidFill>
                          <a:latin typeface="Times New Roman"/>
                        </a:rPr>
                      </a:br>
                      <a:r>
                        <a:rPr lang="en-US" sz="2000" b="1" i="0" u="none" strike="noStrike" dirty="0">
                          <a:solidFill>
                            <a:schemeClr val="tx1"/>
                          </a:solidFill>
                          <a:latin typeface="Times New Roman"/>
                        </a:rPr>
                        <a:t>Marks                   : 900</a:t>
                      </a:r>
                      <a:br>
                        <a:rPr lang="en-US" sz="2000" b="1" i="0" u="none" strike="noStrike" dirty="0">
                          <a:solidFill>
                            <a:schemeClr val="tx1"/>
                          </a:solidFill>
                          <a:latin typeface="Times New Roman"/>
                        </a:rPr>
                      </a:br>
                      <a:r>
                        <a:rPr lang="en-US" sz="2000" b="1" i="0" u="none" strike="noStrike" dirty="0">
                          <a:solidFill>
                            <a:schemeClr val="tx1"/>
                          </a:solidFill>
                          <a:latin typeface="Times New Roman"/>
                        </a:rPr>
                        <a:t>Forms Available  : Online</a:t>
                      </a:r>
                    </a:p>
                  </a:txBody>
                  <a:tcPr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Title 1"/>
          <p:cNvSpPr>
            <a:spLocks noGrp="1"/>
          </p:cNvSpPr>
          <p:nvPr>
            <p:ph type="title"/>
          </p:nvPr>
        </p:nvSpPr>
        <p:spPr>
          <a:xfrm>
            <a:off x="1981200" y="381000"/>
            <a:ext cx="8229600" cy="1143000"/>
          </a:xfrm>
        </p:spPr>
        <p:txBody>
          <a:bodyPr>
            <a:normAutofit fontScale="90000"/>
          </a:bodyPr>
          <a:lstStyle/>
          <a:p>
            <a:r>
              <a:rPr lang="en-US" dirty="0"/>
              <a:t>NATIONAL DEFENCE ACADEMY</a:t>
            </a:r>
            <a:br>
              <a:rPr lang="en-US" dirty="0"/>
            </a:br>
            <a:r>
              <a:rPr lang="en-US" dirty="0"/>
              <a:t>(NDA)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2239962"/>
          </a:xfrm>
        </p:spPr>
        <p:txBody>
          <a:bodyPr>
            <a:noAutofit/>
          </a:bodyPr>
          <a:lstStyle/>
          <a:p>
            <a:pPr algn="ctr"/>
            <a:r>
              <a:rPr lang="en-US" sz="16600" dirty="0">
                <a:latin typeface="Bell MT" pitchFamily="18" charset="0"/>
              </a:rPr>
              <a:t>LAW</a:t>
            </a:r>
          </a:p>
        </p:txBody>
      </p:sp>
      <p:pic>
        <p:nvPicPr>
          <p:cNvPr id="5" name="Content Placeholder 4" descr="Scale-of-Justice-1024x928.png"/>
          <p:cNvPicPr>
            <a:picLocks noGrp="1" noChangeAspect="1"/>
          </p:cNvPicPr>
          <p:nvPr>
            <p:ph idx="1"/>
          </p:nvPr>
        </p:nvPicPr>
        <p:blipFill>
          <a:blip r:embed="rId2"/>
          <a:stretch>
            <a:fillRect/>
          </a:stretch>
        </p:blipFill>
        <p:spPr>
          <a:xfrm>
            <a:off x="3581400" y="2057401"/>
            <a:ext cx="4994166" cy="4525963"/>
          </a:xfr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71737891"/>
              </p:ext>
            </p:extLst>
          </p:nvPr>
        </p:nvGraphicFramePr>
        <p:xfrm>
          <a:off x="1752600" y="125736"/>
          <a:ext cx="8686801" cy="6389790"/>
        </p:xfrm>
        <a:graphic>
          <a:graphicData uri="http://schemas.openxmlformats.org/drawingml/2006/table">
            <a:tbl>
              <a:tblPr/>
              <a:tblGrid>
                <a:gridCol w="800990">
                  <a:extLst>
                    <a:ext uri="{9D8B030D-6E8A-4147-A177-3AD203B41FA5}">
                      <a16:colId xmlns:a16="http://schemas.microsoft.com/office/drawing/2014/main" val="20000"/>
                    </a:ext>
                  </a:extLst>
                </a:gridCol>
                <a:gridCol w="1866011">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4648200">
                  <a:extLst>
                    <a:ext uri="{9D8B030D-6E8A-4147-A177-3AD203B41FA5}">
                      <a16:colId xmlns:a16="http://schemas.microsoft.com/office/drawing/2014/main" val="20003"/>
                    </a:ext>
                  </a:extLst>
                </a:gridCol>
              </a:tblGrid>
              <a:tr h="788664">
                <a:tc>
                  <a:txBody>
                    <a:bodyPr/>
                    <a:lstStyle/>
                    <a:p>
                      <a:pPr algn="ctr" fontAlgn="ctr"/>
                      <a:r>
                        <a:rPr lang="en-US" sz="1200" b="1" i="0" u="none" strike="noStrike" dirty="0">
                          <a:solidFill>
                            <a:schemeClr val="tx1"/>
                          </a:solidFill>
                          <a:latin typeface="Times New Roman"/>
                        </a:rPr>
                        <a:t>IV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ctr"/>
                      <a:r>
                        <a:rPr lang="en-US" sz="2400" b="1" i="0" u="none" strike="noStrike" dirty="0">
                          <a:solidFill>
                            <a:srgbClr val="C00000"/>
                          </a:solidFill>
                          <a:latin typeface="Times New Roman"/>
                        </a:rPr>
                        <a:t>L  A W</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algn="l" fontAlgn="ctr"/>
                      <a:r>
                        <a:rPr lang="en-US" sz="2000" b="1" i="0" u="none" strike="noStrike" dirty="0">
                          <a:solidFill>
                            <a:schemeClr val="tx1"/>
                          </a:solidFill>
                          <a:latin typeface="Times New Roman"/>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Degrees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Duration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Entrance Exams for these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14540">
                <a:tc>
                  <a:txBody>
                    <a:bodyPr/>
                    <a:lstStyle/>
                    <a:p>
                      <a:pPr algn="ctr" fontAlgn="ctr"/>
                      <a:r>
                        <a:rPr lang="en-US" sz="2000" b="1" i="0" u="none" strike="noStrike">
                          <a:solidFill>
                            <a:schemeClr val="tx1"/>
                          </a:solidFill>
                          <a:latin typeface="Times New Roman"/>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1" i="0" u="none" strike="noStrike" dirty="0">
                          <a:solidFill>
                            <a:schemeClr val="tx1"/>
                          </a:solidFill>
                          <a:latin typeface="Times New Roman"/>
                        </a:rPr>
                        <a:t>B.Sc. LLB</a:t>
                      </a:r>
                    </a:p>
                  </a:txBody>
                  <a:tcPr marL="18288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5 Years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CLAT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64954">
                <a:tc>
                  <a:txBody>
                    <a:bodyPr/>
                    <a:lstStyle/>
                    <a:p>
                      <a:pPr algn="ctr" fontAlgn="ctr"/>
                      <a:r>
                        <a:rPr lang="en-US" sz="2000" b="1" i="0" u="none" strike="noStrike">
                          <a:solidFill>
                            <a:schemeClr val="tx1"/>
                          </a:solidFill>
                          <a:latin typeface="Times New Roman"/>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1" i="0" u="none" strike="noStrike" dirty="0">
                          <a:solidFill>
                            <a:schemeClr val="tx1"/>
                          </a:solidFill>
                          <a:latin typeface="Times New Roman"/>
                        </a:rPr>
                        <a:t>BA LLB</a:t>
                      </a:r>
                    </a:p>
                  </a:txBody>
                  <a:tcPr marL="18288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5 Years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AILET (DELHI)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50743">
                <a:tc>
                  <a:txBody>
                    <a:bodyPr/>
                    <a:lstStyle/>
                    <a:p>
                      <a:pPr algn="ctr" fontAlgn="ctr"/>
                      <a:r>
                        <a:rPr lang="en-US" sz="2000" b="1" i="0" u="none" strike="noStrike">
                          <a:solidFill>
                            <a:schemeClr val="tx1"/>
                          </a:solidFill>
                          <a:latin typeface="Times New Roman"/>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1" i="0" u="none" strike="noStrike" dirty="0" err="1">
                          <a:solidFill>
                            <a:schemeClr val="tx1"/>
                          </a:solidFill>
                          <a:latin typeface="Times New Roman"/>
                        </a:rPr>
                        <a:t>B.Com</a:t>
                      </a:r>
                      <a:r>
                        <a:rPr lang="en-US" sz="2000" b="1" i="0" u="none" strike="noStrike" dirty="0">
                          <a:solidFill>
                            <a:schemeClr val="tx1"/>
                          </a:solidFill>
                          <a:latin typeface="Times New Roman"/>
                        </a:rPr>
                        <a:t>. LLB</a:t>
                      </a:r>
                    </a:p>
                  </a:txBody>
                  <a:tcPr marL="18288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5 Years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LSAT  (Private College </a:t>
                      </a:r>
                      <a:r>
                        <a:rPr lang="en-US" sz="2000" b="1" i="0" u="none" strike="noStrike" dirty="0" err="1">
                          <a:solidFill>
                            <a:schemeClr val="tx1"/>
                          </a:solidFill>
                          <a:latin typeface="Times New Roman"/>
                        </a:rPr>
                        <a:t>Multilocation</a:t>
                      </a:r>
                      <a:r>
                        <a:rPr lang="en-US" sz="2000" b="1" i="0" u="none" strike="noStrike" dirty="0">
                          <a:solidFill>
                            <a:schemeClr val="tx1"/>
                          </a:solidFill>
                          <a:latin typeface="Times New Roman"/>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655136">
                <a:tc>
                  <a:txBody>
                    <a:bodyPr/>
                    <a:lstStyle/>
                    <a:p>
                      <a:pPr algn="ctr" fontAlgn="ctr"/>
                      <a:r>
                        <a:rPr lang="en-US" sz="2000" b="1" i="0" u="none" strike="noStrike">
                          <a:solidFill>
                            <a:schemeClr val="tx1"/>
                          </a:solidFill>
                          <a:latin typeface="Times New Roman"/>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1" i="0" u="none" strike="noStrike" dirty="0">
                          <a:solidFill>
                            <a:schemeClr val="tx1"/>
                          </a:solidFill>
                          <a:latin typeface="Times New Roman"/>
                        </a:rPr>
                        <a:t>BBA LLB</a:t>
                      </a:r>
                    </a:p>
                  </a:txBody>
                  <a:tcPr marL="18288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5 Years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SET (Symbiosis </a:t>
                      </a:r>
                      <a:r>
                        <a:rPr lang="en-US" sz="2000" b="1" i="0" u="none" strike="noStrike" dirty="0" err="1">
                          <a:solidFill>
                            <a:schemeClr val="tx1"/>
                          </a:solidFill>
                          <a:latin typeface="Times New Roman"/>
                        </a:rPr>
                        <a:t>Univ</a:t>
                      </a:r>
                      <a:r>
                        <a:rPr lang="en-US" sz="2000" b="1" i="0" u="none" strike="noStrike" dirty="0">
                          <a:solidFill>
                            <a:schemeClr val="tx1"/>
                          </a:solidFill>
                          <a:latin typeface="Times New Roman"/>
                        </a:rPr>
                        <a:t> </a:t>
                      </a:r>
                      <a:r>
                        <a:rPr lang="en-US" sz="2000" b="1" i="0" u="none" strike="noStrike" dirty="0" err="1">
                          <a:solidFill>
                            <a:schemeClr val="tx1"/>
                          </a:solidFill>
                          <a:latin typeface="Times New Roman"/>
                        </a:rPr>
                        <a:t>Pune</a:t>
                      </a:r>
                      <a:r>
                        <a:rPr lang="en-US" sz="2000" b="1" i="0" u="none" strike="noStrike" dirty="0">
                          <a:solidFill>
                            <a:schemeClr val="tx1"/>
                          </a:solidFill>
                          <a:latin typeface="Times New Roman"/>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824926">
                <a:tc>
                  <a:txBody>
                    <a:bodyPr/>
                    <a:lstStyle/>
                    <a:p>
                      <a:pPr algn="ctr" fontAlgn="ctr"/>
                      <a:r>
                        <a:rPr lang="en-US" sz="2000" b="1" i="0" u="none" strike="noStrike">
                          <a:solidFill>
                            <a:schemeClr val="tx1"/>
                          </a:solidFill>
                          <a:latin typeface="Times New Roman"/>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1" i="0" u="none" strike="noStrike" dirty="0">
                          <a:solidFill>
                            <a:schemeClr val="tx1"/>
                          </a:solidFill>
                          <a:latin typeface="Times New Roman"/>
                        </a:rPr>
                        <a:t>BLS LLB</a:t>
                      </a:r>
                    </a:p>
                  </a:txBody>
                  <a:tcPr marL="18288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5 Years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MH CET</a:t>
                      </a:r>
                      <a:br>
                        <a:rPr lang="en-US" sz="2000" b="1" i="0" u="none" strike="noStrike" dirty="0">
                          <a:solidFill>
                            <a:schemeClr val="tx1"/>
                          </a:solidFill>
                          <a:latin typeface="Times New Roman"/>
                        </a:rPr>
                      </a:br>
                      <a:r>
                        <a:rPr lang="en-US" sz="2000" b="1" i="0" u="none" strike="noStrike" dirty="0">
                          <a:solidFill>
                            <a:schemeClr val="tx1"/>
                          </a:solidFill>
                          <a:latin typeface="Times New Roman"/>
                        </a:rPr>
                        <a:t>All 5 years Law Schools in Maharashtra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691987">
                <a:tc>
                  <a:txBody>
                    <a:bodyPr/>
                    <a:lstStyle/>
                    <a:p>
                      <a:pPr algn="ctr" fontAlgn="ctr"/>
                      <a:r>
                        <a:rPr lang="en-US" sz="2000" b="1" i="0" u="none" strike="noStrike">
                          <a:solidFill>
                            <a:schemeClr val="tx1"/>
                          </a:solidFill>
                          <a:latin typeface="Times New Roman"/>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1" i="0" u="none" strike="noStrike" dirty="0">
                          <a:solidFill>
                            <a:schemeClr val="tx1"/>
                          </a:solidFill>
                          <a:latin typeface="Times New Roman"/>
                        </a:rPr>
                        <a:t>BSW LLB</a:t>
                      </a:r>
                    </a:p>
                  </a:txBody>
                  <a:tcPr marL="18288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5 Years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CUET (Christ </a:t>
                      </a:r>
                      <a:r>
                        <a:rPr lang="en-US" sz="2000" b="1" i="0" u="none" strike="noStrike" dirty="0" err="1">
                          <a:solidFill>
                            <a:schemeClr val="tx1"/>
                          </a:solidFill>
                          <a:latin typeface="Times New Roman"/>
                        </a:rPr>
                        <a:t>Univ</a:t>
                      </a:r>
                      <a:r>
                        <a:rPr lang="en-US" sz="2000" b="1" i="0" u="none" strike="noStrike" dirty="0">
                          <a:solidFill>
                            <a:schemeClr val="tx1"/>
                          </a:solidFill>
                          <a:latin typeface="Times New Roman"/>
                        </a:rPr>
                        <a:t> 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503263">
                <a:tc>
                  <a:txBody>
                    <a:bodyPr/>
                    <a:lstStyle/>
                    <a:p>
                      <a:pPr algn="ctr" fontAlgn="ctr"/>
                      <a:r>
                        <a:rPr lang="en-US" sz="2000" b="1" i="0" u="none" strike="noStrike">
                          <a:solidFill>
                            <a:schemeClr val="tx1"/>
                          </a:solidFill>
                          <a:latin typeface="Times New Roman"/>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1" i="0" u="none" strike="noStrike" dirty="0" err="1">
                          <a:solidFill>
                            <a:schemeClr val="tx1"/>
                          </a:solidFill>
                          <a:latin typeface="Times New Roman"/>
                        </a:rPr>
                        <a:t>B.Tech</a:t>
                      </a:r>
                      <a:r>
                        <a:rPr lang="en-US" sz="2000" b="1" i="0" u="none" strike="noStrike" dirty="0">
                          <a:solidFill>
                            <a:schemeClr val="tx1"/>
                          </a:solidFill>
                          <a:latin typeface="Times New Roman"/>
                        </a:rPr>
                        <a:t>. LLB</a:t>
                      </a:r>
                    </a:p>
                  </a:txBody>
                  <a:tcPr marL="18288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6 Years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MSU (MS Univ. Baroda)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14051">
                <a:tc>
                  <a:txBody>
                    <a:bodyPr/>
                    <a:lstStyle/>
                    <a:p>
                      <a:pPr algn="l" fontAlgn="ctr"/>
                      <a:r>
                        <a:rPr lang="en-US" sz="2000" b="1" i="0" u="none" strike="noStrike">
                          <a:solidFill>
                            <a:schemeClr val="tx1"/>
                          </a:solidFill>
                          <a:latin typeface="Times New Roman"/>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1" i="0" u="none" strike="noStrike" dirty="0">
                          <a:solidFill>
                            <a:schemeClr val="tx1"/>
                          </a:solidFill>
                          <a:latin typeface="Times New Roman"/>
                        </a:rPr>
                        <a:t> </a:t>
                      </a:r>
                    </a:p>
                  </a:txBody>
                  <a:tcPr marL="18288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UL-SAT (UPES </a:t>
                      </a:r>
                      <a:r>
                        <a:rPr lang="en-US" sz="2000" b="1" i="0" u="none" strike="noStrike" dirty="0" err="1">
                          <a:solidFill>
                            <a:schemeClr val="tx1"/>
                          </a:solidFill>
                          <a:latin typeface="Times New Roman"/>
                        </a:rPr>
                        <a:t>Deharadun</a:t>
                      </a:r>
                      <a:r>
                        <a:rPr lang="en-US" sz="2000" b="1" i="0" u="none" strike="noStrike" dirty="0">
                          <a:solidFill>
                            <a:schemeClr val="tx1"/>
                          </a:solidFill>
                          <a:latin typeface="Times New Roman"/>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800526">
                <a:tc>
                  <a:txBody>
                    <a:bodyPr/>
                    <a:lstStyle/>
                    <a:p>
                      <a:pPr algn="l" fontAlgn="ctr"/>
                      <a:r>
                        <a:rPr lang="en-US" sz="2000" b="1" i="0" u="none" strike="noStrike">
                          <a:solidFill>
                            <a:schemeClr val="tx1"/>
                          </a:solidFill>
                          <a:latin typeface="Times New Roman"/>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1" i="0" u="none" strike="noStrike">
                          <a:solidFill>
                            <a:schemeClr val="tx1"/>
                          </a:solidFill>
                          <a:latin typeface="Times New Roman"/>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chemeClr val="tx1"/>
                          </a:solidFill>
                          <a:latin typeface="Times New Roman"/>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chemeClr val="tx1"/>
                          </a:solidFill>
                          <a:latin typeface="Times New Roman"/>
                        </a:rPr>
                        <a:t>CET-IP (Guru </a:t>
                      </a:r>
                      <a:r>
                        <a:rPr lang="en-US" sz="2000" b="1" i="0" u="none" strike="noStrike" dirty="0" err="1">
                          <a:solidFill>
                            <a:schemeClr val="tx1"/>
                          </a:solidFill>
                          <a:latin typeface="Times New Roman"/>
                        </a:rPr>
                        <a:t>Govind</a:t>
                      </a:r>
                      <a:r>
                        <a:rPr lang="en-US" sz="2000" b="1" i="0" u="none" strike="noStrike" dirty="0">
                          <a:solidFill>
                            <a:schemeClr val="tx1"/>
                          </a:solidFill>
                          <a:latin typeface="Times New Roman"/>
                        </a:rPr>
                        <a:t> Singh </a:t>
                      </a:r>
                      <a:r>
                        <a:rPr lang="en-US" sz="2000" b="1" i="0" u="none" strike="noStrike" dirty="0" err="1">
                          <a:solidFill>
                            <a:schemeClr val="tx1"/>
                          </a:solidFill>
                          <a:latin typeface="Times New Roman"/>
                        </a:rPr>
                        <a:t>Indraprastha</a:t>
                      </a:r>
                      <a:r>
                        <a:rPr lang="en-US" sz="2000" b="1" i="0" u="none" strike="noStrike" dirty="0">
                          <a:solidFill>
                            <a:schemeClr val="tx1"/>
                          </a:solidFill>
                          <a:latin typeface="Times New Roman"/>
                        </a:rPr>
                        <a:t>  University Delhi)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91181711"/>
              </p:ext>
            </p:extLst>
          </p:nvPr>
        </p:nvGraphicFramePr>
        <p:xfrm>
          <a:off x="1752600" y="125736"/>
          <a:ext cx="8686801" cy="6351264"/>
        </p:xfrm>
        <a:graphic>
          <a:graphicData uri="http://schemas.openxmlformats.org/drawingml/2006/table">
            <a:tbl>
              <a:tblPr/>
              <a:tblGrid>
                <a:gridCol w="800990">
                  <a:extLst>
                    <a:ext uri="{9D8B030D-6E8A-4147-A177-3AD203B41FA5}">
                      <a16:colId xmlns:a16="http://schemas.microsoft.com/office/drawing/2014/main" val="20000"/>
                    </a:ext>
                  </a:extLst>
                </a:gridCol>
                <a:gridCol w="7885811">
                  <a:extLst>
                    <a:ext uri="{9D8B030D-6E8A-4147-A177-3AD203B41FA5}">
                      <a16:colId xmlns:a16="http://schemas.microsoft.com/office/drawing/2014/main" val="20001"/>
                    </a:ext>
                  </a:extLst>
                </a:gridCol>
              </a:tblGrid>
              <a:tr h="1231720">
                <a:tc>
                  <a:txBody>
                    <a:bodyPr/>
                    <a:lstStyle/>
                    <a:p>
                      <a:pPr algn="ctr" fontAlgn="ctr"/>
                      <a:r>
                        <a:rPr lang="en-US" sz="1200" b="1" i="0" u="none" strike="noStrike" dirty="0">
                          <a:solidFill>
                            <a:schemeClr val="tx1"/>
                          </a:solidFill>
                          <a:latin typeface="Times New Roman"/>
                        </a:rPr>
                        <a:t>IV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3200" b="1" i="0" u="none" strike="noStrike" dirty="0">
                          <a:solidFill>
                            <a:srgbClr val="C00000"/>
                          </a:solidFill>
                          <a:latin typeface="Times New Roman"/>
                        </a:rPr>
                        <a:t>L  A W</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948783">
                <a:tc gridSpan="2">
                  <a:txBody>
                    <a:bodyPr/>
                    <a:lstStyle/>
                    <a:p>
                      <a:pPr algn="ctr" fontAlgn="ctr"/>
                      <a:r>
                        <a:rPr lang="en-US" sz="2400" b="1" i="0" u="none" strike="noStrike" dirty="0" err="1">
                          <a:solidFill>
                            <a:schemeClr val="tx1"/>
                          </a:solidFill>
                          <a:latin typeface="Times New Roman"/>
                        </a:rPr>
                        <a:t>Branchers</a:t>
                      </a:r>
                      <a:endParaRPr lang="en-US" sz="2400" b="1" i="0" u="none" strike="noStrike" dirty="0">
                        <a:solidFill>
                          <a:schemeClr val="tx1"/>
                        </a:solidFill>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1"/>
                  </a:ext>
                </a:extLst>
              </a:tr>
              <a:tr h="4170761">
                <a:tc>
                  <a:txBody>
                    <a:bodyPr/>
                    <a:lstStyle/>
                    <a:p>
                      <a:pPr algn="l" fontAlgn="b"/>
                      <a:r>
                        <a:rPr lang="en-US" sz="2000" b="1" i="0" u="none" strike="noStrike">
                          <a:solidFill>
                            <a:schemeClr val="tx1"/>
                          </a:solidFill>
                          <a:latin typeface="Times New Roman"/>
                        </a:rPr>
                        <a:t> </a:t>
                      </a:r>
                    </a:p>
                  </a:txBody>
                  <a:tcPr marL="36576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1" i="0" u="none" strike="noStrike" dirty="0">
                          <a:solidFill>
                            <a:schemeClr val="tx1"/>
                          </a:solidFill>
                          <a:latin typeface="Times New Roman"/>
                        </a:rPr>
                        <a:t>Constitutional Law </a:t>
                      </a:r>
                      <a:br>
                        <a:rPr lang="en-US" sz="2000" b="1" i="0" u="none" strike="noStrike" dirty="0">
                          <a:solidFill>
                            <a:schemeClr val="tx1"/>
                          </a:solidFill>
                          <a:latin typeface="Times New Roman"/>
                        </a:rPr>
                      </a:br>
                      <a:r>
                        <a:rPr lang="en-US" sz="2000" b="1" i="0" u="none" strike="noStrike" dirty="0">
                          <a:solidFill>
                            <a:schemeClr val="tx1"/>
                          </a:solidFill>
                          <a:latin typeface="Times New Roman"/>
                        </a:rPr>
                        <a:t>Environmental Law </a:t>
                      </a:r>
                      <a:br>
                        <a:rPr lang="en-US" sz="2000" b="1" i="0" u="none" strike="noStrike" dirty="0">
                          <a:solidFill>
                            <a:schemeClr val="tx1"/>
                          </a:solidFill>
                          <a:latin typeface="Times New Roman"/>
                        </a:rPr>
                      </a:br>
                      <a:r>
                        <a:rPr lang="en-US" sz="2000" b="1" i="0" u="none" strike="noStrike" dirty="0">
                          <a:solidFill>
                            <a:schemeClr val="tx1"/>
                          </a:solidFill>
                          <a:latin typeface="Times New Roman"/>
                        </a:rPr>
                        <a:t>International Law</a:t>
                      </a:r>
                    </a:p>
                    <a:p>
                      <a:pPr algn="l" fontAlgn="ctr"/>
                      <a:r>
                        <a:rPr lang="en-US" sz="2000" b="1" i="0" u="none" strike="noStrike" dirty="0">
                          <a:solidFill>
                            <a:schemeClr val="tx1"/>
                          </a:solidFill>
                          <a:latin typeface="Times New Roman"/>
                        </a:rPr>
                        <a:t>Administrative Law</a:t>
                      </a:r>
                    </a:p>
                    <a:p>
                      <a:pPr algn="l" fontAlgn="ctr"/>
                      <a:r>
                        <a:rPr lang="en-US" sz="2000" b="1" i="0" u="none" strike="noStrike" dirty="0">
                          <a:solidFill>
                            <a:schemeClr val="tx1"/>
                          </a:solidFill>
                          <a:latin typeface="Times New Roman"/>
                        </a:rPr>
                        <a:t>Human Rights and Humanitarian Law</a:t>
                      </a:r>
                    </a:p>
                    <a:p>
                      <a:pPr algn="l" fontAlgn="ctr"/>
                      <a:r>
                        <a:rPr lang="en-US" sz="2000" b="1" i="0" u="none" strike="noStrike" dirty="0">
                          <a:solidFill>
                            <a:schemeClr val="tx1"/>
                          </a:solidFill>
                          <a:latin typeface="Times New Roman"/>
                        </a:rPr>
                        <a:t>Business Laws</a:t>
                      </a:r>
                    </a:p>
                    <a:p>
                      <a:pPr algn="l" fontAlgn="ctr"/>
                      <a:r>
                        <a:rPr lang="en-US" sz="2000" b="1" i="0" u="none" strike="noStrike" dirty="0" err="1">
                          <a:solidFill>
                            <a:schemeClr val="tx1"/>
                          </a:solidFill>
                          <a:latin typeface="Times New Roman"/>
                        </a:rPr>
                        <a:t>Intellctual</a:t>
                      </a:r>
                      <a:r>
                        <a:rPr lang="en-US" sz="2000" b="1" i="0" u="none" strike="noStrike" dirty="0">
                          <a:solidFill>
                            <a:schemeClr val="tx1"/>
                          </a:solidFill>
                          <a:latin typeface="Times New Roman"/>
                        </a:rPr>
                        <a:t> Property Laws </a:t>
                      </a:r>
                    </a:p>
                    <a:p>
                      <a:pPr algn="l" fontAlgn="ctr"/>
                      <a:r>
                        <a:rPr lang="en-US" sz="2000" b="1" i="0" u="none" strike="noStrike" dirty="0" err="1">
                          <a:solidFill>
                            <a:schemeClr val="tx1"/>
                          </a:solidFill>
                          <a:latin typeface="Times New Roman"/>
                        </a:rPr>
                        <a:t>Labour</a:t>
                      </a:r>
                      <a:r>
                        <a:rPr lang="en-US" sz="2000" b="1" i="0" u="none" strike="noStrike" dirty="0">
                          <a:solidFill>
                            <a:schemeClr val="tx1"/>
                          </a:solidFill>
                          <a:latin typeface="Times New Roman"/>
                        </a:rPr>
                        <a:t> Law</a:t>
                      </a:r>
                    </a:p>
                    <a:p>
                      <a:pPr algn="l" fontAlgn="ctr"/>
                      <a:r>
                        <a:rPr lang="en-US" sz="2000" b="1" i="0" u="none" strike="noStrike" dirty="0">
                          <a:solidFill>
                            <a:schemeClr val="tx1"/>
                          </a:solidFill>
                          <a:latin typeface="Times New Roman"/>
                        </a:rPr>
                        <a:t>Criminal Law</a:t>
                      </a:r>
                    </a:p>
                    <a:p>
                      <a:pPr algn="l" fontAlgn="ctr"/>
                      <a:r>
                        <a:rPr lang="en-US" sz="2000" b="1" i="0" u="none" strike="noStrike" dirty="0">
                          <a:solidFill>
                            <a:schemeClr val="tx1"/>
                          </a:solidFill>
                          <a:latin typeface="Times New Roman"/>
                        </a:rPr>
                        <a:t>Corporate and Commercial Laws</a:t>
                      </a:r>
                    </a:p>
                    <a:p>
                      <a:pPr algn="l" fontAlgn="ctr"/>
                      <a:r>
                        <a:rPr lang="en-US" sz="2000" b="1" i="0" u="none" strike="noStrike" dirty="0">
                          <a:solidFill>
                            <a:schemeClr val="tx1"/>
                          </a:solidFill>
                          <a:latin typeface="Times New Roman"/>
                        </a:rPr>
                        <a:t>Jurisprudence</a:t>
                      </a:r>
                      <a:br>
                        <a:rPr lang="en-US" sz="2000" b="1" i="0" u="none" strike="noStrike" dirty="0">
                          <a:solidFill>
                            <a:schemeClr val="tx1"/>
                          </a:solidFill>
                          <a:latin typeface="Times New Roman"/>
                        </a:rPr>
                      </a:br>
                      <a:r>
                        <a:rPr lang="en-US" sz="2000" b="1" i="0" u="none" strike="noStrike" dirty="0">
                          <a:solidFill>
                            <a:schemeClr val="tx1"/>
                          </a:solidFill>
                          <a:latin typeface="Times New Roman"/>
                        </a:rPr>
                        <a:t> Cyber Law and Cyber Security </a:t>
                      </a:r>
                    </a:p>
                  </a:txBody>
                  <a:tcPr marL="36576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01218262"/>
              </p:ext>
            </p:extLst>
          </p:nvPr>
        </p:nvGraphicFramePr>
        <p:xfrm>
          <a:off x="1905000" y="228623"/>
          <a:ext cx="8382000" cy="1849380"/>
        </p:xfrm>
        <a:graphic>
          <a:graphicData uri="http://schemas.openxmlformats.org/drawingml/2006/table">
            <a:tbl>
              <a:tblPr/>
              <a:tblGrid>
                <a:gridCol w="8382000">
                  <a:extLst>
                    <a:ext uri="{9D8B030D-6E8A-4147-A177-3AD203B41FA5}">
                      <a16:colId xmlns:a16="http://schemas.microsoft.com/office/drawing/2014/main" val="20000"/>
                    </a:ext>
                  </a:extLst>
                </a:gridCol>
              </a:tblGrid>
              <a:tr h="493169">
                <a:tc>
                  <a:txBody>
                    <a:bodyPr/>
                    <a:lstStyle/>
                    <a:p>
                      <a:pPr algn="ctr" fontAlgn="ctr"/>
                      <a:r>
                        <a:rPr lang="en-US" sz="3200" b="1" i="0" u="none" strike="noStrike" dirty="0">
                          <a:solidFill>
                            <a:srgbClr val="C00000"/>
                          </a:solidFill>
                          <a:latin typeface="Times New Roman"/>
                        </a:rPr>
                        <a:t>JOURNALISM</a:t>
                      </a:r>
                    </a:p>
                  </a:txBody>
                  <a:tcPr marL="0" marR="0" marT="0" marB="0" anchor="ctr">
                    <a:lnL>
                      <a:noFill/>
                    </a:lnL>
                    <a:lnR>
                      <a:noFill/>
                    </a:lnR>
                    <a:lnT>
                      <a:noFill/>
                    </a:lnT>
                    <a:lnB>
                      <a:noFill/>
                    </a:lnB>
                  </a:tcPr>
                </a:tc>
                <a:extLst>
                  <a:ext uri="{0D108BD9-81ED-4DB2-BD59-A6C34878D82A}">
                    <a16:rowId xmlns:a16="http://schemas.microsoft.com/office/drawing/2014/main" val="10000"/>
                  </a:ext>
                </a:extLst>
              </a:tr>
              <a:tr h="431521">
                <a:tc>
                  <a:txBody>
                    <a:bodyPr/>
                    <a:lstStyle/>
                    <a:p>
                      <a:pPr algn="ctr" fontAlgn="ctr"/>
                      <a:r>
                        <a:rPr lang="en-US" sz="1400" b="1" i="0" u="none" strike="noStrike" dirty="0">
                          <a:solidFill>
                            <a:schemeClr val="tx1"/>
                          </a:solidFill>
                          <a:latin typeface="Times New Roman"/>
                        </a:rPr>
                        <a:t>Types of Journalism</a:t>
                      </a:r>
                    </a:p>
                  </a:txBody>
                  <a:tcPr marL="0" marR="0" marT="0" marB="0" anchor="ctr">
                    <a:lnL>
                      <a:noFill/>
                    </a:lnL>
                    <a:lnR>
                      <a:noFill/>
                    </a:lnR>
                    <a:lnT>
                      <a:noFill/>
                    </a:lnT>
                    <a:lnB>
                      <a:noFill/>
                    </a:lnB>
                  </a:tcPr>
                </a:tc>
                <a:extLst>
                  <a:ext uri="{0D108BD9-81ED-4DB2-BD59-A6C34878D82A}">
                    <a16:rowId xmlns:a16="http://schemas.microsoft.com/office/drawing/2014/main" val="10001"/>
                  </a:ext>
                </a:extLst>
              </a:tr>
              <a:tr h="924690">
                <a:tc>
                  <a:txBody>
                    <a:bodyPr/>
                    <a:lstStyle/>
                    <a:p>
                      <a:pPr algn="l" fontAlgn="b"/>
                      <a:r>
                        <a:rPr lang="en-US" sz="1400" b="1" i="0" u="none" strike="noStrike" dirty="0">
                          <a:solidFill>
                            <a:schemeClr val="tx1"/>
                          </a:solidFill>
                          <a:latin typeface="Segoe UI"/>
                        </a:rPr>
                        <a:t>  Journalism is a broad field and includes various sub-fields under it. There are different areas of </a:t>
                      </a:r>
                    </a:p>
                    <a:p>
                      <a:pPr algn="l" fontAlgn="b"/>
                      <a:r>
                        <a:rPr lang="en-US" sz="1400" b="1" i="0" u="none" strike="noStrike" dirty="0">
                          <a:solidFill>
                            <a:schemeClr val="tx1"/>
                          </a:solidFill>
                          <a:latin typeface="Segoe UI"/>
                        </a:rPr>
                        <a:t>  work involved in Journalism like </a:t>
                      </a:r>
                      <a:r>
                        <a:rPr lang="en-US" sz="1400" b="1" i="0" u="none" strike="noStrike" dirty="0">
                          <a:solidFill>
                            <a:srgbClr val="C00000"/>
                          </a:solidFill>
                          <a:latin typeface="Segoe UI"/>
                        </a:rPr>
                        <a:t>PHOTO  JOURNALIST, VIDEOGRAPHY, EDITING, WRITING, CABLE CASTING ETC</a:t>
                      </a:r>
                      <a:r>
                        <a:rPr lang="en-US" sz="1400" b="1" i="0" u="none" strike="noStrike" dirty="0">
                          <a:solidFill>
                            <a:schemeClr val="tx1"/>
                          </a:solidFill>
                          <a:latin typeface="Segoe UI"/>
                        </a:rPr>
                        <a:t>. All these programs under Journalism can broadly be divided under three  medium heads:</a:t>
                      </a:r>
                    </a:p>
                  </a:txBody>
                  <a:tcPr marL="0" marR="0" marT="0" marB="0" anchor="b">
                    <a:lnL>
                      <a:noFill/>
                    </a:lnL>
                    <a:lnR>
                      <a:noFill/>
                    </a:lnR>
                    <a:lnT>
                      <a:noFill/>
                    </a:lnT>
                    <a:lnB>
                      <a:noFill/>
                    </a:lnB>
                  </a:tcPr>
                </a:tc>
                <a:extLst>
                  <a:ext uri="{0D108BD9-81ED-4DB2-BD59-A6C34878D82A}">
                    <a16:rowId xmlns:a16="http://schemas.microsoft.com/office/drawing/2014/main" val="10002"/>
                  </a:ext>
                </a:extLst>
              </a:tr>
            </a:tbl>
          </a:graphicData>
        </a:graphic>
      </p:graphicFrame>
      <p:graphicFrame>
        <p:nvGraphicFramePr>
          <p:cNvPr id="3" name="Table 2"/>
          <p:cNvGraphicFramePr>
            <a:graphicFrameLocks noGrp="1"/>
          </p:cNvGraphicFramePr>
          <p:nvPr/>
        </p:nvGraphicFramePr>
        <p:xfrm>
          <a:off x="2514600" y="2286000"/>
          <a:ext cx="7315200" cy="4450542"/>
        </p:xfrm>
        <a:graphic>
          <a:graphicData uri="http://schemas.openxmlformats.org/drawingml/2006/table">
            <a:tbl>
              <a:tblPr/>
              <a:tblGrid>
                <a:gridCol w="5767290">
                  <a:extLst>
                    <a:ext uri="{9D8B030D-6E8A-4147-A177-3AD203B41FA5}">
                      <a16:colId xmlns:a16="http://schemas.microsoft.com/office/drawing/2014/main" val="20000"/>
                    </a:ext>
                  </a:extLst>
                </a:gridCol>
                <a:gridCol w="1547910">
                  <a:extLst>
                    <a:ext uri="{9D8B030D-6E8A-4147-A177-3AD203B41FA5}">
                      <a16:colId xmlns:a16="http://schemas.microsoft.com/office/drawing/2014/main" val="20001"/>
                    </a:ext>
                  </a:extLst>
                </a:gridCol>
              </a:tblGrid>
              <a:tr h="213360">
                <a:tc gridSpan="2">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1" i="0" u="none" strike="noStrike" dirty="0">
                          <a:solidFill>
                            <a:schemeClr val="tx1"/>
                          </a:solidFill>
                          <a:latin typeface="Segoe UI"/>
                        </a:rPr>
                        <a:t>1) Print Media Journalism</a:t>
                      </a:r>
                    </a:p>
                  </a:txBody>
                  <a:tcPr marL="399495" marR="0"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314214">
                <a:tc>
                  <a:txBody>
                    <a:bodyPr/>
                    <a:lstStyle/>
                    <a:p>
                      <a:pPr algn="ctr" fontAlgn="ctr"/>
                      <a:r>
                        <a:rPr lang="en-US" sz="1400" b="1" i="0" u="none" strike="noStrike" dirty="0">
                          <a:solidFill>
                            <a:schemeClr val="tx1"/>
                          </a:solidFill>
                          <a:latin typeface="Segoe UI"/>
                        </a:rPr>
                        <a:t>Course Program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i="0" u="none" strike="noStrike" dirty="0">
                          <a:solidFill>
                            <a:schemeClr val="tx1"/>
                          </a:solidFill>
                          <a:latin typeface="Segoe UI"/>
                        </a:rPr>
                        <a:t>Duration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14214">
                <a:tc>
                  <a:txBody>
                    <a:bodyPr/>
                    <a:lstStyle/>
                    <a:p>
                      <a:pPr algn="l" fontAlgn="ctr"/>
                      <a:r>
                        <a:rPr lang="en-US" sz="1400" b="1" i="0" u="none" strike="noStrike" dirty="0">
                          <a:solidFill>
                            <a:schemeClr val="tx1"/>
                          </a:solidFill>
                          <a:latin typeface="Segoe UI"/>
                        </a:rPr>
                        <a:t>B.A.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12">
                  <a:txBody>
                    <a:bodyPr/>
                    <a:lstStyle/>
                    <a:p>
                      <a:pPr algn="ctr" fontAlgn="ctr"/>
                      <a:r>
                        <a:rPr lang="en-US" sz="1400" b="1" i="0" u="none" strike="noStrike" dirty="0">
                          <a:solidFill>
                            <a:schemeClr val="tx1"/>
                          </a:solidFill>
                          <a:latin typeface="Segoe UI"/>
                        </a:rPr>
                        <a:t>3 years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14214">
                <a:tc>
                  <a:txBody>
                    <a:bodyPr/>
                    <a:lstStyle/>
                    <a:p>
                      <a:pPr algn="l" fontAlgn="ctr"/>
                      <a:r>
                        <a:rPr lang="en-US" sz="1400" b="1" i="0" u="none" strike="noStrike" dirty="0">
                          <a:solidFill>
                            <a:schemeClr val="tx1"/>
                          </a:solidFill>
                          <a:latin typeface="Segoe UI"/>
                        </a:rPr>
                        <a:t>B.A. (Hindi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3"/>
                  </a:ext>
                </a:extLst>
              </a:tr>
              <a:tr h="314214">
                <a:tc>
                  <a:txBody>
                    <a:bodyPr/>
                    <a:lstStyle/>
                    <a:p>
                      <a:pPr algn="l" fontAlgn="ctr"/>
                      <a:r>
                        <a:rPr lang="en-US" sz="1400" b="1" i="0" u="none" strike="noStrike" dirty="0">
                          <a:solidFill>
                            <a:schemeClr val="tx1"/>
                          </a:solidFill>
                          <a:latin typeface="Segoe UI"/>
                        </a:rPr>
                        <a:t>B.A. </a:t>
                      </a:r>
                      <a:r>
                        <a:rPr lang="en-US" sz="1400" b="1" i="0" u="none" strike="noStrike" dirty="0" err="1">
                          <a:solidFill>
                            <a:schemeClr val="tx1"/>
                          </a:solidFill>
                          <a:latin typeface="Segoe UI"/>
                        </a:rPr>
                        <a:t>Hons</a:t>
                      </a:r>
                      <a:r>
                        <a:rPr lang="en-US" sz="1400" b="1" i="0" u="none" strike="noStrike" dirty="0">
                          <a:solidFill>
                            <a:schemeClr val="tx1"/>
                          </a:solidFill>
                          <a:latin typeface="Segoe UI"/>
                        </a:rPr>
                        <a:t>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4"/>
                  </a:ext>
                </a:extLst>
              </a:tr>
              <a:tr h="314214">
                <a:tc>
                  <a:txBody>
                    <a:bodyPr/>
                    <a:lstStyle/>
                    <a:p>
                      <a:pPr algn="l" fontAlgn="ctr"/>
                      <a:r>
                        <a:rPr lang="en-US" sz="1400" b="1" i="0" u="none" strike="noStrike" dirty="0">
                          <a:solidFill>
                            <a:schemeClr val="tx1"/>
                          </a:solidFill>
                          <a:latin typeface="Segoe UI"/>
                        </a:rPr>
                        <a:t>B.A. (Journalism &amp; Mass Communication)</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5"/>
                  </a:ext>
                </a:extLst>
              </a:tr>
              <a:tr h="314214">
                <a:tc>
                  <a:txBody>
                    <a:bodyPr/>
                    <a:lstStyle/>
                    <a:p>
                      <a:pPr algn="l" fontAlgn="ctr"/>
                      <a:r>
                        <a:rPr lang="en-US" sz="1400" b="1" i="0" u="none" strike="noStrike" dirty="0">
                          <a:solidFill>
                            <a:schemeClr val="tx1"/>
                          </a:solidFill>
                          <a:latin typeface="Segoe UI"/>
                        </a:rPr>
                        <a:t>B.A. (Journalism &amp; Communication Studies)</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6"/>
                  </a:ext>
                </a:extLst>
              </a:tr>
              <a:tr h="314214">
                <a:tc>
                  <a:txBody>
                    <a:bodyPr/>
                    <a:lstStyle/>
                    <a:p>
                      <a:pPr algn="l" fontAlgn="ctr"/>
                      <a:r>
                        <a:rPr lang="en-US" sz="1400" b="1" i="0" u="none" strike="noStrike" dirty="0">
                          <a:solidFill>
                            <a:schemeClr val="tx1"/>
                          </a:solidFill>
                          <a:latin typeface="Segoe UI"/>
                        </a:rPr>
                        <a:t>B.A. (Mass Media)</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7"/>
                  </a:ext>
                </a:extLst>
              </a:tr>
              <a:tr h="314214">
                <a:tc>
                  <a:txBody>
                    <a:bodyPr/>
                    <a:lstStyle/>
                    <a:p>
                      <a:pPr algn="l" fontAlgn="ctr"/>
                      <a:r>
                        <a:rPr lang="en-US" sz="1400" b="1" i="0" u="none" strike="noStrike" dirty="0">
                          <a:solidFill>
                            <a:schemeClr val="tx1"/>
                          </a:solidFill>
                          <a:latin typeface="Segoe UI"/>
                        </a:rPr>
                        <a:t>B.A. (Script Writing)</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8"/>
                  </a:ext>
                </a:extLst>
              </a:tr>
              <a:tr h="314214">
                <a:tc>
                  <a:txBody>
                    <a:bodyPr/>
                    <a:lstStyle/>
                    <a:p>
                      <a:pPr algn="l" fontAlgn="ctr"/>
                      <a:r>
                        <a:rPr lang="en-US" sz="1400" b="1" i="0" u="none" strike="noStrike" dirty="0">
                          <a:solidFill>
                            <a:schemeClr val="tx1"/>
                          </a:solidFill>
                          <a:latin typeface="Segoe UI"/>
                        </a:rPr>
                        <a:t>BJMC (Advertising &amp; Public Relations)</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9"/>
                  </a:ext>
                </a:extLst>
              </a:tr>
              <a:tr h="314214">
                <a:tc>
                  <a:txBody>
                    <a:bodyPr/>
                    <a:lstStyle/>
                    <a:p>
                      <a:pPr algn="l" fontAlgn="ctr"/>
                      <a:r>
                        <a:rPr lang="en-US" sz="1400" b="1" i="0" u="none" strike="noStrike" dirty="0">
                          <a:solidFill>
                            <a:schemeClr val="tx1"/>
                          </a:solidFill>
                          <a:latin typeface="Segoe UI"/>
                        </a:rPr>
                        <a:t>BJMC (Production &amp; Direction)</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10"/>
                  </a:ext>
                </a:extLst>
              </a:tr>
              <a:tr h="314214">
                <a:tc>
                  <a:txBody>
                    <a:bodyPr/>
                    <a:lstStyle/>
                    <a:p>
                      <a:pPr algn="l" fontAlgn="ctr"/>
                      <a:r>
                        <a:rPr lang="en-US" sz="1400" b="1" i="0" u="none" strike="noStrike" dirty="0">
                          <a:solidFill>
                            <a:schemeClr val="tx1"/>
                          </a:solidFill>
                          <a:latin typeface="Segoe UI"/>
                        </a:rPr>
                        <a:t>B.Sc. (Mass Communication &amp;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11"/>
                  </a:ext>
                </a:extLst>
              </a:tr>
              <a:tr h="314214">
                <a:tc>
                  <a:txBody>
                    <a:bodyPr/>
                    <a:lstStyle/>
                    <a:p>
                      <a:pPr algn="l" fontAlgn="ctr"/>
                      <a:r>
                        <a:rPr lang="en-US" sz="1400" b="1" i="0" u="none" strike="noStrike" dirty="0">
                          <a:solidFill>
                            <a:schemeClr val="tx1"/>
                          </a:solidFill>
                          <a:latin typeface="Segoe UI"/>
                        </a:rPr>
                        <a:t>B.Sc. (Mass Communication, Journalism &amp; Advertising)</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12"/>
                  </a:ext>
                </a:extLst>
              </a:tr>
              <a:tr h="314214">
                <a:tc>
                  <a:txBody>
                    <a:bodyPr/>
                    <a:lstStyle/>
                    <a:p>
                      <a:pPr algn="l" fontAlgn="ctr"/>
                      <a:r>
                        <a:rPr lang="en-US" sz="1400" b="1" i="0" u="none" strike="noStrike" dirty="0">
                          <a:solidFill>
                            <a:schemeClr val="tx1"/>
                          </a:solidFill>
                          <a:latin typeface="Segoe UI"/>
                        </a:rPr>
                        <a:t>Bachelors in Media Science</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13"/>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465621211"/>
              </p:ext>
            </p:extLst>
          </p:nvPr>
        </p:nvGraphicFramePr>
        <p:xfrm>
          <a:off x="2381672" y="228623"/>
          <a:ext cx="7676728" cy="6248377"/>
        </p:xfrm>
        <a:graphic>
          <a:graphicData uri="http://schemas.openxmlformats.org/drawingml/2006/table">
            <a:tbl>
              <a:tblPr/>
              <a:tblGrid>
                <a:gridCol w="6052318">
                  <a:extLst>
                    <a:ext uri="{9D8B030D-6E8A-4147-A177-3AD203B41FA5}">
                      <a16:colId xmlns:a16="http://schemas.microsoft.com/office/drawing/2014/main" val="20000"/>
                    </a:ext>
                  </a:extLst>
                </a:gridCol>
                <a:gridCol w="1624410">
                  <a:extLst>
                    <a:ext uri="{9D8B030D-6E8A-4147-A177-3AD203B41FA5}">
                      <a16:colId xmlns:a16="http://schemas.microsoft.com/office/drawing/2014/main" val="20001"/>
                    </a:ext>
                  </a:extLst>
                </a:gridCol>
              </a:tblGrid>
              <a:tr h="780222">
                <a:tc gridSpan="2">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3200" b="1" i="0" u="none" strike="noStrike" dirty="0">
                          <a:solidFill>
                            <a:srgbClr val="C00000"/>
                          </a:solidFill>
                          <a:latin typeface="Times New Roman"/>
                        </a:rPr>
                        <a:t>JOURNALISM</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497105">
                <a:tc gridSpan="2">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dirty="0">
                          <a:solidFill>
                            <a:schemeClr val="tx1"/>
                          </a:solidFill>
                          <a:latin typeface="Segoe UI"/>
                        </a:rPr>
                        <a:t>2) Broadcast Media Journalism</a:t>
                      </a:r>
                    </a:p>
                  </a:txBody>
                  <a:tcPr marL="39949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1"/>
                  </a:ext>
                </a:extLst>
              </a:tr>
              <a:tr h="497105">
                <a:tc>
                  <a:txBody>
                    <a:bodyPr/>
                    <a:lstStyle/>
                    <a:p>
                      <a:pPr algn="ctr" fontAlgn="ctr"/>
                      <a:r>
                        <a:rPr lang="en-US" sz="1800" b="1" i="0" u="none" strike="noStrike" dirty="0">
                          <a:solidFill>
                            <a:srgbClr val="C00000"/>
                          </a:solidFill>
                          <a:latin typeface="Segoe UI"/>
                        </a:rPr>
                        <a:t>Course Program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i="0" u="none" strike="noStrike" dirty="0">
                          <a:solidFill>
                            <a:srgbClr val="C00000"/>
                          </a:solidFill>
                          <a:latin typeface="Segoe UI"/>
                        </a:rPr>
                        <a:t>Duration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97105">
                <a:tc>
                  <a:txBody>
                    <a:bodyPr/>
                    <a:lstStyle/>
                    <a:p>
                      <a:pPr algn="l" fontAlgn="ctr"/>
                      <a:r>
                        <a:rPr lang="en-US" sz="1800" b="1" i="0" u="none" strike="noStrike">
                          <a:solidFill>
                            <a:schemeClr val="tx1"/>
                          </a:solidFill>
                          <a:latin typeface="Segoe UI"/>
                        </a:rPr>
                        <a:t>M.A.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9">
                  <a:txBody>
                    <a:bodyPr/>
                    <a:lstStyle/>
                    <a:p>
                      <a:pPr algn="ctr" fontAlgn="ctr"/>
                      <a:r>
                        <a:rPr lang="en-US" sz="1800" b="1" i="0" u="none" strike="noStrike">
                          <a:solidFill>
                            <a:schemeClr val="tx1"/>
                          </a:solidFill>
                          <a:latin typeface="Segoe UI"/>
                        </a:rPr>
                        <a:t>2 years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497105">
                <a:tc>
                  <a:txBody>
                    <a:bodyPr/>
                    <a:lstStyle/>
                    <a:p>
                      <a:pPr algn="l" fontAlgn="ctr"/>
                      <a:r>
                        <a:rPr lang="en-US" sz="1800" b="1" i="0" u="none" strike="noStrike" dirty="0">
                          <a:solidFill>
                            <a:schemeClr val="tx1"/>
                          </a:solidFill>
                          <a:latin typeface="Segoe UI"/>
                        </a:rPr>
                        <a:t>M.A. (Photo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4"/>
                  </a:ext>
                </a:extLst>
              </a:tr>
              <a:tr h="497105">
                <a:tc>
                  <a:txBody>
                    <a:bodyPr/>
                    <a:lstStyle/>
                    <a:p>
                      <a:pPr algn="l" fontAlgn="ctr"/>
                      <a:r>
                        <a:rPr lang="en-US" sz="1800" b="1" i="0" u="none" strike="noStrike" dirty="0">
                          <a:solidFill>
                            <a:schemeClr val="tx1"/>
                          </a:solidFill>
                          <a:latin typeface="Segoe UI"/>
                        </a:rPr>
                        <a:t>M.A. (Convergent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5"/>
                  </a:ext>
                </a:extLst>
              </a:tr>
              <a:tr h="497105">
                <a:tc>
                  <a:txBody>
                    <a:bodyPr/>
                    <a:lstStyle/>
                    <a:p>
                      <a:pPr algn="l" fontAlgn="ctr"/>
                      <a:r>
                        <a:rPr lang="en-US" sz="1800" b="1" i="0" u="none" strike="noStrike" dirty="0">
                          <a:solidFill>
                            <a:schemeClr val="tx1"/>
                          </a:solidFill>
                          <a:latin typeface="Segoe UI"/>
                        </a:rPr>
                        <a:t>M.A. (Journalism &amp; Mass Communication)</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6"/>
                  </a:ext>
                </a:extLst>
              </a:tr>
              <a:tr h="497105">
                <a:tc>
                  <a:txBody>
                    <a:bodyPr/>
                    <a:lstStyle/>
                    <a:p>
                      <a:pPr algn="l" fontAlgn="ctr"/>
                      <a:r>
                        <a:rPr lang="en-US" sz="1800" b="1" i="0" u="none" strike="noStrike" dirty="0">
                          <a:solidFill>
                            <a:schemeClr val="tx1"/>
                          </a:solidFill>
                          <a:latin typeface="Segoe UI"/>
                        </a:rPr>
                        <a:t>M.A. (Mass Communication, Advertising &amp;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7"/>
                  </a:ext>
                </a:extLst>
              </a:tr>
              <a:tr h="497105">
                <a:tc>
                  <a:txBody>
                    <a:bodyPr/>
                    <a:lstStyle/>
                    <a:p>
                      <a:pPr algn="l" fontAlgn="ctr"/>
                      <a:r>
                        <a:rPr lang="en-US" sz="1800" b="1" i="0" u="none" strike="noStrike" dirty="0">
                          <a:solidFill>
                            <a:schemeClr val="tx1"/>
                          </a:solidFill>
                          <a:latin typeface="Segoe UI"/>
                        </a:rPr>
                        <a:t>M.A. (Broadcast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8"/>
                  </a:ext>
                </a:extLst>
              </a:tr>
              <a:tr h="497105">
                <a:tc>
                  <a:txBody>
                    <a:bodyPr/>
                    <a:lstStyle/>
                    <a:p>
                      <a:pPr algn="l" fontAlgn="ctr"/>
                      <a:r>
                        <a:rPr lang="en-US" sz="1800" b="1" i="0" u="none" strike="noStrike" dirty="0">
                          <a:solidFill>
                            <a:schemeClr val="tx1"/>
                          </a:solidFill>
                          <a:latin typeface="Segoe UI"/>
                        </a:rPr>
                        <a:t>M.Sc. (Mass Communication, Journalism &amp; Advertising)</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9"/>
                  </a:ext>
                </a:extLst>
              </a:tr>
              <a:tr h="497105">
                <a:tc>
                  <a:txBody>
                    <a:bodyPr/>
                    <a:lstStyle/>
                    <a:p>
                      <a:pPr algn="l" fontAlgn="ctr"/>
                      <a:r>
                        <a:rPr lang="en-US" sz="1800" b="1" i="0" u="none" strike="noStrike" dirty="0">
                          <a:solidFill>
                            <a:schemeClr val="tx1"/>
                          </a:solidFill>
                          <a:latin typeface="Segoe UI"/>
                        </a:rPr>
                        <a:t>MBA (Media &amp;Communications)</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10"/>
                  </a:ext>
                </a:extLst>
              </a:tr>
              <a:tr h="497105">
                <a:tc>
                  <a:txBody>
                    <a:bodyPr/>
                    <a:lstStyle/>
                    <a:p>
                      <a:pPr algn="l" fontAlgn="ctr"/>
                      <a:r>
                        <a:rPr lang="en-US" sz="1800" b="1" i="0" u="none" strike="noStrike" dirty="0">
                          <a:solidFill>
                            <a:schemeClr val="tx1"/>
                          </a:solidFill>
                          <a:latin typeface="Segoe UI"/>
                        </a:rPr>
                        <a:t>MBA (Mass Media Management)</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11"/>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1575846"/>
              </p:ext>
            </p:extLst>
          </p:nvPr>
        </p:nvGraphicFramePr>
        <p:xfrm>
          <a:off x="1905000" y="228619"/>
          <a:ext cx="8305800" cy="6324580"/>
        </p:xfrm>
        <a:graphic>
          <a:graphicData uri="http://schemas.openxmlformats.org/drawingml/2006/table">
            <a:tbl>
              <a:tblPr/>
              <a:tblGrid>
                <a:gridCol w="6548277">
                  <a:extLst>
                    <a:ext uri="{9D8B030D-6E8A-4147-A177-3AD203B41FA5}">
                      <a16:colId xmlns:a16="http://schemas.microsoft.com/office/drawing/2014/main" val="20000"/>
                    </a:ext>
                  </a:extLst>
                </a:gridCol>
                <a:gridCol w="1757523">
                  <a:extLst>
                    <a:ext uri="{9D8B030D-6E8A-4147-A177-3AD203B41FA5}">
                      <a16:colId xmlns:a16="http://schemas.microsoft.com/office/drawing/2014/main" val="20001"/>
                    </a:ext>
                  </a:extLst>
                </a:gridCol>
              </a:tblGrid>
              <a:tr h="672102">
                <a:tc gridSpan="2">
                  <a:txBody>
                    <a:bodyPr/>
                    <a:lstStyle/>
                    <a:p>
                      <a:pPr algn="ctr" fontAlgn="ctr"/>
                      <a:r>
                        <a:rPr lang="en-US" sz="2800" b="1" i="0" u="none" strike="noStrike" dirty="0">
                          <a:solidFill>
                            <a:srgbClr val="C00000"/>
                          </a:solidFill>
                          <a:latin typeface="Times New Roman"/>
                        </a:rPr>
                        <a:t>JOURNALISM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428218">
                <a:tc gridSpan="2">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000" b="1" i="0" u="none" strike="noStrike" dirty="0">
                          <a:solidFill>
                            <a:schemeClr val="tx1"/>
                          </a:solidFill>
                          <a:latin typeface="Segoe UI"/>
                        </a:rPr>
                        <a:t>3) Multimedia Journalism</a:t>
                      </a:r>
                    </a:p>
                  </a:txBody>
                  <a:tcPr marL="39949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1"/>
                  </a:ext>
                </a:extLst>
              </a:tr>
              <a:tr h="428218">
                <a:tc>
                  <a:txBody>
                    <a:bodyPr/>
                    <a:lstStyle/>
                    <a:p>
                      <a:pPr algn="ctr" fontAlgn="ctr"/>
                      <a:r>
                        <a:rPr lang="en-US" sz="2000" b="1" i="0" u="none" strike="noStrike" dirty="0">
                          <a:solidFill>
                            <a:schemeClr val="tx1"/>
                          </a:solidFill>
                          <a:latin typeface="Segoe UI"/>
                        </a:rPr>
                        <a:t>Course Program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2000" b="1" i="0" u="none" strike="noStrike">
                          <a:solidFill>
                            <a:schemeClr val="tx1"/>
                          </a:solidFill>
                          <a:latin typeface="Segoe UI"/>
                        </a:rPr>
                        <a:t>Duration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28218">
                <a:tc>
                  <a:txBody>
                    <a:bodyPr/>
                    <a:lstStyle/>
                    <a:p>
                      <a:pPr algn="l" fontAlgn="ctr"/>
                      <a:r>
                        <a:rPr lang="en-US" sz="2000" b="1" i="0" u="none" strike="noStrike" dirty="0">
                          <a:solidFill>
                            <a:schemeClr val="tx1"/>
                          </a:solidFill>
                          <a:latin typeface="Segoe UI"/>
                        </a:rPr>
                        <a:t>Certificate course (Journalism &amp; Creative Writing)</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fontAlgn="ctr"/>
                      <a:r>
                        <a:rPr lang="en-US" sz="2000" b="1" i="0" u="none" strike="noStrike" dirty="0">
                          <a:solidFill>
                            <a:schemeClr val="tx1"/>
                          </a:solidFill>
                          <a:latin typeface="Segoe UI"/>
                        </a:rPr>
                        <a:t>6 months-1 year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428218">
                <a:tc>
                  <a:txBody>
                    <a:bodyPr/>
                    <a:lstStyle/>
                    <a:p>
                      <a:pPr algn="l" fontAlgn="ctr"/>
                      <a:r>
                        <a:rPr lang="fr-FR" sz="2000" b="1" i="0" u="none" strike="noStrike" dirty="0" err="1">
                          <a:solidFill>
                            <a:schemeClr val="tx1"/>
                          </a:solidFill>
                          <a:latin typeface="Segoe UI"/>
                        </a:rPr>
                        <a:t>Certificate</a:t>
                      </a:r>
                      <a:r>
                        <a:rPr lang="fr-FR" sz="2000" b="1" i="0" u="none" strike="noStrike" dirty="0">
                          <a:solidFill>
                            <a:schemeClr val="tx1"/>
                          </a:solidFill>
                          <a:latin typeface="Segoe UI"/>
                        </a:rPr>
                        <a:t> course (Science &amp; Sports </a:t>
                      </a:r>
                      <a:r>
                        <a:rPr lang="fr-FR" sz="2000" b="1" i="0" u="none" strike="noStrike" dirty="0" err="1">
                          <a:solidFill>
                            <a:schemeClr val="tx1"/>
                          </a:solidFill>
                          <a:latin typeface="Segoe UI"/>
                        </a:rPr>
                        <a:t>Journalism</a:t>
                      </a:r>
                      <a:r>
                        <a:rPr lang="fr-FR" sz="2000" b="1" i="0" u="none" strike="noStrike" dirty="0">
                          <a:solidFill>
                            <a:schemeClr val="tx1"/>
                          </a:solidFill>
                          <a:latin typeface="Segoe UI"/>
                        </a:rPr>
                        <a:t>)</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dirty="0"/>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28218">
                <a:tc>
                  <a:txBody>
                    <a:bodyPr/>
                    <a:lstStyle/>
                    <a:p>
                      <a:pPr algn="l" fontAlgn="ctr"/>
                      <a:r>
                        <a:rPr lang="en-US" sz="2000" b="1" i="0" u="none" strike="noStrike" dirty="0">
                          <a:solidFill>
                            <a:schemeClr val="tx1"/>
                          </a:solidFill>
                          <a:latin typeface="Segoe UI"/>
                        </a:rPr>
                        <a:t>PG Diploma (Journalism and Mass Communication)</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8">
                  <a:txBody>
                    <a:bodyPr/>
                    <a:lstStyle/>
                    <a:p>
                      <a:pPr algn="ctr" fontAlgn="ctr"/>
                      <a:r>
                        <a:rPr lang="en-US" sz="2000" b="1" i="0" u="none" strike="noStrike" dirty="0">
                          <a:solidFill>
                            <a:schemeClr val="tx1"/>
                          </a:solidFill>
                          <a:latin typeface="Segoe UI"/>
                        </a:rPr>
                        <a:t>1 year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428218">
                <a:tc>
                  <a:txBody>
                    <a:bodyPr/>
                    <a:lstStyle/>
                    <a:p>
                      <a:pPr algn="l" fontAlgn="ctr"/>
                      <a:r>
                        <a:rPr lang="en-US" sz="2000" b="1" i="0" u="none" strike="noStrike" dirty="0">
                          <a:solidFill>
                            <a:schemeClr val="tx1"/>
                          </a:solidFill>
                          <a:latin typeface="Segoe UI"/>
                        </a:rPr>
                        <a:t>PG Diploma (Broadcast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6"/>
                  </a:ext>
                </a:extLst>
              </a:tr>
              <a:tr h="428218">
                <a:tc>
                  <a:txBody>
                    <a:bodyPr/>
                    <a:lstStyle/>
                    <a:p>
                      <a:pPr algn="l" fontAlgn="ctr"/>
                      <a:r>
                        <a:rPr lang="en-US" sz="2000" b="1" i="0" u="none" strike="noStrike" dirty="0">
                          <a:solidFill>
                            <a:schemeClr val="tx1"/>
                          </a:solidFill>
                          <a:latin typeface="Segoe UI"/>
                        </a:rPr>
                        <a:t>PG Diploma (</a:t>
                      </a:r>
                      <a:r>
                        <a:rPr lang="en-US" sz="2000" b="1" i="0" u="none" strike="noStrike" dirty="0" err="1">
                          <a:solidFill>
                            <a:schemeClr val="tx1"/>
                          </a:solidFill>
                          <a:latin typeface="Segoe UI"/>
                        </a:rPr>
                        <a:t>Defence</a:t>
                      </a:r>
                      <a:r>
                        <a:rPr lang="en-US" sz="2000" b="1" i="0" u="none" strike="noStrike" dirty="0">
                          <a:solidFill>
                            <a:schemeClr val="tx1"/>
                          </a:solidFill>
                          <a:latin typeface="Segoe UI"/>
                        </a:rPr>
                        <a:t>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7"/>
                  </a:ext>
                </a:extLst>
              </a:tr>
              <a:tr h="428218">
                <a:tc>
                  <a:txBody>
                    <a:bodyPr/>
                    <a:lstStyle/>
                    <a:p>
                      <a:pPr algn="l" fontAlgn="ctr"/>
                      <a:r>
                        <a:rPr lang="en-US" sz="2000" b="1" i="0" u="none" strike="noStrike" dirty="0">
                          <a:solidFill>
                            <a:schemeClr val="tx1"/>
                          </a:solidFill>
                          <a:latin typeface="Segoe UI"/>
                        </a:rPr>
                        <a:t>PG Diploma (Print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8"/>
                  </a:ext>
                </a:extLst>
              </a:tr>
              <a:tr h="428218">
                <a:tc>
                  <a:txBody>
                    <a:bodyPr/>
                    <a:lstStyle/>
                    <a:p>
                      <a:pPr algn="l" fontAlgn="ctr"/>
                      <a:r>
                        <a:rPr lang="en-US" sz="2000" b="1" i="0" u="none" strike="noStrike" dirty="0">
                          <a:solidFill>
                            <a:schemeClr val="tx1"/>
                          </a:solidFill>
                          <a:latin typeface="Segoe UI"/>
                        </a:rPr>
                        <a:t>PG Diploma (Science &amp; Technology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09"/>
                  </a:ext>
                </a:extLst>
              </a:tr>
              <a:tr h="513862">
                <a:tc>
                  <a:txBody>
                    <a:bodyPr/>
                    <a:lstStyle/>
                    <a:p>
                      <a:pPr algn="l" fontAlgn="ctr"/>
                      <a:r>
                        <a:rPr lang="en-US" sz="2000" b="1" i="0" u="none" strike="noStrike" dirty="0">
                          <a:solidFill>
                            <a:schemeClr val="tx1"/>
                          </a:solidFill>
                          <a:latin typeface="Segoe UI"/>
                        </a:rPr>
                        <a:t>PG Diploma (Print/ Multimedia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10"/>
                  </a:ext>
                </a:extLst>
              </a:tr>
              <a:tr h="428218">
                <a:tc>
                  <a:txBody>
                    <a:bodyPr/>
                    <a:lstStyle/>
                    <a:p>
                      <a:pPr algn="l" fontAlgn="ctr"/>
                      <a:r>
                        <a:rPr lang="en-US" sz="2000" b="1" i="0" u="none" strike="noStrike" dirty="0">
                          <a:solidFill>
                            <a:schemeClr val="tx1"/>
                          </a:solidFill>
                          <a:latin typeface="Segoe UI"/>
                        </a:rPr>
                        <a:t>PG Diploma (Business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11"/>
                  </a:ext>
                </a:extLst>
              </a:tr>
              <a:tr h="428218">
                <a:tc>
                  <a:txBody>
                    <a:bodyPr/>
                    <a:lstStyle/>
                    <a:p>
                      <a:pPr algn="l" fontAlgn="ctr"/>
                      <a:r>
                        <a:rPr lang="en-US" sz="2000" b="1" i="0" u="none" strike="noStrike" dirty="0">
                          <a:solidFill>
                            <a:schemeClr val="tx1"/>
                          </a:solidFill>
                          <a:latin typeface="Segoe UI"/>
                        </a:rPr>
                        <a:t>PG Diploma (New Media Journalism)</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012"/>
                  </a:ext>
                </a:extLst>
              </a:tr>
              <a:tr h="428218">
                <a:tc>
                  <a:txBody>
                    <a:bodyPr/>
                    <a:lstStyle/>
                    <a:p>
                      <a:pPr algn="l" fontAlgn="ctr"/>
                      <a:r>
                        <a:rPr lang="en-US" sz="2000" b="1" i="0" u="none" strike="noStrike" dirty="0">
                          <a:solidFill>
                            <a:schemeClr val="tx1"/>
                          </a:solidFill>
                          <a:latin typeface="Segoe UI"/>
                        </a:rPr>
                        <a:t>PhD (Journalism &amp; Mass Communication)</a:t>
                      </a:r>
                    </a:p>
                  </a:txBody>
                  <a:tcPr marL="44388"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2000" b="1" i="0" u="none" strike="noStrike" dirty="0">
                          <a:solidFill>
                            <a:schemeClr val="tx1"/>
                          </a:solidFill>
                          <a:latin typeface="Segoe UI"/>
                        </a:rPr>
                        <a:t>3 years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3"/>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90693358"/>
              </p:ext>
            </p:extLst>
          </p:nvPr>
        </p:nvGraphicFramePr>
        <p:xfrm>
          <a:off x="1828800" y="381002"/>
          <a:ext cx="8534400" cy="6275883"/>
        </p:xfrm>
        <a:graphic>
          <a:graphicData uri="http://schemas.openxmlformats.org/drawingml/2006/table">
            <a:tbl>
              <a:tblPr/>
              <a:tblGrid>
                <a:gridCol w="4869820">
                  <a:extLst>
                    <a:ext uri="{9D8B030D-6E8A-4147-A177-3AD203B41FA5}">
                      <a16:colId xmlns:a16="http://schemas.microsoft.com/office/drawing/2014/main" val="20000"/>
                    </a:ext>
                  </a:extLst>
                </a:gridCol>
                <a:gridCol w="3664580">
                  <a:extLst>
                    <a:ext uri="{9D8B030D-6E8A-4147-A177-3AD203B41FA5}">
                      <a16:colId xmlns:a16="http://schemas.microsoft.com/office/drawing/2014/main" val="20001"/>
                    </a:ext>
                  </a:extLst>
                </a:gridCol>
              </a:tblGrid>
              <a:tr h="780892">
                <a:tc gridSpan="2">
                  <a:txBody>
                    <a:bodyPr/>
                    <a:lstStyle/>
                    <a:p>
                      <a:pPr algn="ctr" fontAlgn="ctr"/>
                      <a:r>
                        <a:rPr lang="en-US" sz="3200" b="1" i="0" u="none" strike="noStrike" dirty="0">
                          <a:solidFill>
                            <a:srgbClr val="C00000"/>
                          </a:solidFill>
                          <a:latin typeface="Times New Roman" pitchFamily="18" charset="0"/>
                          <a:cs typeface="Times New Roman" pitchFamily="18" charset="0"/>
                        </a:rPr>
                        <a:t>JOURNALISM INSTITUTIONS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397738">
                <a:tc>
                  <a:txBody>
                    <a:bodyPr/>
                    <a:lstStyle/>
                    <a:p>
                      <a:pPr algn="l" fontAlgn="ctr"/>
                      <a:r>
                        <a:rPr lang="en-US" sz="1600" b="1" i="0" u="none" strike="noStrike">
                          <a:solidFill>
                            <a:schemeClr val="tx1"/>
                          </a:solidFill>
                          <a:latin typeface="Times New Roman" pitchFamily="18" charset="0"/>
                          <a:cs typeface="Times New Roman" pitchFamily="18" charset="0"/>
                        </a:rPr>
                        <a:t>Harkisan Mehta Institute of Media, Research and Analysis</a:t>
                      </a:r>
                    </a:p>
                  </a:txBody>
                  <a:tcPr marL="78527"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chemeClr val="tx1"/>
                          </a:solidFill>
                          <a:latin typeface="Times New Roman" pitchFamily="18" charset="0"/>
                          <a:cs typeface="Times New Roman" pitchFamily="18" charset="0"/>
                        </a:rPr>
                        <a:t>https://hmmra.ac.in/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7738">
                <a:tc>
                  <a:txBody>
                    <a:bodyPr/>
                    <a:lstStyle/>
                    <a:p>
                      <a:pPr algn="l" fontAlgn="ctr"/>
                      <a:r>
                        <a:rPr lang="en-US" sz="1600" b="1" i="0" u="none" strike="noStrike">
                          <a:solidFill>
                            <a:schemeClr val="tx1"/>
                          </a:solidFill>
                          <a:latin typeface="Times New Roman" pitchFamily="18" charset="0"/>
                          <a:cs typeface="Times New Roman" pitchFamily="18" charset="0"/>
                        </a:rPr>
                        <a:t>Asian Academy of Film &amp; Television (AAFT)</a:t>
                      </a:r>
                    </a:p>
                  </a:txBody>
                  <a:tcPr marL="78527"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chemeClr val="tx1"/>
                          </a:solidFill>
                          <a:latin typeface="Times New Roman" pitchFamily="18" charset="0"/>
                          <a:cs typeface="Times New Roman" pitchFamily="18" charset="0"/>
                        </a:rPr>
                        <a:t>https://aaft.com/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11386">
                <a:tc>
                  <a:txBody>
                    <a:bodyPr/>
                    <a:lstStyle/>
                    <a:p>
                      <a:pPr algn="l" fontAlgn="ctr"/>
                      <a:r>
                        <a:rPr lang="en-US" sz="1600" b="1" i="0" u="none" strike="noStrike">
                          <a:solidFill>
                            <a:schemeClr val="tx1"/>
                          </a:solidFill>
                          <a:latin typeface="Times New Roman" pitchFamily="18" charset="0"/>
                          <a:cs typeface="Times New Roman" pitchFamily="18" charset="0"/>
                        </a:rPr>
                        <a:t>A.P. College of Journalism</a:t>
                      </a:r>
                    </a:p>
                  </a:txBody>
                  <a:tcPr marL="78527"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chemeClr val="tx1"/>
                          </a:solidFill>
                          <a:latin typeface="Times New Roman" pitchFamily="18" charset="0"/>
                          <a:cs typeface="Times New Roman" pitchFamily="18" charset="0"/>
                        </a:rPr>
                        <a:t>https://apcj.in/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97738">
                <a:tc>
                  <a:txBody>
                    <a:bodyPr/>
                    <a:lstStyle/>
                    <a:p>
                      <a:pPr algn="l" fontAlgn="ctr"/>
                      <a:r>
                        <a:rPr lang="en-US" sz="1600" b="1" i="0" u="none" strike="noStrike">
                          <a:solidFill>
                            <a:schemeClr val="tx1"/>
                          </a:solidFill>
                          <a:latin typeface="Times New Roman" pitchFamily="18" charset="0"/>
                          <a:cs typeface="Times New Roman" pitchFamily="18" charset="0"/>
                        </a:rPr>
                        <a:t>Delhi School of Journalism, Delhi University</a:t>
                      </a:r>
                    </a:p>
                  </a:txBody>
                  <a:tcPr marL="78527"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chemeClr val="tx1"/>
                          </a:solidFill>
                          <a:latin typeface="Times New Roman" pitchFamily="18" charset="0"/>
                          <a:cs typeface="Times New Roman" pitchFamily="18" charset="0"/>
                        </a:rPr>
                        <a:t>http://dsj.du.ac.in/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780892">
                <a:tc>
                  <a:txBody>
                    <a:bodyPr/>
                    <a:lstStyle/>
                    <a:p>
                      <a:pPr algn="l" fontAlgn="ctr"/>
                      <a:r>
                        <a:rPr lang="en-US" sz="1600" b="1" i="0" u="none" strike="noStrike">
                          <a:solidFill>
                            <a:schemeClr val="tx1"/>
                          </a:solidFill>
                          <a:latin typeface="Times New Roman" pitchFamily="18" charset="0"/>
                          <a:cs typeface="Times New Roman" pitchFamily="18" charset="0"/>
                        </a:rPr>
                        <a:t>Indian Institute of Journalism &amp; New Media</a:t>
                      </a:r>
                    </a:p>
                  </a:txBody>
                  <a:tcPr marL="78527"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chemeClr val="tx1"/>
                          </a:solidFill>
                          <a:latin typeface="Times New Roman" pitchFamily="18" charset="0"/>
                          <a:cs typeface="Times New Roman" pitchFamily="18" charset="0"/>
                        </a:rPr>
                        <a:t>https://www.iijnm.org/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700020">
                <a:tc>
                  <a:txBody>
                    <a:bodyPr/>
                    <a:lstStyle/>
                    <a:p>
                      <a:pPr algn="l" fontAlgn="ctr"/>
                      <a:r>
                        <a:rPr lang="en-US" sz="1600" b="1" i="0" u="none" strike="noStrike">
                          <a:solidFill>
                            <a:schemeClr val="tx1"/>
                          </a:solidFill>
                          <a:latin typeface="Times New Roman" pitchFamily="18" charset="0"/>
                          <a:cs typeface="Times New Roman" pitchFamily="18" charset="0"/>
                        </a:rPr>
                        <a:t>St. Xavier’s College</a:t>
                      </a:r>
                    </a:p>
                  </a:txBody>
                  <a:tcPr marL="78527"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sng" strike="noStrike" dirty="0">
                          <a:solidFill>
                            <a:schemeClr val="tx1"/>
                          </a:solidFill>
                          <a:latin typeface="Times New Roman" pitchFamily="18" charset="0"/>
                          <a:cs typeface="Times New Roman" pitchFamily="18" charset="0"/>
                          <a:hlinkClick r:id="" action="ppaction://noaction"/>
                        </a:rPr>
                        <a:t>https://www.sxccal.edu/journalism-department/</a:t>
                      </a:r>
                      <a:endParaRPr lang="en-US" sz="1600" b="1" i="0" u="sng" strike="noStrike" dirty="0">
                        <a:solidFill>
                          <a:schemeClr val="tx1"/>
                        </a:solidFill>
                        <a:latin typeface="Times New Roman" pitchFamily="18" charset="0"/>
                        <a:cs typeface="Times New Roman"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6"/>
                  </a:ext>
                </a:extLst>
              </a:tr>
              <a:tr h="397738">
                <a:tc>
                  <a:txBody>
                    <a:bodyPr/>
                    <a:lstStyle/>
                    <a:p>
                      <a:pPr algn="l" fontAlgn="ctr"/>
                      <a:r>
                        <a:rPr lang="en-US" sz="1600" b="1" i="0" u="none" strike="noStrike">
                          <a:solidFill>
                            <a:schemeClr val="tx1"/>
                          </a:solidFill>
                          <a:latin typeface="Times New Roman" pitchFamily="18" charset="0"/>
                          <a:cs typeface="Times New Roman" pitchFamily="18" charset="0"/>
                        </a:rPr>
                        <a:t>National School of Journalism</a:t>
                      </a:r>
                    </a:p>
                  </a:txBody>
                  <a:tcPr marL="78527"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chemeClr val="tx1"/>
                          </a:solidFill>
                          <a:latin typeface="Times New Roman" pitchFamily="18" charset="0"/>
                          <a:cs typeface="Times New Roman" pitchFamily="18" charset="0"/>
                        </a:rPr>
                        <a:t>https://www.nationalschoolofjournalism.com/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97738">
                <a:tc>
                  <a:txBody>
                    <a:bodyPr/>
                    <a:lstStyle/>
                    <a:p>
                      <a:pPr algn="l" fontAlgn="ctr"/>
                      <a:r>
                        <a:rPr lang="en-US" sz="1600" b="1" i="0" u="none" strike="noStrike">
                          <a:solidFill>
                            <a:schemeClr val="tx1"/>
                          </a:solidFill>
                          <a:latin typeface="Times New Roman" pitchFamily="18" charset="0"/>
                          <a:cs typeface="Times New Roman" pitchFamily="18" charset="0"/>
                        </a:rPr>
                        <a:t>Asian College of Journalism</a:t>
                      </a:r>
                    </a:p>
                  </a:txBody>
                  <a:tcPr marL="78527"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chemeClr val="tx1"/>
                          </a:solidFill>
                          <a:latin typeface="Times New Roman" pitchFamily="18" charset="0"/>
                          <a:cs typeface="Times New Roman" pitchFamily="18" charset="0"/>
                        </a:rPr>
                        <a:t>https://www.asianmedia.org/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97738">
                <a:tc>
                  <a:txBody>
                    <a:bodyPr/>
                    <a:lstStyle/>
                    <a:p>
                      <a:pPr algn="l" fontAlgn="ctr"/>
                      <a:r>
                        <a:rPr lang="en-US" sz="1600" b="1" i="0" u="none" strike="noStrike">
                          <a:solidFill>
                            <a:schemeClr val="tx1"/>
                          </a:solidFill>
                          <a:latin typeface="Times New Roman" pitchFamily="18" charset="0"/>
                          <a:cs typeface="Times New Roman" pitchFamily="18" charset="0"/>
                        </a:rPr>
                        <a:t>Indian Institute of Mass Communication</a:t>
                      </a:r>
                    </a:p>
                  </a:txBody>
                  <a:tcPr marL="78527"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chemeClr val="tx1"/>
                          </a:solidFill>
                          <a:latin typeface="Times New Roman" pitchFamily="18" charset="0"/>
                          <a:cs typeface="Times New Roman" pitchFamily="18" charset="0"/>
                        </a:rPr>
                        <a:t>http://iimc.nic.in/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636381">
                <a:tc>
                  <a:txBody>
                    <a:bodyPr/>
                    <a:lstStyle/>
                    <a:p>
                      <a:pPr algn="l" fontAlgn="ctr"/>
                      <a:r>
                        <a:rPr lang="en-US" sz="1600" b="1" i="0" u="none" strike="noStrike" dirty="0">
                          <a:solidFill>
                            <a:schemeClr val="tx1"/>
                          </a:solidFill>
                          <a:latin typeface="Times New Roman" pitchFamily="18" charset="0"/>
                          <a:cs typeface="Times New Roman" pitchFamily="18" charset="0"/>
                        </a:rPr>
                        <a:t>Banaras Hindu University</a:t>
                      </a:r>
                    </a:p>
                  </a:txBody>
                  <a:tcPr marL="78527"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chemeClr val="tx1"/>
                          </a:solidFill>
                          <a:latin typeface="Times New Roman" pitchFamily="18" charset="0"/>
                          <a:cs typeface="Times New Roman" pitchFamily="18" charset="0"/>
                        </a:rPr>
                        <a:t>https://www.bhu.ac.in/arts/journalism_mass_comm/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accent1">
                    <a:lumMod val="60000"/>
                    <a:lumOff val="40000"/>
                  </a:schemeClr>
                </a:solidFill>
                <a:latin typeface="Times New Roman"/>
              </a:rPr>
              <a:t>AERONAUTICAL ENGINEERING</a:t>
            </a:r>
            <a:endParaRPr lang="en-US" sz="4000" dirty="0">
              <a:solidFill>
                <a:schemeClr val="accent1">
                  <a:lumMod val="60000"/>
                  <a:lumOff val="40000"/>
                </a:schemeClr>
              </a:solidFill>
            </a:endParaRPr>
          </a:p>
        </p:txBody>
      </p:sp>
      <p:pic>
        <p:nvPicPr>
          <p:cNvPr id="4" name="Content Placeholder 3" descr="Aeronautical-Engineering.jpg"/>
          <p:cNvPicPr>
            <a:picLocks noGrp="1" noChangeAspect="1"/>
          </p:cNvPicPr>
          <p:nvPr>
            <p:ph idx="1"/>
          </p:nvPr>
        </p:nvPicPr>
        <p:blipFill>
          <a:blip r:embed="rId2"/>
          <a:stretch>
            <a:fillRect/>
          </a:stretch>
        </p:blipFill>
        <p:spPr>
          <a:xfrm>
            <a:off x="1528320" y="1431924"/>
            <a:ext cx="9135360" cy="5045076"/>
          </a:xfrm>
        </p:spPr>
      </p:pic>
    </p:spTree>
    <p:extLst>
      <p:ext uri="{BB962C8B-B14F-4D97-AF65-F5344CB8AC3E}">
        <p14:creationId xmlns:p14="http://schemas.microsoft.com/office/powerpoint/2010/main" val="23626488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1371599"/>
          <a:ext cx="8686800" cy="4267200"/>
        </p:xfrm>
        <a:graphic>
          <a:graphicData uri="http://schemas.openxmlformats.org/drawingml/2006/table">
            <a:tbl>
              <a:tblPr/>
              <a:tblGrid>
                <a:gridCol w="801337">
                  <a:extLst>
                    <a:ext uri="{9D8B030D-6E8A-4147-A177-3AD203B41FA5}">
                      <a16:colId xmlns:a16="http://schemas.microsoft.com/office/drawing/2014/main" val="20000"/>
                    </a:ext>
                  </a:extLst>
                </a:gridCol>
                <a:gridCol w="4499529">
                  <a:extLst>
                    <a:ext uri="{9D8B030D-6E8A-4147-A177-3AD203B41FA5}">
                      <a16:colId xmlns:a16="http://schemas.microsoft.com/office/drawing/2014/main" val="20001"/>
                    </a:ext>
                  </a:extLst>
                </a:gridCol>
                <a:gridCol w="3385934">
                  <a:extLst>
                    <a:ext uri="{9D8B030D-6E8A-4147-A177-3AD203B41FA5}">
                      <a16:colId xmlns:a16="http://schemas.microsoft.com/office/drawing/2014/main" val="20002"/>
                    </a:ext>
                  </a:extLst>
                </a:gridCol>
              </a:tblGrid>
              <a:tr h="549678">
                <a:tc gridSpan="3">
                  <a:txBody>
                    <a:bodyPr/>
                    <a:lstStyle/>
                    <a:p>
                      <a:pPr algn="ctr" fontAlgn="ctr"/>
                      <a:r>
                        <a:rPr lang="en-US" sz="2400" b="1" i="0" u="none" strike="noStrike" dirty="0">
                          <a:solidFill>
                            <a:srgbClr val="FF0000"/>
                          </a:solidFill>
                          <a:latin typeface="Times New Roman"/>
                        </a:rPr>
                        <a:t>AERONAUTICAL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86593">
                <a:tc gridSpan="3">
                  <a:txBody>
                    <a:bodyPr/>
                    <a:lstStyle/>
                    <a:p>
                      <a:pPr algn="ctr" fontAlgn="b"/>
                      <a:r>
                        <a:rPr lang="en-US" sz="1600" b="1" i="0" u="none" strike="noStrike" dirty="0">
                          <a:solidFill>
                            <a:srgbClr val="000000"/>
                          </a:solidFill>
                          <a:latin typeface="Segoe UI"/>
                        </a:rPr>
                        <a:t>Aeronautical Engineering</a:t>
                      </a:r>
                      <a:r>
                        <a:rPr lang="en-US" sz="1600" b="1" i="0" u="none" strike="noStrike" dirty="0">
                          <a:solidFill>
                            <a:srgbClr val="004422"/>
                          </a:solidFill>
                          <a:latin typeface="Segoe UI"/>
                        </a:rPr>
                        <a:t> </a:t>
                      </a:r>
                      <a:r>
                        <a:rPr lang="en-US" sz="1600" b="1" i="0" u="none" strike="noStrike" dirty="0">
                          <a:solidFill>
                            <a:srgbClr val="000000"/>
                          </a:solidFill>
                          <a:latin typeface="Segoe UI"/>
                        </a:rPr>
                        <a:t>Courses List and Course Duration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10081">
                <a:tc>
                  <a:txBody>
                    <a:bodyPr/>
                    <a:lstStyle/>
                    <a:p>
                      <a:pPr algn="ctr" fontAlgn="ctr"/>
                      <a:r>
                        <a:rPr lang="en-US" sz="1600" b="1" i="0" u="none" strike="noStrike">
                          <a:solidFill>
                            <a:srgbClr val="000000"/>
                          </a:solidFill>
                          <a:latin typeface="Times New Roman" pitchFamily="18" charset="0"/>
                          <a:cs typeface="Times New Roman" pitchFamily="18" charset="0"/>
                        </a:rPr>
                        <a:t>S.no.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Course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Course Duration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10081">
                <a:tc>
                  <a:txBody>
                    <a:bodyPr/>
                    <a:lstStyle/>
                    <a:p>
                      <a:pPr algn="ctr" fontAlgn="ctr"/>
                      <a:r>
                        <a:rPr lang="en-US" sz="1600" b="1" i="0" u="none" strike="noStrike">
                          <a:solidFill>
                            <a:srgbClr val="000000"/>
                          </a:solidFill>
                          <a:latin typeface="Times New Roman" pitchFamily="18" charset="0"/>
                          <a:cs typeface="Times New Roman"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00"/>
                          </a:solidFill>
                          <a:latin typeface="Times New Roman" pitchFamily="18" charset="0"/>
                          <a:cs typeface="Times New Roman" pitchFamily="18" charset="0"/>
                        </a:rPr>
                        <a:t>Polytechnic Diploma Course</a:t>
                      </a:r>
                    </a:p>
                  </a:txBody>
                  <a:tcPr marL="71314"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3 years (After 10+2)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03589">
                <a:tc>
                  <a:txBody>
                    <a:bodyPr/>
                    <a:lstStyle/>
                    <a:p>
                      <a:pPr algn="ctr" fontAlgn="ctr"/>
                      <a:r>
                        <a:rPr lang="en-US" sz="1600" b="1" i="0" u="none" strike="noStrike">
                          <a:solidFill>
                            <a:srgbClr val="000000"/>
                          </a:solidFill>
                          <a:latin typeface="Times New Roman" pitchFamily="18" charset="0"/>
                          <a:cs typeface="Times New Roman" pitchFamily="18" charset="0"/>
                        </a:rPr>
                        <a:t>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pitchFamily="18" charset="0"/>
                          <a:cs typeface="Times New Roman" pitchFamily="18" charset="0"/>
                        </a:rPr>
                        <a:t>Under Graduate Degree Courses (B.Tech.) and (B.E)</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4 years (After 10+2)</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03589">
                <a:tc>
                  <a:txBody>
                    <a:bodyPr/>
                    <a:lstStyle/>
                    <a:p>
                      <a:pPr algn="ctr" fontAlgn="ctr"/>
                      <a:r>
                        <a:rPr lang="en-US" sz="1600" b="1" i="0" u="none" strike="noStrike">
                          <a:solidFill>
                            <a:srgbClr val="000000"/>
                          </a:solidFill>
                          <a:latin typeface="Times New Roman" pitchFamily="18" charset="0"/>
                          <a:cs typeface="Times New Roman" pitchFamily="18" charset="0"/>
                        </a:rPr>
                        <a:t>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pitchFamily="18" charset="0"/>
                          <a:cs typeface="Times New Roman" pitchFamily="18" charset="0"/>
                        </a:rPr>
                        <a:t>Post Graduation Degree Courses (M.Tech.)</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2 years (After Completion of UG Degree)</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03589">
                <a:tc>
                  <a:txBody>
                    <a:bodyPr/>
                    <a:lstStyle/>
                    <a:p>
                      <a:pPr algn="ctr" fontAlgn="ctr"/>
                      <a:r>
                        <a:rPr lang="en-US" sz="1600" b="1" i="0" u="none" strike="noStrike">
                          <a:solidFill>
                            <a:srgbClr val="000000"/>
                          </a:solidFill>
                          <a:latin typeface="Times New Roman" pitchFamily="18" charset="0"/>
                          <a:cs typeface="Times New Roman" pitchFamily="18" charset="0"/>
                        </a:rPr>
                        <a:t>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pitchFamily="18" charset="0"/>
                          <a:cs typeface="Times New Roman" pitchFamily="18" charset="0"/>
                        </a:rPr>
                        <a:t>Doctoral Degree courses (PhD)</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1-2 years after completion of PG courses</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0920143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28800" y="304799"/>
          <a:ext cx="8534400" cy="6096003"/>
        </p:xfrm>
        <a:graphic>
          <a:graphicData uri="http://schemas.openxmlformats.org/drawingml/2006/table">
            <a:tbl>
              <a:tblPr/>
              <a:tblGrid>
                <a:gridCol w="8534400">
                  <a:extLst>
                    <a:ext uri="{9D8B030D-6E8A-4147-A177-3AD203B41FA5}">
                      <a16:colId xmlns:a16="http://schemas.microsoft.com/office/drawing/2014/main" val="20000"/>
                    </a:ext>
                  </a:extLst>
                </a:gridCol>
              </a:tblGrid>
              <a:tr h="1675907">
                <a:tc>
                  <a:txBody>
                    <a:bodyPr/>
                    <a:lstStyle/>
                    <a:p>
                      <a:pPr algn="ctr" fontAlgn="b"/>
                      <a:r>
                        <a:rPr lang="en-US" sz="2400" b="1" i="0" u="none" strike="noStrike" dirty="0">
                          <a:solidFill>
                            <a:srgbClr val="C00000"/>
                          </a:solidFill>
                          <a:latin typeface="Segoe UI"/>
                        </a:rPr>
                        <a:t>ELIGIBILITY CRITERIA FOR AERONAUTICAL ENGINEERING COURSES</a:t>
                      </a:r>
                    </a:p>
                    <a:p>
                      <a:pPr algn="ctr" fontAlgn="b"/>
                      <a:endParaRPr lang="en-US" sz="2400" b="1" i="0" u="none" strike="noStrike" dirty="0">
                        <a:solidFill>
                          <a:srgbClr val="C00000"/>
                        </a:solidFill>
                        <a:latin typeface="Segoe U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00"/>
                  </a:ext>
                </a:extLst>
              </a:tr>
              <a:tr h="1105024">
                <a:tc>
                  <a:txBody>
                    <a:bodyPr/>
                    <a:lstStyle/>
                    <a:p>
                      <a:pPr marL="342900" indent="-342900" algn="l" fontAlgn="b">
                        <a:buAutoNum type="arabicPeriod"/>
                      </a:pPr>
                      <a:r>
                        <a:rPr lang="en-US" sz="1800" b="1" i="0" u="none" strike="noStrike" dirty="0">
                          <a:solidFill>
                            <a:srgbClr val="222222"/>
                          </a:solidFill>
                          <a:latin typeface="Times New Roman" pitchFamily="18" charset="0"/>
                          <a:cs typeface="Times New Roman" pitchFamily="18" charset="0"/>
                        </a:rPr>
                        <a:t>Senior Secondary School (10+2) or equivalent AICTE approved 3 years of </a:t>
                      </a:r>
                    </a:p>
                    <a:p>
                      <a:pPr marL="342900" indent="-342900" algn="l" fontAlgn="b">
                        <a:buNone/>
                      </a:pPr>
                      <a:r>
                        <a:rPr lang="en-US" sz="1800" b="1" i="0" u="none" strike="noStrike" baseline="0" dirty="0">
                          <a:solidFill>
                            <a:srgbClr val="222222"/>
                          </a:solidFill>
                          <a:latin typeface="Times New Roman" pitchFamily="18" charset="0"/>
                          <a:cs typeface="Times New Roman" pitchFamily="18" charset="0"/>
                        </a:rPr>
                        <a:t>      </a:t>
                      </a:r>
                      <a:r>
                        <a:rPr lang="en-US" sz="1800" b="1" i="0" u="none" strike="noStrike" dirty="0">
                          <a:solidFill>
                            <a:srgbClr val="222222"/>
                          </a:solidFill>
                          <a:latin typeface="Times New Roman" pitchFamily="18" charset="0"/>
                          <a:cs typeface="Times New Roman" pitchFamily="18" charset="0"/>
                        </a:rPr>
                        <a:t>Engineering Diploma in any stream.</a:t>
                      </a:r>
                    </a:p>
                    <a:p>
                      <a:pPr marL="342900" indent="-342900" algn="l" fontAlgn="b">
                        <a:buNone/>
                      </a:pPr>
                      <a:endParaRPr lang="en-US" sz="1800" b="1" i="0" u="none" strike="noStrike" dirty="0">
                        <a:solidFill>
                          <a:srgbClr val="222222"/>
                        </a:solidFill>
                        <a:latin typeface="Times New Roman" pitchFamily="18" charset="0"/>
                        <a:cs typeface="Times New Roman" pitchFamily="18" charset="0"/>
                      </a:endParaRPr>
                    </a:p>
                  </a:txBody>
                  <a:tcPr marL="71314"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1"/>
                  </a:ext>
                </a:extLst>
              </a:tr>
              <a:tr h="1105024">
                <a:tc>
                  <a:txBody>
                    <a:bodyPr/>
                    <a:lstStyle/>
                    <a:p>
                      <a:pPr algn="l" fontAlgn="b"/>
                      <a:r>
                        <a:rPr lang="en-US" sz="1800" b="1" i="0" u="none" strike="noStrike" dirty="0">
                          <a:solidFill>
                            <a:srgbClr val="222222"/>
                          </a:solidFill>
                          <a:latin typeface="Times New Roman" pitchFamily="18" charset="0"/>
                          <a:cs typeface="Times New Roman" pitchFamily="18" charset="0"/>
                        </a:rPr>
                        <a:t>2. With Math, Physics and Chemistry as Compulsory subjects from a recognized</a:t>
                      </a:r>
                      <a:r>
                        <a:rPr lang="en-US" sz="1800" b="1" i="0" u="none" strike="noStrike" baseline="0" dirty="0">
                          <a:solidFill>
                            <a:srgbClr val="222222"/>
                          </a:solidFill>
                          <a:latin typeface="Times New Roman" pitchFamily="18" charset="0"/>
                          <a:cs typeface="Times New Roman" pitchFamily="18" charset="0"/>
                        </a:rPr>
                        <a:t>     </a:t>
                      </a:r>
                    </a:p>
                    <a:p>
                      <a:pPr algn="l" fontAlgn="b"/>
                      <a:r>
                        <a:rPr lang="en-US" sz="1800" b="1" i="0" u="none" strike="noStrike" baseline="0" dirty="0">
                          <a:solidFill>
                            <a:srgbClr val="222222"/>
                          </a:solidFill>
                          <a:latin typeface="Times New Roman" pitchFamily="18" charset="0"/>
                          <a:cs typeface="Times New Roman" pitchFamily="18" charset="0"/>
                        </a:rPr>
                        <a:t>     </a:t>
                      </a:r>
                      <a:r>
                        <a:rPr lang="en-US" sz="1800" b="1" i="0" u="none" strike="noStrike" dirty="0">
                          <a:solidFill>
                            <a:srgbClr val="222222"/>
                          </a:solidFill>
                          <a:latin typeface="Times New Roman" pitchFamily="18" charset="0"/>
                          <a:cs typeface="Times New Roman" pitchFamily="18" charset="0"/>
                        </a:rPr>
                        <a:t>board.</a:t>
                      </a:r>
                    </a:p>
                    <a:p>
                      <a:pPr algn="l" fontAlgn="b"/>
                      <a:endParaRPr lang="en-US" sz="1800" b="1" i="0" u="none" strike="noStrike" dirty="0">
                        <a:solidFill>
                          <a:srgbClr val="222222"/>
                        </a:solidFill>
                        <a:latin typeface="Times New Roman" pitchFamily="18" charset="0"/>
                        <a:cs typeface="Times New Roman" pitchFamily="18" charset="0"/>
                      </a:endParaRPr>
                    </a:p>
                  </a:txBody>
                  <a:tcPr marL="71314"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1105024">
                <a:tc>
                  <a:txBody>
                    <a:bodyPr/>
                    <a:lstStyle/>
                    <a:p>
                      <a:pPr algn="l" fontAlgn="b"/>
                      <a:r>
                        <a:rPr lang="en-US" sz="1800" b="1" i="0" u="none" strike="noStrike" dirty="0">
                          <a:solidFill>
                            <a:srgbClr val="222222"/>
                          </a:solidFill>
                          <a:latin typeface="Times New Roman" pitchFamily="18" charset="0"/>
                          <a:cs typeface="Times New Roman" pitchFamily="18" charset="0"/>
                        </a:rPr>
                        <a:t>3. An Aggregate of 70 – 75% marks in Math, Physics and Chemistry in Qualifying     </a:t>
                      </a:r>
                    </a:p>
                    <a:p>
                      <a:pPr algn="l" fontAlgn="b"/>
                      <a:r>
                        <a:rPr lang="en-US" sz="1800" b="1" i="0" u="none" strike="noStrike" dirty="0">
                          <a:solidFill>
                            <a:srgbClr val="222222"/>
                          </a:solidFill>
                          <a:latin typeface="Times New Roman" pitchFamily="18" charset="0"/>
                          <a:cs typeface="Times New Roman" pitchFamily="18" charset="0"/>
                        </a:rPr>
                        <a:t>    examination.</a:t>
                      </a:r>
                    </a:p>
                    <a:p>
                      <a:pPr algn="l" fontAlgn="b"/>
                      <a:endParaRPr lang="en-US" sz="1800" b="1" i="0" u="none" strike="noStrike" dirty="0">
                        <a:solidFill>
                          <a:srgbClr val="222222"/>
                        </a:solidFill>
                        <a:latin typeface="Times New Roman" pitchFamily="18" charset="0"/>
                        <a:cs typeface="Times New Roman" pitchFamily="18" charset="0"/>
                      </a:endParaRPr>
                    </a:p>
                  </a:txBody>
                  <a:tcPr marL="71314"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105024">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b="1" i="0" u="none" strike="noStrike" dirty="0">
                          <a:solidFill>
                            <a:srgbClr val="222222"/>
                          </a:solidFill>
                          <a:latin typeface="Times New Roman" pitchFamily="18" charset="0"/>
                          <a:cs typeface="Times New Roman" pitchFamily="18" charset="0"/>
                        </a:rPr>
                        <a:t>4. The applicant age should be between 16 – 28 at the time of the admission    </a:t>
                      </a:r>
                    </a:p>
                    <a:p>
                      <a:pPr marL="0" marR="0" indent="0" algn="l" defTabSz="914400" rtl="0" eaLnBrk="1" fontAlgn="b" latinLnBrk="0" hangingPunct="1">
                        <a:lnSpc>
                          <a:spcPct val="100000"/>
                        </a:lnSpc>
                        <a:spcBef>
                          <a:spcPts val="0"/>
                        </a:spcBef>
                        <a:spcAft>
                          <a:spcPts val="0"/>
                        </a:spcAft>
                        <a:buClrTx/>
                        <a:buSzTx/>
                        <a:buFontTx/>
                        <a:buNone/>
                        <a:tabLst/>
                        <a:defRPr/>
                      </a:pPr>
                      <a:r>
                        <a:rPr lang="en-US" sz="1800" b="1" i="0" u="none" strike="noStrike" dirty="0">
                          <a:solidFill>
                            <a:srgbClr val="222222"/>
                          </a:solidFill>
                          <a:latin typeface="Times New Roman" pitchFamily="18" charset="0"/>
                          <a:cs typeface="Times New Roman" pitchFamily="18" charset="0"/>
                        </a:rPr>
                        <a:t>     </a:t>
                      </a:r>
                      <a:r>
                        <a:rPr lang="en-US" sz="1800" b="1" i="0" u="none" strike="noStrike" dirty="0">
                          <a:solidFill>
                            <a:srgbClr val="000000"/>
                          </a:solidFill>
                          <a:latin typeface="Times New Roman" pitchFamily="18" charset="0"/>
                          <a:cs typeface="Times New Roman" pitchFamily="18" charset="0"/>
                        </a:rPr>
                        <a:t>Aeronautical Engineering</a:t>
                      </a:r>
                      <a:r>
                        <a:rPr lang="en-US" sz="1800" b="1" i="0" u="none" strike="noStrike" dirty="0">
                          <a:solidFill>
                            <a:srgbClr val="004422"/>
                          </a:solidFill>
                          <a:latin typeface="Times New Roman" pitchFamily="18" charset="0"/>
                          <a:cs typeface="Times New Roman" pitchFamily="18" charset="0"/>
                        </a:rPr>
                        <a:t> </a:t>
                      </a:r>
                      <a:r>
                        <a:rPr lang="en-US" sz="1800" b="1" i="0" u="none" strike="noStrike" dirty="0">
                          <a:solidFill>
                            <a:srgbClr val="000000"/>
                          </a:solidFill>
                          <a:latin typeface="Times New Roman" pitchFamily="18" charset="0"/>
                          <a:cs typeface="Times New Roman" pitchFamily="18" charset="0"/>
                        </a:rPr>
                        <a:t>Courses List and Course Duration</a:t>
                      </a:r>
                    </a:p>
                    <a:p>
                      <a:pPr algn="l" fontAlgn="b"/>
                      <a:endParaRPr lang="en-US" sz="1800" b="1" i="0" u="none" strike="noStrike" dirty="0">
                        <a:solidFill>
                          <a:srgbClr val="222222"/>
                        </a:solidFill>
                        <a:latin typeface="Times New Roman" pitchFamily="18" charset="0"/>
                        <a:cs typeface="Times New Roman" pitchFamily="18" charset="0"/>
                      </a:endParaRPr>
                    </a:p>
                  </a:txBody>
                  <a:tcPr marL="71314"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264528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228596"/>
          <a:ext cx="8686800" cy="6400805"/>
        </p:xfrm>
        <a:graphic>
          <a:graphicData uri="http://schemas.openxmlformats.org/drawingml/2006/table">
            <a:tbl>
              <a:tblPr/>
              <a:tblGrid>
                <a:gridCol w="800990">
                  <a:extLst>
                    <a:ext uri="{9D8B030D-6E8A-4147-A177-3AD203B41FA5}">
                      <a16:colId xmlns:a16="http://schemas.microsoft.com/office/drawing/2014/main" val="20000"/>
                    </a:ext>
                  </a:extLst>
                </a:gridCol>
                <a:gridCol w="4497581">
                  <a:extLst>
                    <a:ext uri="{9D8B030D-6E8A-4147-A177-3AD203B41FA5}">
                      <a16:colId xmlns:a16="http://schemas.microsoft.com/office/drawing/2014/main" val="20001"/>
                    </a:ext>
                  </a:extLst>
                </a:gridCol>
                <a:gridCol w="1207127">
                  <a:extLst>
                    <a:ext uri="{9D8B030D-6E8A-4147-A177-3AD203B41FA5}">
                      <a16:colId xmlns:a16="http://schemas.microsoft.com/office/drawing/2014/main" val="20002"/>
                    </a:ext>
                  </a:extLst>
                </a:gridCol>
                <a:gridCol w="2181102">
                  <a:extLst>
                    <a:ext uri="{9D8B030D-6E8A-4147-A177-3AD203B41FA5}">
                      <a16:colId xmlns:a16="http://schemas.microsoft.com/office/drawing/2014/main" val="20003"/>
                    </a:ext>
                  </a:extLst>
                </a:gridCol>
              </a:tblGrid>
              <a:tr h="372777">
                <a:tc gridSpan="4">
                  <a:txBody>
                    <a:bodyPr/>
                    <a:lstStyle/>
                    <a:p>
                      <a:pPr algn="ctr" fontAlgn="b"/>
                      <a:r>
                        <a:rPr lang="en-US" sz="1600" b="1" i="0" u="none" strike="noStrike" dirty="0">
                          <a:solidFill>
                            <a:srgbClr val="C00000"/>
                          </a:solidFill>
                          <a:latin typeface="Segoe UI"/>
                        </a:rPr>
                        <a:t>Admission Process for Aeronautical Engineering courses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50848">
                <a:tc gridSpan="4">
                  <a:txBody>
                    <a:bodyPr/>
                    <a:lstStyle/>
                    <a:p>
                      <a:pPr algn="l" fontAlgn="b"/>
                      <a:r>
                        <a:rPr lang="en-US" sz="1000" b="1" i="0" u="none" strike="noStrike" dirty="0">
                          <a:solidFill>
                            <a:srgbClr val="222222"/>
                          </a:solidFill>
                          <a:latin typeface="Times New Roman" pitchFamily="18" charset="0"/>
                          <a:cs typeface="Times New Roman" pitchFamily="18" charset="0"/>
                        </a:rPr>
                        <a:t>1. To get admission in Aeronautical Engineering courses, the aspirant must appear in the JEE Main and JEE Advanced score.</a:t>
                      </a:r>
                    </a:p>
                  </a:txBody>
                  <a:tcPr marL="6265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219281">
                <a:tc gridSpan="4">
                  <a:txBody>
                    <a:bodyPr/>
                    <a:lstStyle/>
                    <a:p>
                      <a:pPr algn="l" fontAlgn="b"/>
                      <a:r>
                        <a:rPr lang="en-US" sz="1000" b="1" i="0" u="none" strike="noStrike" dirty="0">
                          <a:solidFill>
                            <a:srgbClr val="222222"/>
                          </a:solidFill>
                          <a:latin typeface="Times New Roman" pitchFamily="18" charset="0"/>
                          <a:cs typeface="Times New Roman" pitchFamily="18" charset="0"/>
                        </a:rPr>
                        <a:t>2. To enroll for Post Graduate degree courses, the aspirant must qualify for the GATE Exam.</a:t>
                      </a:r>
                    </a:p>
                  </a:txBody>
                  <a:tcPr marL="6265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50848">
                <a:tc gridSpan="4">
                  <a:txBody>
                    <a:bodyPr/>
                    <a:lstStyle/>
                    <a:p>
                      <a:pPr algn="l" fontAlgn="b"/>
                      <a:r>
                        <a:rPr lang="en-US" sz="1000" b="1" i="0" u="none" strike="noStrike" dirty="0">
                          <a:solidFill>
                            <a:srgbClr val="222222"/>
                          </a:solidFill>
                          <a:latin typeface="Times New Roman" pitchFamily="18" charset="0"/>
                          <a:cs typeface="Times New Roman" pitchFamily="18" charset="0"/>
                        </a:rPr>
                        <a:t>3. Candidates holding a Diploma in Aircraft Maintenance are eligible to acquire degree in Aeronautical Engineering by qualifying for the Examination conducted by the Aeronautical Society of India.</a:t>
                      </a:r>
                    </a:p>
                  </a:txBody>
                  <a:tcPr marL="6265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219281">
                <a:tc>
                  <a:txBody>
                    <a:bodyPr/>
                    <a:lstStyle/>
                    <a:p>
                      <a:pPr algn="ctr" fontAlgn="b"/>
                      <a:endParaRPr lang="en-US" sz="1000" b="1" i="0" u="none" strike="noStrike">
                        <a:solidFill>
                          <a:srgbClr val="222222"/>
                        </a:solidFill>
                        <a:latin typeface="Times New Roman" pitchFamily="18" charset="0"/>
                        <a:cs typeface="Times New Roman" pitchFamily="18"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endParaRPr lang="en-US" sz="1000" b="1" i="0" u="none" strike="noStrike">
                        <a:solidFill>
                          <a:srgbClr val="222222"/>
                        </a:solidFill>
                        <a:latin typeface="Times New Roman" pitchFamily="18" charset="0"/>
                        <a:cs typeface="Times New Roman" pitchFamily="18" charset="0"/>
                      </a:endParaRPr>
                    </a:p>
                  </a:txBody>
                  <a:tcPr marL="62652" marR="0" marT="0" marB="0" anchor="ctr">
                    <a:lnL>
                      <a:noFill/>
                    </a:lnL>
                    <a:lnR>
                      <a:noFill/>
                    </a:lnR>
                    <a:lnT>
                      <a:noFill/>
                    </a:lnT>
                    <a:lnB>
                      <a:noFill/>
                    </a:lnB>
                  </a:tcPr>
                </a:tc>
                <a:tc>
                  <a:txBody>
                    <a:bodyPr/>
                    <a:lstStyle/>
                    <a:p>
                      <a:pPr algn="ctr" fontAlgn="b"/>
                      <a:endParaRPr lang="en-US" sz="1000" b="1" i="0" u="none" strike="noStrike">
                        <a:solidFill>
                          <a:srgbClr val="222222"/>
                        </a:solidFill>
                        <a:latin typeface="Times New Roman" pitchFamily="18" charset="0"/>
                        <a:cs typeface="Times New Roman" pitchFamily="18" charset="0"/>
                      </a:endParaRPr>
                    </a:p>
                  </a:txBody>
                  <a:tcPr marL="0" marR="0" marT="0" marB="0" anchor="ctr">
                    <a:lnL>
                      <a:noFill/>
                    </a:lnL>
                    <a:lnR>
                      <a:noFill/>
                    </a:lnR>
                    <a:lnT>
                      <a:noFill/>
                    </a:lnT>
                    <a:lnB>
                      <a:noFill/>
                    </a:lnB>
                  </a:tcPr>
                </a:tc>
                <a:tc>
                  <a:txBody>
                    <a:bodyPr/>
                    <a:lstStyle/>
                    <a:p>
                      <a:pPr algn="ctr" fontAlgn="b"/>
                      <a:endParaRPr lang="en-US" sz="1000" b="1" i="0" u="none" strike="noStrike" dirty="0">
                        <a:solidFill>
                          <a:srgbClr val="222222"/>
                        </a:solidFill>
                        <a:latin typeface="Times New Roman" pitchFamily="18" charset="0"/>
                        <a:cs typeface="Times New Roman" pitchFamily="18" charset="0"/>
                      </a:endParaRPr>
                    </a:p>
                  </a:txBody>
                  <a:tcPr marL="0" marR="0" marT="0" marB="0" anchor="ctr">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219281">
                <a:tc gridSpan="4">
                  <a:txBody>
                    <a:bodyPr/>
                    <a:lstStyle/>
                    <a:p>
                      <a:pPr algn="ctr" fontAlgn="ctr"/>
                      <a:r>
                        <a:rPr lang="en-US" sz="1000" b="1" i="0" u="none" strike="noStrike" dirty="0">
                          <a:solidFill>
                            <a:srgbClr val="222222"/>
                          </a:solidFill>
                          <a:latin typeface="Times New Roman" pitchFamily="18" charset="0"/>
                          <a:cs typeface="Times New Roman" pitchFamily="18" charset="0"/>
                        </a:rPr>
                        <a:t>Fee Structure for Aeronautical Engineering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350848">
                <a:tc gridSpan="4">
                  <a:txBody>
                    <a:bodyPr/>
                    <a:lstStyle/>
                    <a:p>
                      <a:pPr algn="l" fontAlgn="ctr"/>
                      <a:r>
                        <a:rPr lang="en-US" sz="1000" b="1" i="0" u="none" strike="noStrike" dirty="0">
                          <a:solidFill>
                            <a:srgbClr val="222222"/>
                          </a:solidFill>
                          <a:latin typeface="Times New Roman" pitchFamily="18" charset="0"/>
                          <a:cs typeface="Times New Roman" pitchFamily="18" charset="0"/>
                        </a:rPr>
                        <a:t>The fee can be INR 60 K to INR 2 </a:t>
                      </a:r>
                      <a:r>
                        <a:rPr lang="en-US" sz="1000" b="1" i="0" u="none" strike="noStrike" dirty="0" err="1">
                          <a:solidFill>
                            <a:srgbClr val="222222"/>
                          </a:solidFill>
                          <a:latin typeface="Times New Roman" pitchFamily="18" charset="0"/>
                          <a:cs typeface="Times New Roman" pitchFamily="18" charset="0"/>
                        </a:rPr>
                        <a:t>Lakhs</a:t>
                      </a:r>
                      <a:r>
                        <a:rPr lang="en-US" sz="1000" b="1" i="0" u="none" strike="noStrike" dirty="0">
                          <a:solidFill>
                            <a:srgbClr val="222222"/>
                          </a:solidFill>
                          <a:latin typeface="Times New Roman" pitchFamily="18" charset="0"/>
                          <a:cs typeface="Times New Roman" pitchFamily="18" charset="0"/>
                        </a:rPr>
                        <a:t> per year. The fee submission either be annual or Semester wise for some institutes.</a:t>
                      </a:r>
                    </a:p>
                  </a:txBody>
                  <a:tcPr marL="6265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219281">
                <a:tc>
                  <a:txBody>
                    <a:bodyPr/>
                    <a:lstStyle/>
                    <a:p>
                      <a:pPr algn="ctr" fontAlgn="b"/>
                      <a:endParaRPr lang="en-US" sz="1000" b="1" i="0" u="none" strike="noStrike">
                        <a:solidFill>
                          <a:srgbClr val="222222"/>
                        </a:solidFill>
                        <a:latin typeface="Times New Roman" pitchFamily="18" charset="0"/>
                        <a:cs typeface="Times New Roman" pitchFamily="18"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endParaRPr lang="en-US" sz="1000" b="1" i="0" u="none" strike="noStrike">
                        <a:solidFill>
                          <a:srgbClr val="222222"/>
                        </a:solidFill>
                        <a:latin typeface="Times New Roman" pitchFamily="18" charset="0"/>
                        <a:cs typeface="Times New Roman" pitchFamily="18" charset="0"/>
                      </a:endParaRPr>
                    </a:p>
                  </a:txBody>
                  <a:tcPr marL="62652" marR="0" marT="0" marB="0" anchor="ctr">
                    <a:lnL>
                      <a:noFill/>
                    </a:lnL>
                    <a:lnR>
                      <a:noFill/>
                    </a:lnR>
                    <a:lnT>
                      <a:noFill/>
                    </a:lnT>
                    <a:lnB>
                      <a:noFill/>
                    </a:lnB>
                  </a:tcPr>
                </a:tc>
                <a:tc>
                  <a:txBody>
                    <a:bodyPr/>
                    <a:lstStyle/>
                    <a:p>
                      <a:pPr algn="ctr" fontAlgn="b"/>
                      <a:endParaRPr lang="en-US" sz="1000" b="1" i="0" u="none" strike="noStrike">
                        <a:solidFill>
                          <a:srgbClr val="222222"/>
                        </a:solidFill>
                        <a:latin typeface="Times New Roman" pitchFamily="18" charset="0"/>
                        <a:cs typeface="Times New Roman" pitchFamily="18" charset="0"/>
                      </a:endParaRPr>
                    </a:p>
                  </a:txBody>
                  <a:tcPr marL="0" marR="0" marT="0" marB="0" anchor="ctr">
                    <a:lnL>
                      <a:noFill/>
                    </a:lnL>
                    <a:lnR>
                      <a:noFill/>
                    </a:lnR>
                    <a:lnT>
                      <a:noFill/>
                    </a:lnT>
                    <a:lnB>
                      <a:noFill/>
                    </a:lnB>
                  </a:tcPr>
                </a:tc>
                <a:tc>
                  <a:txBody>
                    <a:bodyPr/>
                    <a:lstStyle/>
                    <a:p>
                      <a:pPr algn="ctr" fontAlgn="b"/>
                      <a:endParaRPr lang="en-US" sz="1000" b="1" i="0" u="none" strike="noStrike" dirty="0">
                        <a:solidFill>
                          <a:srgbClr val="222222"/>
                        </a:solidFill>
                        <a:latin typeface="Times New Roman" pitchFamily="18" charset="0"/>
                        <a:cs typeface="Times New Roman" pitchFamily="18" charset="0"/>
                      </a:endParaRPr>
                    </a:p>
                  </a:txBody>
                  <a:tcPr marL="0" marR="0" marT="0" marB="0" anchor="ctr">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219281">
                <a:tc gridSpan="4">
                  <a:txBody>
                    <a:bodyPr/>
                    <a:lstStyle/>
                    <a:p>
                      <a:pPr algn="ctr" fontAlgn="ctr"/>
                      <a:r>
                        <a:rPr lang="en-US" sz="1000" b="1" i="0" u="none" strike="noStrike" dirty="0">
                          <a:solidFill>
                            <a:srgbClr val="222222"/>
                          </a:solidFill>
                          <a:latin typeface="Times New Roman" pitchFamily="18" charset="0"/>
                          <a:cs typeface="Times New Roman" pitchFamily="18" charset="0"/>
                        </a:rPr>
                        <a:t>Top Colleges/Institutes for Aeronautical Engineering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219281">
                <a:tc>
                  <a:txBody>
                    <a:bodyPr/>
                    <a:lstStyle/>
                    <a:p>
                      <a:pPr algn="ctr" fontAlgn="b"/>
                      <a:endParaRPr lang="en-US" sz="1000" b="1" i="0" u="none" strike="noStrike">
                        <a:solidFill>
                          <a:srgbClr val="222222"/>
                        </a:solidFill>
                        <a:latin typeface="Times New Roman" pitchFamily="18" charset="0"/>
                        <a:cs typeface="Times New Roman" pitchFamily="18"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1" i="0" u="none" strike="noStrike">
                        <a:solidFill>
                          <a:srgbClr val="222222"/>
                        </a:solidFill>
                        <a:latin typeface="Times New Roman" pitchFamily="18" charset="0"/>
                        <a:cs typeface="Times New Roman" pitchFamily="18" charset="0"/>
                      </a:endParaRPr>
                    </a:p>
                  </a:txBody>
                  <a:tcPr marL="62652"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000" b="1" i="0" u="none" strike="noStrike">
                        <a:solidFill>
                          <a:srgbClr val="222222"/>
                        </a:solidFill>
                        <a:latin typeface="Times New Roman" pitchFamily="18" charset="0"/>
                        <a:cs typeface="Times New Roman" pitchFamily="18"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000" b="1" i="0" u="none" strike="noStrike" dirty="0">
                        <a:solidFill>
                          <a:srgbClr val="222222"/>
                        </a:solidFill>
                        <a:latin typeface="Times New Roman" pitchFamily="18" charset="0"/>
                        <a:cs typeface="Times New Roman" pitchFamily="18" charset="0"/>
                      </a:endParaRPr>
                    </a:p>
                  </a:txBody>
                  <a:tcPr marL="0" marR="0" marT="0" marB="0" anchor="ctr">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19281">
                <a:tc>
                  <a:txBody>
                    <a:bodyPr/>
                    <a:lstStyle/>
                    <a:p>
                      <a:pPr algn="ctr" fontAlgn="ctr"/>
                      <a:r>
                        <a:rPr lang="en-US" sz="1000" b="1" i="0" u="none" strike="noStrike">
                          <a:solidFill>
                            <a:srgbClr val="222222"/>
                          </a:solidFill>
                          <a:latin typeface="Times New Roman" pitchFamily="18" charset="0"/>
                          <a:cs typeface="Times New Roman" pitchFamily="18" charset="0"/>
                        </a:rPr>
                        <a:t>S.No.</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ctr" fontAlgn="ctr"/>
                      <a:r>
                        <a:rPr lang="en-US" sz="1000" b="1" i="0" u="none" strike="noStrike" dirty="0">
                          <a:solidFill>
                            <a:srgbClr val="222222"/>
                          </a:solidFill>
                          <a:latin typeface="Times New Roman" pitchFamily="18" charset="0"/>
                          <a:cs typeface="Times New Roman" pitchFamily="18" charset="0"/>
                        </a:rPr>
                        <a:t>Name of the college</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219281">
                <a:tc>
                  <a:txBody>
                    <a:bodyPr/>
                    <a:lstStyle/>
                    <a:p>
                      <a:pPr algn="ctr" fontAlgn="ctr"/>
                      <a:r>
                        <a:rPr lang="en-US" sz="1000" b="1" i="0" u="none" strike="noStrike">
                          <a:solidFill>
                            <a:srgbClr val="222222"/>
                          </a:solidFill>
                          <a:latin typeface="Times New Roman" pitchFamily="18" charset="0"/>
                          <a:cs typeface="Times New Roman" pitchFamily="18" charset="0"/>
                        </a:rPr>
                        <a:t>1</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en-US" sz="1000" b="1" i="0" u="none" strike="noStrike" dirty="0" err="1">
                          <a:solidFill>
                            <a:srgbClr val="222222"/>
                          </a:solidFill>
                          <a:latin typeface="Times New Roman" pitchFamily="18" charset="0"/>
                          <a:cs typeface="Times New Roman" pitchFamily="18" charset="0"/>
                        </a:rPr>
                        <a:t>Manipal</a:t>
                      </a:r>
                      <a:r>
                        <a:rPr lang="en-US" sz="1000" b="1" i="0" u="none" strike="noStrike" dirty="0">
                          <a:solidFill>
                            <a:srgbClr val="222222"/>
                          </a:solidFill>
                          <a:latin typeface="Times New Roman" pitchFamily="18" charset="0"/>
                          <a:cs typeface="Times New Roman" pitchFamily="18" charset="0"/>
                        </a:rPr>
                        <a:t> Institute of Technology, </a:t>
                      </a:r>
                      <a:r>
                        <a:rPr lang="en-US" sz="1000" b="1" i="0" u="none" strike="noStrike" dirty="0" err="1">
                          <a:solidFill>
                            <a:srgbClr val="222222"/>
                          </a:solidFill>
                          <a:latin typeface="Times New Roman" pitchFamily="18" charset="0"/>
                          <a:cs typeface="Times New Roman" pitchFamily="18" charset="0"/>
                        </a:rPr>
                        <a:t>Manipal</a:t>
                      </a:r>
                      <a:endParaRPr lang="en-US" sz="1000" b="1" i="0" u="none" strike="noStrike" dirty="0">
                        <a:solidFill>
                          <a:srgbClr val="222222"/>
                        </a:solidFill>
                        <a:latin typeface="Times New Roman" pitchFamily="18" charset="0"/>
                        <a:cs typeface="Times New Roman" pitchFamily="18" charset="0"/>
                      </a:endParaRP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r h="219281">
                <a:tc>
                  <a:txBody>
                    <a:bodyPr/>
                    <a:lstStyle/>
                    <a:p>
                      <a:pPr algn="ctr" fontAlgn="ctr"/>
                      <a:r>
                        <a:rPr lang="en-US" sz="1000" b="1" i="0" u="none" strike="noStrike">
                          <a:solidFill>
                            <a:srgbClr val="222222"/>
                          </a:solidFill>
                          <a:latin typeface="Times New Roman" pitchFamily="18" charset="0"/>
                          <a:cs typeface="Times New Roman" pitchFamily="18" charset="0"/>
                        </a:rPr>
                        <a:t>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en-US" sz="1000" b="1" i="0" u="none" strike="noStrike" dirty="0">
                          <a:solidFill>
                            <a:srgbClr val="222222"/>
                          </a:solidFill>
                          <a:latin typeface="Times New Roman" pitchFamily="18" charset="0"/>
                          <a:cs typeface="Times New Roman" pitchFamily="18" charset="0"/>
                        </a:rPr>
                        <a:t>Indian Institute of Space, Science and Technology, </a:t>
                      </a:r>
                      <a:r>
                        <a:rPr lang="en-US" sz="1000" b="1" i="0" u="none" strike="noStrike" dirty="0" err="1">
                          <a:solidFill>
                            <a:srgbClr val="222222"/>
                          </a:solidFill>
                          <a:latin typeface="Times New Roman" pitchFamily="18" charset="0"/>
                          <a:cs typeface="Times New Roman" pitchFamily="18" charset="0"/>
                        </a:rPr>
                        <a:t>Thiruvananthapuram</a:t>
                      </a:r>
                      <a:endParaRPr lang="en-US" sz="1000" b="1" i="0" u="none" strike="noStrike" dirty="0">
                        <a:solidFill>
                          <a:srgbClr val="222222"/>
                        </a:solidFill>
                        <a:latin typeface="Times New Roman" pitchFamily="18" charset="0"/>
                        <a:cs typeface="Times New Roman" pitchFamily="18" charset="0"/>
                      </a:endParaRP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219281">
                <a:tc>
                  <a:txBody>
                    <a:bodyPr/>
                    <a:lstStyle/>
                    <a:p>
                      <a:pPr algn="ctr" fontAlgn="ctr"/>
                      <a:r>
                        <a:rPr lang="en-US" sz="1000" b="1" i="0" u="none" strike="noStrike">
                          <a:solidFill>
                            <a:srgbClr val="222222"/>
                          </a:solidFill>
                          <a:latin typeface="Times New Roman" pitchFamily="18" charset="0"/>
                          <a:cs typeface="Times New Roman" pitchFamily="18" charset="0"/>
                        </a:rPr>
                        <a:t>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en-US" sz="1000" b="1" i="0" u="none" strike="noStrike" dirty="0">
                          <a:solidFill>
                            <a:srgbClr val="222222"/>
                          </a:solidFill>
                          <a:latin typeface="Times New Roman" pitchFamily="18" charset="0"/>
                          <a:cs typeface="Times New Roman" pitchFamily="18" charset="0"/>
                        </a:rPr>
                        <a:t>Amity University, Mumbai</a:t>
                      </a: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219281">
                <a:tc>
                  <a:txBody>
                    <a:bodyPr/>
                    <a:lstStyle/>
                    <a:p>
                      <a:pPr algn="ctr" fontAlgn="ctr"/>
                      <a:r>
                        <a:rPr lang="en-US" sz="1000" b="1" i="0" u="none" strike="noStrike">
                          <a:solidFill>
                            <a:srgbClr val="222222"/>
                          </a:solidFill>
                          <a:latin typeface="Times New Roman" pitchFamily="18" charset="0"/>
                          <a:cs typeface="Times New Roman" pitchFamily="18" charset="0"/>
                        </a:rPr>
                        <a:t>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en-US" sz="1000" b="1" i="0" u="none" strike="noStrike" dirty="0">
                          <a:solidFill>
                            <a:srgbClr val="222222"/>
                          </a:solidFill>
                          <a:latin typeface="Times New Roman" pitchFamily="18" charset="0"/>
                          <a:cs typeface="Times New Roman" pitchFamily="18" charset="0"/>
                        </a:rPr>
                        <a:t>Lovely Professional University, Punjab</a:t>
                      </a: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219281">
                <a:tc>
                  <a:txBody>
                    <a:bodyPr/>
                    <a:lstStyle/>
                    <a:p>
                      <a:pPr algn="ctr" fontAlgn="ctr"/>
                      <a:r>
                        <a:rPr lang="en-US" sz="1000" b="1" i="0" u="none" strike="noStrike">
                          <a:solidFill>
                            <a:srgbClr val="222222"/>
                          </a:solidFill>
                          <a:latin typeface="Times New Roman" pitchFamily="18" charset="0"/>
                          <a:cs typeface="Times New Roman" pitchFamily="18" charset="0"/>
                        </a:rPr>
                        <a:t>5</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en-US" sz="1000" b="1" i="0" u="none" strike="noStrike" dirty="0">
                          <a:solidFill>
                            <a:srgbClr val="222222"/>
                          </a:solidFill>
                          <a:latin typeface="Times New Roman" pitchFamily="18" charset="0"/>
                          <a:cs typeface="Times New Roman" pitchFamily="18" charset="0"/>
                        </a:rPr>
                        <a:t>Indian Institute of Technology, IIT Madras</a:t>
                      </a: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19281">
                <a:tc>
                  <a:txBody>
                    <a:bodyPr/>
                    <a:lstStyle/>
                    <a:p>
                      <a:pPr algn="ctr" fontAlgn="ctr"/>
                      <a:r>
                        <a:rPr lang="en-US" sz="1000" b="1" i="0" u="none" strike="noStrike">
                          <a:solidFill>
                            <a:srgbClr val="222222"/>
                          </a:solidFill>
                          <a:latin typeface="Times New Roman" pitchFamily="18" charset="0"/>
                          <a:cs typeface="Times New Roman" pitchFamily="18" charset="0"/>
                        </a:rPr>
                        <a:t>6</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en-US" sz="1000" b="1" i="0" u="none" strike="noStrike" dirty="0">
                          <a:solidFill>
                            <a:srgbClr val="222222"/>
                          </a:solidFill>
                          <a:latin typeface="Times New Roman" pitchFamily="18" charset="0"/>
                          <a:cs typeface="Times New Roman" pitchFamily="18" charset="0"/>
                        </a:rPr>
                        <a:t>Indian Institute of Technology, IIT Kanpur</a:t>
                      </a: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6"/>
                  </a:ext>
                </a:extLst>
              </a:tr>
              <a:tr h="219281">
                <a:tc>
                  <a:txBody>
                    <a:bodyPr/>
                    <a:lstStyle/>
                    <a:p>
                      <a:pPr algn="ctr" fontAlgn="ctr"/>
                      <a:r>
                        <a:rPr lang="en-US" sz="1000" b="1" i="0" u="none" strike="noStrike">
                          <a:solidFill>
                            <a:srgbClr val="222222"/>
                          </a:solidFill>
                          <a:latin typeface="Times New Roman" pitchFamily="18" charset="0"/>
                          <a:cs typeface="Times New Roman" pitchFamily="18" charset="0"/>
                        </a:rPr>
                        <a:t>7</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en-US" sz="1000" b="1" i="0" u="none" strike="noStrike" dirty="0">
                          <a:solidFill>
                            <a:srgbClr val="222222"/>
                          </a:solidFill>
                          <a:latin typeface="Times New Roman" pitchFamily="18" charset="0"/>
                          <a:cs typeface="Times New Roman" pitchFamily="18" charset="0"/>
                        </a:rPr>
                        <a:t>Hindustan Institute of Technology, Chennai</a:t>
                      </a: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7"/>
                  </a:ext>
                </a:extLst>
              </a:tr>
              <a:tr h="247056">
                <a:tc>
                  <a:txBody>
                    <a:bodyPr/>
                    <a:lstStyle/>
                    <a:p>
                      <a:pPr algn="ctr" fontAlgn="ctr"/>
                      <a:r>
                        <a:rPr lang="en-US" sz="1000" b="1" i="0" u="none" strike="noStrike">
                          <a:solidFill>
                            <a:srgbClr val="222222"/>
                          </a:solidFill>
                          <a:latin typeface="Times New Roman" pitchFamily="18" charset="0"/>
                          <a:cs typeface="Times New Roman" pitchFamily="18" charset="0"/>
                        </a:rPr>
                        <a:t>8</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en-US" sz="1000" b="1" i="0" u="none" strike="noStrike" dirty="0" err="1">
                          <a:solidFill>
                            <a:srgbClr val="222222"/>
                          </a:solidFill>
                          <a:latin typeface="Times New Roman" pitchFamily="18" charset="0"/>
                          <a:cs typeface="Times New Roman" pitchFamily="18" charset="0"/>
                        </a:rPr>
                        <a:t>Visveshwaraya</a:t>
                      </a:r>
                      <a:r>
                        <a:rPr lang="en-US" sz="1000" b="1" i="0" u="none" strike="noStrike" dirty="0">
                          <a:solidFill>
                            <a:srgbClr val="222222"/>
                          </a:solidFill>
                          <a:latin typeface="Times New Roman" pitchFamily="18" charset="0"/>
                          <a:cs typeface="Times New Roman" pitchFamily="18" charset="0"/>
                        </a:rPr>
                        <a:t> Technological University, Belgaum</a:t>
                      </a: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8"/>
                  </a:ext>
                </a:extLst>
              </a:tr>
              <a:tr h="562089">
                <a:tc>
                  <a:txBody>
                    <a:bodyPr/>
                    <a:lstStyle/>
                    <a:p>
                      <a:pPr algn="ctr" fontAlgn="ctr"/>
                      <a:r>
                        <a:rPr lang="en-US" sz="1000" b="1" i="0" u="none" strike="noStrike">
                          <a:solidFill>
                            <a:srgbClr val="222222"/>
                          </a:solidFill>
                          <a:latin typeface="Times New Roman" pitchFamily="18" charset="0"/>
                          <a:cs typeface="Times New Roman" pitchFamily="18" charset="0"/>
                        </a:rPr>
                        <a:t>9</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en-US" sz="1000" b="1" i="0" u="none" strike="noStrike" dirty="0">
                          <a:solidFill>
                            <a:srgbClr val="222222"/>
                          </a:solidFill>
                          <a:latin typeface="Times New Roman" pitchFamily="18" charset="0"/>
                          <a:cs typeface="Times New Roman" pitchFamily="18" charset="0"/>
                        </a:rPr>
                        <a:t>Andhra University, Visakhapatnam</a:t>
                      </a: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219281">
                <a:tc>
                  <a:txBody>
                    <a:bodyPr/>
                    <a:lstStyle/>
                    <a:p>
                      <a:pPr algn="ctr" fontAlgn="ctr"/>
                      <a:r>
                        <a:rPr lang="en-US" sz="1000" b="1" i="0" u="none" strike="noStrike">
                          <a:solidFill>
                            <a:srgbClr val="222222"/>
                          </a:solidFill>
                          <a:latin typeface="Times New Roman" pitchFamily="18" charset="0"/>
                          <a:cs typeface="Times New Roman" pitchFamily="18" charset="0"/>
                        </a:rPr>
                        <a:t>10</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en-US" sz="1000" b="1" i="0" u="none" strike="noStrike" dirty="0">
                          <a:solidFill>
                            <a:srgbClr val="222222"/>
                          </a:solidFill>
                          <a:latin typeface="Times New Roman" pitchFamily="18" charset="0"/>
                          <a:cs typeface="Times New Roman" pitchFamily="18" charset="0"/>
                        </a:rPr>
                        <a:t>PES College of Engineering, Karnataka</a:t>
                      </a: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219281">
                <a:tc>
                  <a:txBody>
                    <a:bodyPr/>
                    <a:lstStyle/>
                    <a:p>
                      <a:pPr algn="ctr" fontAlgn="ctr"/>
                      <a:r>
                        <a:rPr lang="en-US" sz="1000" b="1" i="0" u="none" strike="noStrike">
                          <a:solidFill>
                            <a:srgbClr val="222222"/>
                          </a:solidFill>
                          <a:latin typeface="Times New Roman" pitchFamily="18" charset="0"/>
                          <a:cs typeface="Times New Roman" pitchFamily="18" charset="0"/>
                        </a:rPr>
                        <a:t>11</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en-US" sz="1000" b="1" i="0" u="none" strike="noStrike" dirty="0" err="1">
                          <a:solidFill>
                            <a:srgbClr val="222222"/>
                          </a:solidFill>
                          <a:latin typeface="Times New Roman" pitchFamily="18" charset="0"/>
                          <a:cs typeface="Times New Roman" pitchFamily="18" charset="0"/>
                        </a:rPr>
                        <a:t>Malla</a:t>
                      </a:r>
                      <a:r>
                        <a:rPr lang="en-US" sz="1000" b="1" i="0" u="none" strike="noStrike" dirty="0">
                          <a:solidFill>
                            <a:srgbClr val="222222"/>
                          </a:solidFill>
                          <a:latin typeface="Times New Roman" pitchFamily="18" charset="0"/>
                          <a:cs typeface="Times New Roman" pitchFamily="18" charset="0"/>
                        </a:rPr>
                        <a:t> Reddy College of Engineering, Hyderabad</a:t>
                      </a: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r h="219281">
                <a:tc>
                  <a:txBody>
                    <a:bodyPr/>
                    <a:lstStyle/>
                    <a:p>
                      <a:pPr algn="ctr" fontAlgn="ctr"/>
                      <a:r>
                        <a:rPr lang="en-US" sz="1000" b="1" i="0" u="none" strike="noStrike">
                          <a:solidFill>
                            <a:srgbClr val="222222"/>
                          </a:solidFill>
                          <a:latin typeface="Times New Roman" pitchFamily="18" charset="0"/>
                          <a:cs typeface="Times New Roman" pitchFamily="18" charset="0"/>
                        </a:rPr>
                        <a:t>12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en-US" sz="1000" b="1" i="0" u="none" strike="noStrike" dirty="0">
                          <a:solidFill>
                            <a:srgbClr val="222222"/>
                          </a:solidFill>
                          <a:latin typeface="Times New Roman" pitchFamily="18" charset="0"/>
                          <a:cs typeface="Times New Roman" pitchFamily="18" charset="0"/>
                        </a:rPr>
                        <a:t>NITTE </a:t>
                      </a:r>
                      <a:r>
                        <a:rPr lang="en-US" sz="1000" b="1" i="0" u="none" strike="noStrike" dirty="0" err="1">
                          <a:solidFill>
                            <a:srgbClr val="222222"/>
                          </a:solidFill>
                          <a:latin typeface="Times New Roman" pitchFamily="18" charset="0"/>
                          <a:cs typeface="Times New Roman" pitchFamily="18" charset="0"/>
                        </a:rPr>
                        <a:t>Meenakshi</a:t>
                      </a:r>
                      <a:r>
                        <a:rPr lang="en-US" sz="1000" b="1" i="0" u="none" strike="noStrike" dirty="0">
                          <a:solidFill>
                            <a:srgbClr val="222222"/>
                          </a:solidFill>
                          <a:latin typeface="Times New Roman" pitchFamily="18" charset="0"/>
                          <a:cs typeface="Times New Roman" pitchFamily="18" charset="0"/>
                        </a:rPr>
                        <a:t> Institute of Technology, Bangalore</a:t>
                      </a: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2"/>
                  </a:ext>
                </a:extLst>
              </a:tr>
              <a:tr h="219281">
                <a:tc>
                  <a:txBody>
                    <a:bodyPr/>
                    <a:lstStyle/>
                    <a:p>
                      <a:pPr algn="ctr" fontAlgn="ctr"/>
                      <a:r>
                        <a:rPr lang="en-US" sz="1000" b="1" i="0" u="none" strike="noStrike">
                          <a:solidFill>
                            <a:srgbClr val="222222"/>
                          </a:solidFill>
                          <a:latin typeface="Times New Roman" pitchFamily="18" charset="0"/>
                          <a:cs typeface="Times New Roman" pitchFamily="18" charset="0"/>
                        </a:rPr>
                        <a:t>13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en-US" sz="1000" b="1" i="0" u="none" strike="noStrike" dirty="0">
                          <a:solidFill>
                            <a:srgbClr val="222222"/>
                          </a:solidFill>
                          <a:latin typeface="Times New Roman" pitchFamily="18" charset="0"/>
                          <a:cs typeface="Times New Roman" pitchFamily="18" charset="0"/>
                        </a:rPr>
                        <a:t>Indian Institute of Technology, IIT </a:t>
                      </a:r>
                      <a:r>
                        <a:rPr lang="en-US" sz="1000" b="1" i="0" u="none" strike="noStrike" dirty="0" err="1">
                          <a:solidFill>
                            <a:srgbClr val="222222"/>
                          </a:solidFill>
                          <a:latin typeface="Times New Roman" pitchFamily="18" charset="0"/>
                          <a:cs typeface="Times New Roman" pitchFamily="18" charset="0"/>
                        </a:rPr>
                        <a:t>Kharagpur</a:t>
                      </a:r>
                      <a:endParaRPr lang="en-US" sz="1000" b="1" i="0" u="none" strike="noStrike" dirty="0">
                        <a:solidFill>
                          <a:srgbClr val="222222"/>
                        </a:solidFill>
                        <a:latin typeface="Times New Roman" pitchFamily="18" charset="0"/>
                        <a:cs typeface="Times New Roman" pitchFamily="18" charset="0"/>
                      </a:endParaRP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3"/>
                  </a:ext>
                </a:extLst>
              </a:tr>
              <a:tr h="219281">
                <a:tc>
                  <a:txBody>
                    <a:bodyPr/>
                    <a:lstStyle/>
                    <a:p>
                      <a:pPr algn="ctr" fontAlgn="ctr"/>
                      <a:r>
                        <a:rPr lang="en-US" sz="1000" b="1" i="0" u="none" strike="noStrike">
                          <a:solidFill>
                            <a:srgbClr val="222222"/>
                          </a:solidFill>
                          <a:latin typeface="Times New Roman" pitchFamily="18" charset="0"/>
                          <a:cs typeface="Times New Roman" pitchFamily="18" charset="0"/>
                        </a:rPr>
                        <a:t>14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b"/>
                      <a:r>
                        <a:rPr lang="en-US" sz="1000" b="1" i="0" u="none" strike="noStrike" dirty="0">
                          <a:solidFill>
                            <a:srgbClr val="222222"/>
                          </a:solidFill>
                          <a:latin typeface="Times New Roman" pitchFamily="18" charset="0"/>
                          <a:cs typeface="Times New Roman" pitchFamily="18" charset="0"/>
                        </a:rPr>
                        <a:t>Indian Institute of Technology, IIT Bombay</a:t>
                      </a:r>
                    </a:p>
                  </a:txBody>
                  <a:tcPr marL="62652"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4"/>
                  </a:ext>
                </a:extLst>
              </a:tr>
            </a:tbl>
          </a:graphicData>
        </a:graphic>
      </p:graphicFrame>
    </p:spTree>
    <p:extLst>
      <p:ext uri="{BB962C8B-B14F-4D97-AF65-F5344CB8AC3E}">
        <p14:creationId xmlns:p14="http://schemas.microsoft.com/office/powerpoint/2010/main" val="17652514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normAutofit/>
          </a:bodyPr>
          <a:lstStyle/>
          <a:p>
            <a:r>
              <a:rPr lang="en-US" sz="6000" dirty="0">
                <a:solidFill>
                  <a:schemeClr val="accent1">
                    <a:lumMod val="60000"/>
                    <a:lumOff val="40000"/>
                  </a:schemeClr>
                </a:solidFill>
                <a:latin typeface="Times New Roman" pitchFamily="18" charset="0"/>
                <a:cs typeface="Times New Roman" pitchFamily="18" charset="0"/>
              </a:rPr>
              <a:t>MARINE </a:t>
            </a:r>
          </a:p>
        </p:txBody>
      </p:sp>
      <p:pic>
        <p:nvPicPr>
          <p:cNvPr id="4" name="Content Placeholder 3" descr="download (1).jpg"/>
          <p:cNvPicPr>
            <a:picLocks noGrp="1" noChangeAspect="1"/>
          </p:cNvPicPr>
          <p:nvPr>
            <p:ph idx="1"/>
          </p:nvPr>
        </p:nvPicPr>
        <p:blipFill>
          <a:blip r:embed="rId2"/>
          <a:stretch>
            <a:fillRect/>
          </a:stretch>
        </p:blipFill>
        <p:spPr>
          <a:xfrm>
            <a:off x="1524000" y="1140923"/>
            <a:ext cx="9144000" cy="5627078"/>
          </a:xfrm>
        </p:spPr>
      </p:pic>
    </p:spTree>
    <p:extLst>
      <p:ext uri="{BB962C8B-B14F-4D97-AF65-F5344CB8AC3E}">
        <p14:creationId xmlns:p14="http://schemas.microsoft.com/office/powerpoint/2010/main" val="18873582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441324"/>
          </a:xfrm>
        </p:spPr>
        <p:txBody>
          <a:bodyPr>
            <a:normAutofit fontScale="90000"/>
          </a:bodyPr>
          <a:lstStyle/>
          <a:p>
            <a:r>
              <a:rPr lang="en-US" sz="2800" b="1" dirty="0">
                <a:solidFill>
                  <a:srgbClr val="C00000"/>
                </a:solidFill>
              </a:rPr>
              <a:t>MARITIME COURSES</a:t>
            </a:r>
          </a:p>
        </p:txBody>
      </p:sp>
      <p:pic>
        <p:nvPicPr>
          <p:cNvPr id="3" name="Picture 2"/>
          <p:cNvPicPr>
            <a:picLocks noChangeAspect="1" noChangeArrowheads="1"/>
          </p:cNvPicPr>
          <p:nvPr/>
        </p:nvPicPr>
        <p:blipFill>
          <a:blip r:embed="rId2"/>
          <a:srcRect l="73" t="16927" r="28697" b="56120"/>
          <a:stretch>
            <a:fillRect/>
          </a:stretch>
        </p:blipFill>
        <p:spPr bwMode="auto">
          <a:xfrm>
            <a:off x="1524000" y="457200"/>
            <a:ext cx="9144000" cy="1066800"/>
          </a:xfrm>
          <a:prstGeom prst="rect">
            <a:avLst/>
          </a:prstGeom>
          <a:noFill/>
          <a:ln w="1">
            <a:noFill/>
            <a:miter lim="800000"/>
            <a:headEnd/>
            <a:tailEnd type="none" w="med" len="med"/>
          </a:ln>
          <a:effectLst/>
        </p:spPr>
      </p:pic>
      <p:graphicFrame>
        <p:nvGraphicFramePr>
          <p:cNvPr id="4" name="Table 3"/>
          <p:cNvGraphicFramePr>
            <a:graphicFrameLocks noGrp="1"/>
          </p:cNvGraphicFramePr>
          <p:nvPr/>
        </p:nvGraphicFramePr>
        <p:xfrm>
          <a:off x="1752600" y="1600208"/>
          <a:ext cx="8534401" cy="5026848"/>
        </p:xfrm>
        <a:graphic>
          <a:graphicData uri="http://schemas.openxmlformats.org/drawingml/2006/table">
            <a:tbl>
              <a:tblPr/>
              <a:tblGrid>
                <a:gridCol w="1050766">
                  <a:extLst>
                    <a:ext uri="{9D8B030D-6E8A-4147-A177-3AD203B41FA5}">
                      <a16:colId xmlns:a16="http://schemas.microsoft.com/office/drawing/2014/main" val="20000"/>
                    </a:ext>
                  </a:extLst>
                </a:gridCol>
                <a:gridCol w="5900084">
                  <a:extLst>
                    <a:ext uri="{9D8B030D-6E8A-4147-A177-3AD203B41FA5}">
                      <a16:colId xmlns:a16="http://schemas.microsoft.com/office/drawing/2014/main" val="20001"/>
                    </a:ext>
                  </a:extLst>
                </a:gridCol>
                <a:gridCol w="1583551">
                  <a:extLst>
                    <a:ext uri="{9D8B030D-6E8A-4147-A177-3AD203B41FA5}">
                      <a16:colId xmlns:a16="http://schemas.microsoft.com/office/drawing/2014/main" val="20002"/>
                    </a:ext>
                  </a:extLst>
                </a:gridCol>
              </a:tblGrid>
              <a:tr h="228592">
                <a:tc gridSpan="3">
                  <a:txBody>
                    <a:bodyPr/>
                    <a:lstStyle/>
                    <a:p>
                      <a:pPr algn="ctr" fontAlgn="ctr"/>
                      <a:r>
                        <a:rPr lang="en-US" sz="1600" b="1" i="0" u="none" strike="noStrike" dirty="0">
                          <a:solidFill>
                            <a:srgbClr val="C00000"/>
                          </a:solidFill>
                          <a:latin typeface="Verdana"/>
                        </a:rPr>
                        <a:t>Approved Course List</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99292">
                <a:tc>
                  <a:txBody>
                    <a:bodyPr/>
                    <a:lstStyle/>
                    <a:p>
                      <a:pPr algn="ctr" fontAlgn="ctr"/>
                      <a:r>
                        <a:rPr lang="en-US" sz="1000" b="1" i="0" u="none" strike="noStrike" dirty="0" err="1">
                          <a:solidFill>
                            <a:srgbClr val="C00000"/>
                          </a:solidFill>
                          <a:latin typeface="Arial"/>
                        </a:rPr>
                        <a:t>Sr.No</a:t>
                      </a:r>
                      <a:r>
                        <a:rPr lang="en-US" sz="1000" b="1" i="0" u="none" strike="noStrike" dirty="0">
                          <a:solidFill>
                            <a:srgbClr val="C00000"/>
                          </a:solidFill>
                          <a:latin typeface="Arial"/>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C00000"/>
                          </a:solidFill>
                          <a:latin typeface="Arial"/>
                        </a:rPr>
                        <a:t>Name of Course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dirty="0">
                          <a:solidFill>
                            <a:srgbClr val="C00000"/>
                          </a:solidFill>
                          <a:latin typeface="Arial"/>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001"/>
                  </a:ext>
                </a:extLst>
              </a:tr>
              <a:tr h="298938">
                <a:tc>
                  <a:txBody>
                    <a:bodyPr/>
                    <a:lstStyle/>
                    <a:p>
                      <a:pPr algn="ctr" rtl="0" fontAlgn="ctr"/>
                      <a:r>
                        <a:rPr lang="en-US" sz="1000" b="1" i="0" u="none" strike="noStrike">
                          <a:solidFill>
                            <a:srgbClr val="000000"/>
                          </a:solidFill>
                          <a:latin typeface="Verdana"/>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BE / B-Tech Marine Engineering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4  Years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2"/>
                  </a:ext>
                </a:extLst>
              </a:tr>
              <a:tr h="298938">
                <a:tc>
                  <a:txBody>
                    <a:bodyPr/>
                    <a:lstStyle/>
                    <a:p>
                      <a:pPr algn="ctr" rtl="0" fontAlgn="ctr"/>
                      <a:r>
                        <a:rPr lang="en-US" sz="1000" b="1" i="0" u="none" strike="noStrike">
                          <a:solidFill>
                            <a:srgbClr val="000000"/>
                          </a:solidFill>
                          <a:latin typeface="Verdana"/>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fr-FR" sz="1000" b="1" i="0" u="none" strike="noStrike">
                          <a:solidFill>
                            <a:srgbClr val="000000"/>
                          </a:solidFill>
                          <a:latin typeface="Verdana"/>
                        </a:rPr>
                        <a:t>B.Sc (Maritime Science) - Polyvalent Course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3  Years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8938">
                <a:tc>
                  <a:txBody>
                    <a:bodyPr/>
                    <a:lstStyle/>
                    <a:p>
                      <a:pPr algn="ctr" rtl="0" fontAlgn="ctr"/>
                      <a:r>
                        <a:rPr lang="en-US" sz="1000" b="1" i="0" u="none" strike="noStrike">
                          <a:solidFill>
                            <a:srgbClr val="000000"/>
                          </a:solidFill>
                          <a:latin typeface="Verdana"/>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B.Sc Nautical Science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3  Years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4"/>
                  </a:ext>
                </a:extLst>
              </a:tr>
              <a:tr h="199292">
                <a:tc>
                  <a:txBody>
                    <a:bodyPr/>
                    <a:lstStyle/>
                    <a:p>
                      <a:pPr algn="ctr" rtl="0" fontAlgn="ctr"/>
                      <a:r>
                        <a:rPr lang="en-US" sz="1000" b="1" i="0" u="none" strike="noStrike">
                          <a:solidFill>
                            <a:srgbClr val="000000"/>
                          </a:solidFill>
                          <a:latin typeface="Verdana"/>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Higher National Diploma Course (Marine Engineering)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2  Years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99292">
                <a:tc>
                  <a:txBody>
                    <a:bodyPr/>
                    <a:lstStyle/>
                    <a:p>
                      <a:pPr algn="ctr" rtl="0" fontAlgn="ctr"/>
                      <a:r>
                        <a:rPr lang="en-US" sz="1000" b="1" i="0" u="none" strike="noStrike">
                          <a:solidFill>
                            <a:srgbClr val="000000"/>
                          </a:solidFill>
                          <a:latin typeface="Verdana"/>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Higher National Diploma Course (Nautical Science)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2  Years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6"/>
                  </a:ext>
                </a:extLst>
              </a:tr>
              <a:tr h="298938">
                <a:tc>
                  <a:txBody>
                    <a:bodyPr/>
                    <a:lstStyle/>
                    <a:p>
                      <a:pPr algn="ctr" rtl="0" fontAlgn="ctr"/>
                      <a:r>
                        <a:rPr lang="en-US" sz="1000" b="1" i="0" u="none" strike="noStrike">
                          <a:solidFill>
                            <a:srgbClr val="000000"/>
                          </a:solidFill>
                          <a:latin typeface="Verdana"/>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Pre-sea Training for Diploma Holders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2  Years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99292">
                <a:tc>
                  <a:txBody>
                    <a:bodyPr/>
                    <a:lstStyle/>
                    <a:p>
                      <a:pPr algn="ctr" rtl="0" fontAlgn="ctr"/>
                      <a:r>
                        <a:rPr lang="en-US" sz="1000" b="1" i="0" u="none" strike="noStrike">
                          <a:solidFill>
                            <a:srgbClr val="000000"/>
                          </a:solidFill>
                          <a:latin typeface="Verdana"/>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Diploma In Nautical Science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1  Year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8"/>
                  </a:ext>
                </a:extLst>
              </a:tr>
              <a:tr h="199292">
                <a:tc>
                  <a:txBody>
                    <a:bodyPr/>
                    <a:lstStyle/>
                    <a:p>
                      <a:pPr algn="ctr" rtl="0" fontAlgn="ctr"/>
                      <a:r>
                        <a:rPr lang="en-US" sz="1000" b="1" i="0" u="none" strike="noStrike">
                          <a:solidFill>
                            <a:srgbClr val="000000"/>
                          </a:solidFill>
                          <a:latin typeface="Verdana"/>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Extra Chief Engineer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  Year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199292">
                <a:tc>
                  <a:txBody>
                    <a:bodyPr/>
                    <a:lstStyle/>
                    <a:p>
                      <a:pPr algn="ctr" rtl="0" fontAlgn="ctr"/>
                      <a:r>
                        <a:rPr lang="en-US" sz="1000" b="1" i="0" u="none" strike="noStrike">
                          <a:solidFill>
                            <a:srgbClr val="000000"/>
                          </a:solidFill>
                          <a:latin typeface="Verdana"/>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Graduate Marine Engineering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1  Year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0"/>
                  </a:ext>
                </a:extLst>
              </a:tr>
              <a:tr h="199292">
                <a:tc>
                  <a:txBody>
                    <a:bodyPr/>
                    <a:lstStyle/>
                    <a:p>
                      <a:pPr algn="ctr" rtl="0" fontAlgn="ctr"/>
                      <a:r>
                        <a:rPr lang="en-US" sz="1000" b="1" i="0" u="none" strike="noStrike">
                          <a:solidFill>
                            <a:srgbClr val="000000"/>
                          </a:solidFill>
                          <a:latin typeface="Verdana"/>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Certificate Course In Maritime Caterring </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6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199292">
                <a:tc>
                  <a:txBody>
                    <a:bodyPr/>
                    <a:lstStyle/>
                    <a:p>
                      <a:pPr algn="ctr" rtl="0" fontAlgn="ctr"/>
                      <a:r>
                        <a:rPr lang="en-US" sz="1000" b="1" i="0" u="none" strike="noStrike">
                          <a:solidFill>
                            <a:srgbClr val="000000"/>
                          </a:solidFill>
                          <a:latin typeface="Verdana"/>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Mate of Home Trade ship - NCV</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6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2"/>
                  </a:ext>
                </a:extLst>
              </a:tr>
              <a:tr h="199292">
                <a:tc>
                  <a:txBody>
                    <a:bodyPr/>
                    <a:lstStyle/>
                    <a:p>
                      <a:pPr algn="ctr" rtl="0" fontAlgn="ctr"/>
                      <a:r>
                        <a:rPr lang="en-US" sz="1000" b="1" i="0" u="none" strike="noStrike">
                          <a:solidFill>
                            <a:srgbClr val="000000"/>
                          </a:solidFill>
                          <a:latin typeface="Verdana"/>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Training for General Purpose Ratings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6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199292">
                <a:tc>
                  <a:txBody>
                    <a:bodyPr/>
                    <a:lstStyle/>
                    <a:p>
                      <a:pPr algn="ctr" rtl="0" fontAlgn="ctr"/>
                      <a:r>
                        <a:rPr lang="en-US" sz="1000" b="1" i="0" u="none" strike="noStrike">
                          <a:solidFill>
                            <a:srgbClr val="000000"/>
                          </a:solidFill>
                          <a:latin typeface="Verdana"/>
                        </a:rPr>
                        <a:t>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MEO Class - II</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4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4"/>
                  </a:ext>
                </a:extLst>
              </a:tr>
              <a:tr h="199292">
                <a:tc>
                  <a:txBody>
                    <a:bodyPr/>
                    <a:lstStyle/>
                    <a:p>
                      <a:pPr algn="ctr" rtl="0" fontAlgn="ctr"/>
                      <a:r>
                        <a:rPr lang="en-US" sz="1000" b="1" i="0" u="none" strike="noStrike">
                          <a:solidFill>
                            <a:srgbClr val="000000"/>
                          </a:solidFill>
                          <a:latin typeface="Verdana"/>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MEO Class - III (CEO - NCV)</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4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298938">
                <a:tc>
                  <a:txBody>
                    <a:bodyPr/>
                    <a:lstStyle/>
                    <a:p>
                      <a:pPr algn="ctr" rtl="0" fontAlgn="ctr"/>
                      <a:r>
                        <a:rPr lang="en-US" sz="1000" b="1" i="0" u="none" strike="noStrike">
                          <a:solidFill>
                            <a:srgbClr val="000000"/>
                          </a:solidFill>
                          <a:latin typeface="Verdana"/>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MEO Class - III (SEO - NCV) - Part B</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4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6"/>
                  </a:ext>
                </a:extLst>
              </a:tr>
              <a:tr h="199292">
                <a:tc>
                  <a:txBody>
                    <a:bodyPr/>
                    <a:lstStyle/>
                    <a:p>
                      <a:pPr algn="ctr" rtl="0" fontAlgn="ctr"/>
                      <a:r>
                        <a:rPr lang="en-US" sz="1000" b="1" i="0" u="none" strike="noStrike">
                          <a:solidFill>
                            <a:srgbClr val="000000"/>
                          </a:solidFill>
                          <a:latin typeface="Verdana"/>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MEO Class - IV (NCV)</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4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298938">
                <a:tc>
                  <a:txBody>
                    <a:bodyPr/>
                    <a:lstStyle/>
                    <a:p>
                      <a:pPr algn="ctr" rtl="0" fontAlgn="ctr"/>
                      <a:r>
                        <a:rPr lang="en-US" sz="1000" b="1" i="0" u="none" strike="noStrike">
                          <a:solidFill>
                            <a:srgbClr val="000000"/>
                          </a:solidFill>
                          <a:latin typeface="Verdana"/>
                        </a:rPr>
                        <a:t>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Navigational Watchkeeping Officer- NCV</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4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8"/>
                  </a:ext>
                </a:extLst>
              </a:tr>
              <a:tr h="199292">
                <a:tc>
                  <a:txBody>
                    <a:bodyPr/>
                    <a:lstStyle/>
                    <a:p>
                      <a:pPr algn="ctr" rtl="0" fontAlgn="ctr"/>
                      <a:r>
                        <a:rPr lang="en-US" sz="1000" b="1" i="0" u="none" strike="noStrike">
                          <a:solidFill>
                            <a:srgbClr val="000000"/>
                          </a:solidFill>
                          <a:latin typeface="Verdana"/>
                        </a:rPr>
                        <a:t>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Second Mate (FG) Competency Course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4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199292">
                <a:tc>
                  <a:txBody>
                    <a:bodyPr/>
                    <a:lstStyle/>
                    <a:p>
                      <a:pPr algn="ctr" rtl="0" fontAlgn="ctr"/>
                      <a:r>
                        <a:rPr lang="en-US" sz="1000" b="1" i="0" u="none" strike="noStrike">
                          <a:solidFill>
                            <a:srgbClr val="000000"/>
                          </a:solidFill>
                          <a:latin typeface="Verdana"/>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Chief Mate (FG) - Phase I</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3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0"/>
                  </a:ext>
                </a:extLst>
              </a:tr>
              <a:tr h="199292">
                <a:tc>
                  <a:txBody>
                    <a:bodyPr/>
                    <a:lstStyle/>
                    <a:p>
                      <a:pPr algn="ctr" rtl="0" fontAlgn="ctr"/>
                      <a:r>
                        <a:rPr lang="en-US" sz="1000" b="1" i="0" u="none" strike="noStrike">
                          <a:solidFill>
                            <a:srgbClr val="000000"/>
                          </a:solidFill>
                          <a:latin typeface="Verdana"/>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Chief Mate (FG) - Phase II</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dirty="0">
                          <a:solidFill>
                            <a:srgbClr val="000000"/>
                          </a:solidFill>
                          <a:latin typeface="Verdana"/>
                        </a:rPr>
                        <a:t>3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37758110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76200"/>
          <a:ext cx="8610601" cy="6576636"/>
        </p:xfrm>
        <a:graphic>
          <a:graphicData uri="http://schemas.openxmlformats.org/drawingml/2006/table">
            <a:tbl>
              <a:tblPr/>
              <a:tblGrid>
                <a:gridCol w="1060148">
                  <a:extLst>
                    <a:ext uri="{9D8B030D-6E8A-4147-A177-3AD203B41FA5}">
                      <a16:colId xmlns:a16="http://schemas.microsoft.com/office/drawing/2014/main" val="20000"/>
                    </a:ext>
                  </a:extLst>
                </a:gridCol>
                <a:gridCol w="5952763">
                  <a:extLst>
                    <a:ext uri="{9D8B030D-6E8A-4147-A177-3AD203B41FA5}">
                      <a16:colId xmlns:a16="http://schemas.microsoft.com/office/drawing/2014/main" val="20001"/>
                    </a:ext>
                  </a:extLst>
                </a:gridCol>
                <a:gridCol w="1597690">
                  <a:extLst>
                    <a:ext uri="{9D8B030D-6E8A-4147-A177-3AD203B41FA5}">
                      <a16:colId xmlns:a16="http://schemas.microsoft.com/office/drawing/2014/main" val="20002"/>
                    </a:ext>
                  </a:extLst>
                </a:gridCol>
              </a:tblGrid>
              <a:tr h="199292">
                <a:tc>
                  <a:txBody>
                    <a:bodyPr/>
                    <a:lstStyle/>
                    <a:p>
                      <a:pPr algn="ctr" fontAlgn="ctr"/>
                      <a:r>
                        <a:rPr lang="en-US" sz="1000" b="1" i="0" u="none" strike="noStrike" dirty="0" err="1">
                          <a:solidFill>
                            <a:srgbClr val="C00000"/>
                          </a:solidFill>
                          <a:latin typeface="Arial"/>
                        </a:rPr>
                        <a:t>Sr.No</a:t>
                      </a:r>
                      <a:r>
                        <a:rPr lang="en-US" sz="1000" b="1" i="0" u="none" strike="noStrike" dirty="0">
                          <a:solidFill>
                            <a:srgbClr val="C00000"/>
                          </a:solidFill>
                          <a:latin typeface="Arial"/>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C00000"/>
                          </a:solidFill>
                          <a:latin typeface="Arial"/>
                        </a:rPr>
                        <a:t>Name of Course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C00000"/>
                          </a:solidFill>
                          <a:latin typeface="Arial"/>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000"/>
                  </a:ext>
                </a:extLst>
              </a:tr>
              <a:tr h="298938">
                <a:tc>
                  <a:txBody>
                    <a:bodyPr/>
                    <a:lstStyle/>
                    <a:p>
                      <a:pPr algn="ctr" rtl="0" fontAlgn="ctr"/>
                      <a:r>
                        <a:rPr lang="en-US" sz="1000" b="1" i="0" u="none" strike="noStrike">
                          <a:solidFill>
                            <a:srgbClr val="000000"/>
                          </a:solidFill>
                          <a:latin typeface="Verdana"/>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Competency Course for Chief Mate NCV Phase 2 exam</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3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1"/>
                  </a:ext>
                </a:extLst>
              </a:tr>
              <a:tr h="298938">
                <a:tc>
                  <a:txBody>
                    <a:bodyPr/>
                    <a:lstStyle/>
                    <a:p>
                      <a:pPr algn="ctr" rtl="0" fontAlgn="ctr"/>
                      <a:r>
                        <a:rPr lang="en-US" sz="1000" b="1" i="0" u="none" strike="noStrike">
                          <a:solidFill>
                            <a:srgbClr val="000000"/>
                          </a:solidFill>
                          <a:latin typeface="Verdana"/>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Electro Technical Officers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85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98938">
                <a:tc>
                  <a:txBody>
                    <a:bodyPr/>
                    <a:lstStyle/>
                    <a:p>
                      <a:pPr algn="ctr" rtl="0" fontAlgn="ctr"/>
                      <a:r>
                        <a:rPr lang="en-US" sz="1000" b="1" i="0" u="none" strike="noStrike">
                          <a:solidFill>
                            <a:srgbClr val="000000"/>
                          </a:solidFill>
                          <a:latin typeface="Verdana"/>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Bridging Course for ATS candidates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2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3"/>
                  </a:ext>
                </a:extLst>
              </a:tr>
              <a:tr h="199292">
                <a:tc>
                  <a:txBody>
                    <a:bodyPr/>
                    <a:lstStyle/>
                    <a:p>
                      <a:pPr algn="ctr" rtl="0" fontAlgn="ctr"/>
                      <a:r>
                        <a:rPr lang="en-US" sz="1000" b="1" i="0" u="none" strike="noStrike">
                          <a:solidFill>
                            <a:srgbClr val="000000"/>
                          </a:solidFill>
                          <a:latin typeface="Verdana"/>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Chief Mate (NCV) Course for Indian Naval Officers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2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99292">
                <a:tc>
                  <a:txBody>
                    <a:bodyPr/>
                    <a:lstStyle/>
                    <a:p>
                      <a:pPr algn="ctr" rtl="0" fontAlgn="ctr"/>
                      <a:r>
                        <a:rPr lang="en-US" sz="1000" b="1" i="0" u="none" strike="noStrike">
                          <a:solidFill>
                            <a:srgbClr val="000000"/>
                          </a:solidFill>
                          <a:latin typeface="Verdana"/>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MEO Class - I</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2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5"/>
                  </a:ext>
                </a:extLst>
              </a:tr>
              <a:tr h="298938">
                <a:tc>
                  <a:txBody>
                    <a:bodyPr/>
                    <a:lstStyle/>
                    <a:p>
                      <a:pPr algn="ctr" rtl="0" fontAlgn="ctr"/>
                      <a:r>
                        <a:rPr lang="en-US" sz="1000" b="1" i="0" u="none" strike="noStrike">
                          <a:solidFill>
                            <a:srgbClr val="000000"/>
                          </a:solidFill>
                          <a:latin typeface="Verdana"/>
                        </a:rPr>
                        <a:t>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MEO Class - III (SEO - NCV) - Part A</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2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199292">
                <a:tc>
                  <a:txBody>
                    <a:bodyPr/>
                    <a:lstStyle/>
                    <a:p>
                      <a:pPr algn="ctr" rtl="0" fontAlgn="ctr"/>
                      <a:r>
                        <a:rPr lang="en-US" sz="1000" b="1" i="0" u="none" strike="noStrike">
                          <a:solidFill>
                            <a:srgbClr val="000000"/>
                          </a:solidFill>
                          <a:latin typeface="Verdana"/>
                        </a:rPr>
                        <a:t>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Second Mate (FG) Foundation Course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2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7"/>
                  </a:ext>
                </a:extLst>
              </a:tr>
              <a:tr h="199292">
                <a:tc>
                  <a:txBody>
                    <a:bodyPr/>
                    <a:lstStyle/>
                    <a:p>
                      <a:pPr algn="ctr" rtl="0" fontAlgn="ctr"/>
                      <a:r>
                        <a:rPr lang="en-US" sz="1000" b="1" i="0" u="none" strike="noStrike">
                          <a:solidFill>
                            <a:srgbClr val="000000"/>
                          </a:solidFill>
                          <a:latin typeface="Verdana"/>
                        </a:rPr>
                        <a:t>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Special ETO Bridging Course for not qualifying eligibility</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5  Weeks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99292">
                <a:tc>
                  <a:txBody>
                    <a:bodyPr/>
                    <a:lstStyle/>
                    <a:p>
                      <a:pPr algn="ctr" rtl="0" fontAlgn="ctr"/>
                      <a:r>
                        <a:rPr lang="en-US" sz="1000" b="1" i="0" u="none" strike="noStrike">
                          <a:solidFill>
                            <a:srgbClr val="000000"/>
                          </a:solidFill>
                          <a:latin typeface="Verdana"/>
                        </a:rPr>
                        <a:t>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Master (NCV) Advanced Shipboard Management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1  Month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9"/>
                  </a:ext>
                </a:extLst>
              </a:tr>
              <a:tr h="199292">
                <a:tc>
                  <a:txBody>
                    <a:bodyPr/>
                    <a:lstStyle/>
                    <a:p>
                      <a:pPr algn="ctr" rtl="0" fontAlgn="ctr"/>
                      <a:r>
                        <a:rPr lang="en-US" sz="1000" b="1" i="0" u="none" strike="noStrike">
                          <a:solidFill>
                            <a:srgbClr val="000000"/>
                          </a:solidFill>
                          <a:latin typeface="Verdana"/>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Master FG Advanced Shipboard Management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  Month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199292">
                <a:tc>
                  <a:txBody>
                    <a:bodyPr/>
                    <a:lstStyle/>
                    <a:p>
                      <a:pPr algn="ctr" rtl="0" fontAlgn="ctr"/>
                      <a:r>
                        <a:rPr lang="en-US" sz="1000" b="1" i="0" u="none" strike="noStrike">
                          <a:solidFill>
                            <a:srgbClr val="000000"/>
                          </a:solidFill>
                          <a:latin typeface="Verdana"/>
                        </a:rPr>
                        <a:t>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Induction Course - Mech 3 / ERA 3 to MEO Class - IV (NCV)</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2  Weeks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1"/>
                  </a:ext>
                </a:extLst>
              </a:tr>
              <a:tr h="199292">
                <a:tc>
                  <a:txBody>
                    <a:bodyPr/>
                    <a:lstStyle/>
                    <a:p>
                      <a:pPr algn="ctr" rtl="0" fontAlgn="ctr"/>
                      <a:r>
                        <a:rPr lang="en-US" sz="1000" b="1" i="0" u="none" strike="noStrike">
                          <a:solidFill>
                            <a:srgbClr val="000000"/>
                          </a:solidFill>
                          <a:latin typeface="Verdana"/>
                        </a:rPr>
                        <a:t>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Ship`s Cook</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2  Weeks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99292">
                <a:tc>
                  <a:txBody>
                    <a:bodyPr/>
                    <a:lstStyle/>
                    <a:p>
                      <a:pPr algn="ctr" rtl="0" fontAlgn="ctr"/>
                      <a:r>
                        <a:rPr lang="en-US" sz="1000" b="1" i="0" u="none" strike="noStrike">
                          <a:solidFill>
                            <a:srgbClr val="000000"/>
                          </a:solidFill>
                          <a:latin typeface="Verdana"/>
                        </a:rPr>
                        <a:t>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Bridging Course for Existing Electrical Officers to ETO</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16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3"/>
                  </a:ext>
                </a:extLst>
              </a:tr>
              <a:tr h="199292">
                <a:tc>
                  <a:txBody>
                    <a:bodyPr/>
                    <a:lstStyle/>
                    <a:p>
                      <a:pPr algn="ctr" rtl="0" fontAlgn="ctr"/>
                      <a:r>
                        <a:rPr lang="en-US" sz="1000" b="1" i="0" u="none" strike="noStrike">
                          <a:solidFill>
                            <a:srgbClr val="000000"/>
                          </a:solidFill>
                          <a:latin typeface="Verdana"/>
                        </a:rPr>
                        <a:t>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Restricted Operator Certificate Course for GMDSS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14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98938">
                <a:tc>
                  <a:txBody>
                    <a:bodyPr/>
                    <a:lstStyle/>
                    <a:p>
                      <a:pPr algn="ctr" rtl="0" fontAlgn="ctr"/>
                      <a:r>
                        <a:rPr lang="en-US" sz="1000" b="1" i="0" u="none" strike="noStrike">
                          <a:solidFill>
                            <a:srgbClr val="000000"/>
                          </a:solidFill>
                          <a:latin typeface="Verdana"/>
                        </a:rPr>
                        <a:t>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General Operator`s Certificate for GMDSS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12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5"/>
                  </a:ext>
                </a:extLst>
              </a:tr>
              <a:tr h="199292">
                <a:tc>
                  <a:txBody>
                    <a:bodyPr/>
                    <a:lstStyle/>
                    <a:p>
                      <a:pPr algn="ctr" rtl="0" fontAlgn="ctr"/>
                      <a:r>
                        <a:rPr lang="en-US" sz="1000" b="1" i="0" u="none" strike="noStrike">
                          <a:solidFill>
                            <a:srgbClr val="000000"/>
                          </a:solidFill>
                          <a:latin typeface="Verdana"/>
                        </a:rPr>
                        <a:t>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Orientation Course for Catering Personal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12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98938">
                <a:tc>
                  <a:txBody>
                    <a:bodyPr/>
                    <a:lstStyle/>
                    <a:p>
                      <a:pPr algn="ctr" rtl="0" fontAlgn="ctr"/>
                      <a:r>
                        <a:rPr lang="en-US" sz="1000" b="1" i="0" u="none" strike="noStrike">
                          <a:solidFill>
                            <a:srgbClr val="000000"/>
                          </a:solidFill>
                          <a:latin typeface="Verdana"/>
                        </a:rPr>
                        <a:t>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Basic Safety Training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11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7"/>
                  </a:ext>
                </a:extLst>
              </a:tr>
              <a:tr h="199292">
                <a:tc>
                  <a:txBody>
                    <a:bodyPr/>
                    <a:lstStyle/>
                    <a:p>
                      <a:pPr algn="ctr" rtl="0" fontAlgn="ctr"/>
                      <a:r>
                        <a:rPr lang="en-US" sz="1000" b="1" i="0" u="none" strike="noStrike">
                          <a:solidFill>
                            <a:srgbClr val="000000"/>
                          </a:solidFill>
                          <a:latin typeface="Verdana"/>
                        </a:rPr>
                        <a:t>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Refresher &amp;Updating Training Course for Engineers-Management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11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199292">
                <a:tc>
                  <a:txBody>
                    <a:bodyPr/>
                    <a:lstStyle/>
                    <a:p>
                      <a:pPr algn="ctr" rtl="0" fontAlgn="ctr"/>
                      <a:r>
                        <a:rPr lang="en-US" sz="1000" b="1" i="0" u="none" strike="noStrike">
                          <a:solidFill>
                            <a:srgbClr val="000000"/>
                          </a:solidFill>
                          <a:latin typeface="Verdana"/>
                        </a:rPr>
                        <a:t>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Refresher &amp;Updating Training Course for Master &amp;Deck Officer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11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9"/>
                  </a:ext>
                </a:extLst>
              </a:tr>
              <a:tr h="199292">
                <a:tc>
                  <a:txBody>
                    <a:bodyPr/>
                    <a:lstStyle/>
                    <a:p>
                      <a:pPr algn="ctr" rtl="0" fontAlgn="ctr"/>
                      <a:r>
                        <a:rPr lang="en-US" sz="1000" b="1" i="0" u="none" strike="noStrike">
                          <a:solidFill>
                            <a:srgbClr val="000000"/>
                          </a:solidFill>
                          <a:latin typeface="Verdana"/>
                        </a:rPr>
                        <a:t>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Advanced Training for Chemical Tanker Cargo Operations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10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99292">
                <a:tc>
                  <a:txBody>
                    <a:bodyPr/>
                    <a:lstStyle/>
                    <a:p>
                      <a:pPr algn="ctr" rtl="0" fontAlgn="ctr"/>
                      <a:r>
                        <a:rPr lang="en-US" sz="1000" b="1" i="0" u="none" strike="noStrike">
                          <a:solidFill>
                            <a:srgbClr val="000000"/>
                          </a:solidFill>
                          <a:latin typeface="Verdana"/>
                        </a:rPr>
                        <a:t>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Advanced Training for Liquified Gas Tanker Cargo Operations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10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99292">
                <a:tc>
                  <a:txBody>
                    <a:bodyPr/>
                    <a:lstStyle/>
                    <a:p>
                      <a:pPr algn="ctr" rtl="0" fontAlgn="ctr"/>
                      <a:r>
                        <a:rPr lang="en-US" sz="1000" b="1" i="0" u="none" strike="noStrike">
                          <a:solidFill>
                            <a:srgbClr val="000000"/>
                          </a:solidFill>
                          <a:latin typeface="Verdana"/>
                        </a:rPr>
                        <a:t>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Advanced Training for Oil Tanker Cargo Operations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10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199292">
                <a:tc>
                  <a:txBody>
                    <a:bodyPr/>
                    <a:lstStyle/>
                    <a:p>
                      <a:pPr algn="ctr" rtl="0" fontAlgn="ctr"/>
                      <a:r>
                        <a:rPr lang="en-US" sz="1000" b="1" i="0" u="none" strike="noStrike">
                          <a:solidFill>
                            <a:srgbClr val="000000"/>
                          </a:solidFill>
                          <a:latin typeface="Verdana"/>
                        </a:rPr>
                        <a:t>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Assessment, Examination and Certification of Seafarers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10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r h="199292">
                <a:tc>
                  <a:txBody>
                    <a:bodyPr/>
                    <a:lstStyle/>
                    <a:p>
                      <a:pPr algn="ctr" rtl="0" fontAlgn="ctr"/>
                      <a:r>
                        <a:rPr lang="en-US" sz="1000" b="1" i="0" u="none" strike="noStrike">
                          <a:solidFill>
                            <a:srgbClr val="000000"/>
                          </a:solidFill>
                          <a:latin typeface="Verdana"/>
                        </a:rPr>
                        <a:t>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Medical Care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10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4"/>
                  </a:ext>
                </a:extLst>
              </a:tr>
              <a:tr h="199292">
                <a:tc>
                  <a:txBody>
                    <a:bodyPr/>
                    <a:lstStyle/>
                    <a:p>
                      <a:pPr algn="ctr" rtl="0" fontAlgn="ctr"/>
                      <a:r>
                        <a:rPr lang="en-US" sz="1000" b="1" i="0" u="none" strike="noStrike">
                          <a:solidFill>
                            <a:srgbClr val="000000"/>
                          </a:solidFill>
                          <a:latin typeface="Verdana"/>
                        </a:rPr>
                        <a:t>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Radar Observer Simulator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10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5"/>
                  </a:ext>
                </a:extLst>
              </a:tr>
              <a:tr h="199292">
                <a:tc>
                  <a:txBody>
                    <a:bodyPr/>
                    <a:lstStyle/>
                    <a:p>
                      <a:pPr algn="ctr" rtl="0" fontAlgn="ctr"/>
                      <a:r>
                        <a:rPr lang="en-US" sz="1000" b="1" i="0" u="none" strike="noStrike">
                          <a:solidFill>
                            <a:srgbClr val="000000"/>
                          </a:solidFill>
                          <a:latin typeface="Verdana"/>
                        </a:rPr>
                        <a:t>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Vertical Integration Course for Trainers - VICT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10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6"/>
                  </a:ext>
                </a:extLst>
              </a:tr>
              <a:tr h="199292">
                <a:tc>
                  <a:txBody>
                    <a:bodyPr/>
                    <a:lstStyle/>
                    <a:p>
                      <a:pPr algn="ctr" rtl="0" fontAlgn="ctr"/>
                      <a:r>
                        <a:rPr lang="en-US" sz="1000" b="1" i="0" u="none" strike="noStrike">
                          <a:solidFill>
                            <a:srgbClr val="000000"/>
                          </a:solidFill>
                          <a:latin typeface="Verdana"/>
                        </a:rPr>
                        <a:t>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Marine Bioler &amp; Steam Engineering. Course - Management level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9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7"/>
                  </a:ext>
                </a:extLst>
              </a:tr>
              <a:tr h="199292">
                <a:tc>
                  <a:txBody>
                    <a:bodyPr/>
                    <a:lstStyle/>
                    <a:p>
                      <a:pPr algn="ctr" rtl="0" fontAlgn="ctr"/>
                      <a:r>
                        <a:rPr lang="en-US" sz="1000" b="1" i="0" u="none" strike="noStrike">
                          <a:solidFill>
                            <a:srgbClr val="000000"/>
                          </a:solidFill>
                          <a:latin typeface="Verdana"/>
                        </a:rPr>
                        <a:t>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Crisis Management and Human Behaviour </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  Week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8"/>
                  </a:ext>
                </a:extLst>
              </a:tr>
              <a:tr h="199292">
                <a:tc>
                  <a:txBody>
                    <a:bodyPr/>
                    <a:lstStyle/>
                    <a:p>
                      <a:pPr algn="ctr" rtl="0" fontAlgn="ctr"/>
                      <a:r>
                        <a:rPr lang="en-US" sz="1000" b="1" i="0" u="none" strike="noStrike">
                          <a:solidFill>
                            <a:srgbClr val="000000"/>
                          </a:solidFill>
                          <a:latin typeface="Verdana"/>
                        </a:rPr>
                        <a:t>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Simulator- Liquid Cargo Handling - Gas - Management level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dirty="0">
                          <a:solidFill>
                            <a:srgbClr val="000000"/>
                          </a:solidFill>
                          <a:latin typeface="Verdana"/>
                        </a:rPr>
                        <a:t>1  Week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9"/>
                  </a:ext>
                </a:extLst>
              </a:tr>
            </a:tbl>
          </a:graphicData>
        </a:graphic>
      </p:graphicFrame>
    </p:spTree>
    <p:extLst>
      <p:ext uri="{BB962C8B-B14F-4D97-AF65-F5344CB8AC3E}">
        <p14:creationId xmlns:p14="http://schemas.microsoft.com/office/powerpoint/2010/main" val="32611034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76201"/>
          <a:ext cx="8610601" cy="6629406"/>
        </p:xfrm>
        <a:graphic>
          <a:graphicData uri="http://schemas.openxmlformats.org/drawingml/2006/table">
            <a:tbl>
              <a:tblPr/>
              <a:tblGrid>
                <a:gridCol w="1060148">
                  <a:extLst>
                    <a:ext uri="{9D8B030D-6E8A-4147-A177-3AD203B41FA5}">
                      <a16:colId xmlns:a16="http://schemas.microsoft.com/office/drawing/2014/main" val="20000"/>
                    </a:ext>
                  </a:extLst>
                </a:gridCol>
                <a:gridCol w="5952763">
                  <a:extLst>
                    <a:ext uri="{9D8B030D-6E8A-4147-A177-3AD203B41FA5}">
                      <a16:colId xmlns:a16="http://schemas.microsoft.com/office/drawing/2014/main" val="20001"/>
                    </a:ext>
                  </a:extLst>
                </a:gridCol>
                <a:gridCol w="1597690">
                  <a:extLst>
                    <a:ext uri="{9D8B030D-6E8A-4147-A177-3AD203B41FA5}">
                      <a16:colId xmlns:a16="http://schemas.microsoft.com/office/drawing/2014/main" val="20002"/>
                    </a:ext>
                  </a:extLst>
                </a:gridCol>
              </a:tblGrid>
              <a:tr h="195499">
                <a:tc>
                  <a:txBody>
                    <a:bodyPr/>
                    <a:lstStyle/>
                    <a:p>
                      <a:pPr algn="ctr" fontAlgn="ctr"/>
                      <a:r>
                        <a:rPr lang="en-US" sz="1000" b="1" i="0" u="none" strike="noStrike" dirty="0" err="1">
                          <a:solidFill>
                            <a:srgbClr val="C00000"/>
                          </a:solidFill>
                          <a:latin typeface="Arial"/>
                        </a:rPr>
                        <a:t>Sr.No</a:t>
                      </a:r>
                      <a:r>
                        <a:rPr lang="en-US" sz="1000" b="1" i="0" u="none" strike="noStrike" dirty="0">
                          <a:solidFill>
                            <a:srgbClr val="C00000"/>
                          </a:solidFill>
                          <a:latin typeface="Arial"/>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C00000"/>
                          </a:solidFill>
                          <a:latin typeface="Arial"/>
                        </a:rPr>
                        <a:t>Name of Course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C00000"/>
                          </a:solidFill>
                          <a:latin typeface="Arial"/>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000"/>
                  </a:ext>
                </a:extLst>
              </a:tr>
              <a:tr h="252999">
                <a:tc>
                  <a:txBody>
                    <a:bodyPr/>
                    <a:lstStyle/>
                    <a:p>
                      <a:pPr algn="ctr" rtl="0" fontAlgn="ctr"/>
                      <a:r>
                        <a:rPr lang="en-US" sz="1000" b="1" i="0" u="none" strike="noStrike">
                          <a:solidFill>
                            <a:srgbClr val="000000"/>
                          </a:solidFill>
                          <a:latin typeface="Verdana"/>
                        </a:rPr>
                        <a:t>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Basic Offshore Safety Course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6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1"/>
                  </a:ext>
                </a:extLst>
              </a:tr>
              <a:tr h="224249">
                <a:tc>
                  <a:txBody>
                    <a:bodyPr/>
                    <a:lstStyle/>
                    <a:p>
                      <a:pPr algn="ctr" rtl="0" fontAlgn="ctr"/>
                      <a:r>
                        <a:rPr lang="en-US" sz="1000" b="1" i="0" u="none" strike="noStrike">
                          <a:solidFill>
                            <a:srgbClr val="000000"/>
                          </a:solidFill>
                          <a:latin typeface="Verdana"/>
                        </a:rPr>
                        <a:t>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Basic Training for Oil and Chemical Tanker Cargo Operations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6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29999">
                <a:tc>
                  <a:txBody>
                    <a:bodyPr/>
                    <a:lstStyle/>
                    <a:p>
                      <a:pPr algn="ctr" rtl="0" fontAlgn="ctr"/>
                      <a:r>
                        <a:rPr lang="en-US" sz="1000" b="1" i="0" u="none" strike="noStrike">
                          <a:solidFill>
                            <a:srgbClr val="000000"/>
                          </a:solidFill>
                          <a:latin typeface="Verdana"/>
                        </a:rPr>
                        <a:t>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Marine Bioler &amp; Steam Engineering Course - Operational level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6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3"/>
                  </a:ext>
                </a:extLst>
              </a:tr>
              <a:tr h="195499">
                <a:tc>
                  <a:txBody>
                    <a:bodyPr/>
                    <a:lstStyle/>
                    <a:p>
                      <a:pPr algn="ctr" rtl="0" fontAlgn="ctr"/>
                      <a:r>
                        <a:rPr lang="en-US" sz="1000" b="1" i="0" u="none" strike="noStrike">
                          <a:solidFill>
                            <a:srgbClr val="000000"/>
                          </a:solidFill>
                          <a:latin typeface="Verdana"/>
                        </a:rPr>
                        <a:t>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Radar and Navigation Simulator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6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95499">
                <a:tc>
                  <a:txBody>
                    <a:bodyPr/>
                    <a:lstStyle/>
                    <a:p>
                      <a:pPr algn="ctr" rtl="0" fontAlgn="ctr"/>
                      <a:r>
                        <a:rPr lang="en-US" sz="1000" b="1" i="0" u="none" strike="noStrike">
                          <a:solidFill>
                            <a:srgbClr val="000000"/>
                          </a:solidFill>
                          <a:latin typeface="Verdana"/>
                        </a:rPr>
                        <a:t>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Refresher &amp; Updating Course for Engineers -Operational level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6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5"/>
                  </a:ext>
                </a:extLst>
              </a:tr>
              <a:tr h="293249">
                <a:tc>
                  <a:txBody>
                    <a:bodyPr/>
                    <a:lstStyle/>
                    <a:p>
                      <a:pPr algn="ctr" rtl="0" fontAlgn="ctr"/>
                      <a:r>
                        <a:rPr lang="en-US" sz="1000" b="1" i="0" u="none" strike="noStrike">
                          <a:solidFill>
                            <a:srgbClr val="000000"/>
                          </a:solidFill>
                          <a:latin typeface="Verdana"/>
                        </a:rPr>
                        <a:t>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Advanced Training course for Ships Operating in Polar waters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195499">
                <a:tc>
                  <a:txBody>
                    <a:bodyPr/>
                    <a:lstStyle/>
                    <a:p>
                      <a:pPr algn="ctr" rtl="0" fontAlgn="ctr"/>
                      <a:r>
                        <a:rPr lang="en-US" sz="1000" b="1" i="0" u="none" strike="noStrike">
                          <a:solidFill>
                            <a:srgbClr val="000000"/>
                          </a:solidFill>
                          <a:latin typeface="Verdana"/>
                        </a:rPr>
                        <a:t>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Advanced Trg. for Ships using Fuels covered within IGF code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7"/>
                  </a:ext>
                </a:extLst>
              </a:tr>
              <a:tr h="195499">
                <a:tc>
                  <a:txBody>
                    <a:bodyPr/>
                    <a:lstStyle/>
                    <a:p>
                      <a:pPr algn="ctr" rtl="0" fontAlgn="ctr"/>
                      <a:r>
                        <a:rPr lang="en-US" sz="1000" b="1" i="0" u="none" strike="noStrike">
                          <a:solidFill>
                            <a:srgbClr val="000000"/>
                          </a:solidFill>
                          <a:latin typeface="Verdana"/>
                        </a:rPr>
                        <a:t>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Automatic Radar Plotting Aids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12311">
                <a:tc>
                  <a:txBody>
                    <a:bodyPr/>
                    <a:lstStyle/>
                    <a:p>
                      <a:pPr algn="ctr" rtl="0" fontAlgn="ctr"/>
                      <a:r>
                        <a:rPr lang="en-US" sz="1000" b="1" i="0" u="none" strike="noStrike">
                          <a:solidFill>
                            <a:srgbClr val="000000"/>
                          </a:solidFill>
                          <a:latin typeface="Verdana"/>
                        </a:rPr>
                        <a:t>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Basic Training for Liquified Gas Tanker Cargo Operations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9"/>
                  </a:ext>
                </a:extLst>
              </a:tr>
              <a:tr h="195499">
                <a:tc>
                  <a:txBody>
                    <a:bodyPr/>
                    <a:lstStyle/>
                    <a:p>
                      <a:pPr algn="ctr" rtl="0" fontAlgn="ctr"/>
                      <a:r>
                        <a:rPr lang="en-US" sz="1000" b="1" i="0" u="none" strike="noStrike">
                          <a:solidFill>
                            <a:srgbClr val="000000"/>
                          </a:solidFill>
                          <a:latin typeface="Verdana"/>
                        </a:rPr>
                        <a:t>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Basic Training for Ships Operating in Polar water Course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195499">
                <a:tc>
                  <a:txBody>
                    <a:bodyPr/>
                    <a:lstStyle/>
                    <a:p>
                      <a:pPr algn="ctr" rtl="0" fontAlgn="ctr"/>
                      <a:r>
                        <a:rPr lang="en-US" sz="1000" b="1" i="0" u="none" strike="noStrike">
                          <a:solidFill>
                            <a:srgbClr val="000000"/>
                          </a:solidFill>
                          <a:latin typeface="Verdana"/>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Chemical Tanker Cargo and Ballast handling Simulator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1"/>
                  </a:ext>
                </a:extLst>
              </a:tr>
              <a:tr h="195499">
                <a:tc>
                  <a:txBody>
                    <a:bodyPr/>
                    <a:lstStyle/>
                    <a:p>
                      <a:pPr algn="ctr" rtl="0" fontAlgn="ctr"/>
                      <a:r>
                        <a:rPr lang="en-US" sz="1000" b="1" i="0" u="none" strike="noStrike">
                          <a:solidFill>
                            <a:srgbClr val="000000"/>
                          </a:solidFill>
                          <a:latin typeface="Verdana"/>
                        </a:rPr>
                        <a:t>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Electronic Chart Display and Information Systems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95499">
                <a:tc>
                  <a:txBody>
                    <a:bodyPr/>
                    <a:lstStyle/>
                    <a:p>
                      <a:pPr algn="ctr" rtl="0" fontAlgn="ctr"/>
                      <a:r>
                        <a:rPr lang="en-US" sz="1000" b="1" i="0" u="none" strike="noStrike">
                          <a:solidFill>
                            <a:srgbClr val="000000"/>
                          </a:solidFill>
                          <a:latin typeface="Verdana"/>
                        </a:rPr>
                        <a:t>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Engine Room Simulator - Management level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3"/>
                  </a:ext>
                </a:extLst>
              </a:tr>
              <a:tr h="195499">
                <a:tc>
                  <a:txBody>
                    <a:bodyPr/>
                    <a:lstStyle/>
                    <a:p>
                      <a:pPr algn="ctr" rtl="0" fontAlgn="ctr"/>
                      <a:r>
                        <a:rPr lang="en-US" sz="1000" b="1" i="0" u="none" strike="noStrike">
                          <a:solidFill>
                            <a:srgbClr val="000000"/>
                          </a:solidFill>
                          <a:latin typeface="Verdana"/>
                        </a:rPr>
                        <a:t>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Familiarization Training Programme For LNG Tanker Operation</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93249">
                <a:tc>
                  <a:txBody>
                    <a:bodyPr/>
                    <a:lstStyle/>
                    <a:p>
                      <a:pPr algn="ctr" rtl="0" fontAlgn="ctr"/>
                      <a:r>
                        <a:rPr lang="en-US" sz="1000" b="1" i="0" u="none" strike="noStrike">
                          <a:solidFill>
                            <a:srgbClr val="000000"/>
                          </a:solidFill>
                          <a:latin typeface="Verdana"/>
                        </a:rPr>
                        <a:t>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High Voltage Safety and Switch Gear at Management level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5"/>
                  </a:ext>
                </a:extLst>
              </a:tr>
              <a:tr h="195499">
                <a:tc>
                  <a:txBody>
                    <a:bodyPr/>
                    <a:lstStyle/>
                    <a:p>
                      <a:pPr algn="ctr" rtl="0" fontAlgn="ctr"/>
                      <a:r>
                        <a:rPr lang="en-US" sz="1000" b="1" i="0" u="none" strike="noStrike">
                          <a:solidFill>
                            <a:srgbClr val="000000"/>
                          </a:solidFill>
                          <a:latin typeface="Verdana"/>
                        </a:rPr>
                        <a:t>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LNG Tanker Cargo and Ballast handling Simulator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93249">
                <a:tc>
                  <a:txBody>
                    <a:bodyPr/>
                    <a:lstStyle/>
                    <a:p>
                      <a:pPr algn="ctr" rtl="0" fontAlgn="ctr"/>
                      <a:r>
                        <a:rPr lang="en-US" sz="1000" b="1" i="0" u="none" strike="noStrike">
                          <a:solidFill>
                            <a:srgbClr val="000000"/>
                          </a:solidFill>
                          <a:latin typeface="Verdana"/>
                        </a:rPr>
                        <a:t>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LPG Tanker Cargo and Ballast handling Simulator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7"/>
                  </a:ext>
                </a:extLst>
              </a:tr>
              <a:tr h="195499">
                <a:tc>
                  <a:txBody>
                    <a:bodyPr/>
                    <a:lstStyle/>
                    <a:p>
                      <a:pPr algn="ctr" rtl="0" fontAlgn="ctr"/>
                      <a:r>
                        <a:rPr lang="en-US" sz="1000" b="1" i="0" u="none" strike="noStrike">
                          <a:solidFill>
                            <a:srgbClr val="000000"/>
                          </a:solidFill>
                          <a:latin typeface="Verdana"/>
                        </a:rPr>
                        <a:t>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Proficiency In Survival Craft and Rescue Boats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195499">
                <a:tc>
                  <a:txBody>
                    <a:bodyPr/>
                    <a:lstStyle/>
                    <a:p>
                      <a:pPr algn="ctr" rtl="0" fontAlgn="ctr"/>
                      <a:r>
                        <a:rPr lang="en-US" sz="1000" b="1" i="0" u="none" strike="noStrike">
                          <a:solidFill>
                            <a:srgbClr val="000000"/>
                          </a:solidFill>
                          <a:latin typeface="Verdana"/>
                        </a:rPr>
                        <a:t>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Refresher and Updating Training Course for Nautical Officers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9"/>
                  </a:ext>
                </a:extLst>
              </a:tr>
              <a:tr h="195499">
                <a:tc>
                  <a:txBody>
                    <a:bodyPr/>
                    <a:lstStyle/>
                    <a:p>
                      <a:pPr algn="ctr" rtl="0" fontAlgn="ctr"/>
                      <a:r>
                        <a:rPr lang="en-US" sz="1000" b="1" i="0" u="none" strike="noStrike">
                          <a:solidFill>
                            <a:srgbClr val="000000"/>
                          </a:solidFill>
                          <a:latin typeface="Verdana"/>
                        </a:rPr>
                        <a:t>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Ship Manoeuvering Simulator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95499">
                <a:tc>
                  <a:txBody>
                    <a:bodyPr/>
                    <a:lstStyle/>
                    <a:p>
                      <a:pPr algn="ctr" rtl="0" fontAlgn="ctr"/>
                      <a:r>
                        <a:rPr lang="en-US" sz="1000" b="1" i="0" u="none" strike="noStrike">
                          <a:solidFill>
                            <a:srgbClr val="000000"/>
                          </a:solidFill>
                          <a:latin typeface="Verdana"/>
                        </a:rPr>
                        <a:t>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Simulator- Liquid Cargo Handling - Oil - Management level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95499">
                <a:tc>
                  <a:txBody>
                    <a:bodyPr/>
                    <a:lstStyle/>
                    <a:p>
                      <a:pPr algn="ctr" rtl="0" fontAlgn="ctr"/>
                      <a:r>
                        <a:rPr lang="en-US" sz="1000" b="1" i="0" u="none" strike="noStrike">
                          <a:solidFill>
                            <a:srgbClr val="000000"/>
                          </a:solidFill>
                          <a:latin typeface="Verdana"/>
                        </a:rPr>
                        <a:t>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Train the Simulator Trainer and Assessor Course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5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312311">
                <a:tc>
                  <a:txBody>
                    <a:bodyPr/>
                    <a:lstStyle/>
                    <a:p>
                      <a:pPr algn="ctr" rtl="0" fontAlgn="ctr"/>
                      <a:r>
                        <a:rPr lang="en-US" sz="1000" b="1" i="0" u="none" strike="noStrike">
                          <a:solidFill>
                            <a:srgbClr val="000000"/>
                          </a:solidFill>
                          <a:latin typeface="Verdana"/>
                        </a:rPr>
                        <a:t>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Advanced Training in Fire Fighting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4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r h="312311">
                <a:tc>
                  <a:txBody>
                    <a:bodyPr/>
                    <a:lstStyle/>
                    <a:p>
                      <a:pPr algn="ctr" rtl="0" fontAlgn="ctr"/>
                      <a:r>
                        <a:rPr lang="en-US" sz="1000" b="1" i="0" u="none" strike="noStrike">
                          <a:solidFill>
                            <a:srgbClr val="000000"/>
                          </a:solidFill>
                          <a:latin typeface="Verdana"/>
                        </a:rPr>
                        <a:t>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Basic Trainig for Ships using Fuels covered within IGF code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4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4"/>
                  </a:ext>
                </a:extLst>
              </a:tr>
              <a:tr h="195499">
                <a:tc>
                  <a:txBody>
                    <a:bodyPr/>
                    <a:lstStyle/>
                    <a:p>
                      <a:pPr algn="ctr" rtl="0" fontAlgn="ctr"/>
                      <a:r>
                        <a:rPr lang="en-US" sz="1000" b="1" i="0" u="none" strike="noStrike">
                          <a:solidFill>
                            <a:srgbClr val="000000"/>
                          </a:solidFill>
                          <a:latin typeface="Verdana"/>
                        </a:rPr>
                        <a:t>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Medical First Aid</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4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5"/>
                  </a:ext>
                </a:extLst>
              </a:tr>
              <a:tr h="195499">
                <a:tc>
                  <a:txBody>
                    <a:bodyPr/>
                    <a:lstStyle/>
                    <a:p>
                      <a:pPr algn="ctr" rtl="0" fontAlgn="ctr"/>
                      <a:r>
                        <a:rPr lang="en-US" sz="1000" b="1" i="0" u="none" strike="noStrike">
                          <a:solidFill>
                            <a:srgbClr val="000000"/>
                          </a:solidFill>
                          <a:latin typeface="Verdana"/>
                        </a:rPr>
                        <a:t>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Company Security Officer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3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6"/>
                  </a:ext>
                </a:extLst>
              </a:tr>
              <a:tr h="195499">
                <a:tc>
                  <a:txBody>
                    <a:bodyPr/>
                    <a:lstStyle/>
                    <a:p>
                      <a:pPr algn="ctr" rtl="0" fontAlgn="ctr"/>
                      <a:r>
                        <a:rPr lang="en-US" sz="1000" b="1" i="0" u="none" strike="noStrike">
                          <a:solidFill>
                            <a:srgbClr val="000000"/>
                          </a:solidFill>
                          <a:latin typeface="Verdana"/>
                        </a:rPr>
                        <a:t>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Crowd Management, Passenger Safety and Safety Training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3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7"/>
                  </a:ext>
                </a:extLst>
              </a:tr>
              <a:tr h="195499">
                <a:tc>
                  <a:txBody>
                    <a:bodyPr/>
                    <a:lstStyle/>
                    <a:p>
                      <a:pPr algn="ctr" rtl="0" fontAlgn="ctr"/>
                      <a:r>
                        <a:rPr lang="en-US" sz="1000" b="1" i="0" u="none" strike="noStrike">
                          <a:solidFill>
                            <a:srgbClr val="000000"/>
                          </a:solidFill>
                          <a:latin typeface="Verdana"/>
                        </a:rPr>
                        <a:t>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Diesel Engine Combustion Gas Simulator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3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8"/>
                  </a:ext>
                </a:extLst>
              </a:tr>
              <a:tr h="195499">
                <a:tc>
                  <a:txBody>
                    <a:bodyPr/>
                    <a:lstStyle/>
                    <a:p>
                      <a:pPr algn="ctr" rtl="0" fontAlgn="ctr"/>
                      <a:r>
                        <a:rPr lang="en-US" sz="1000" b="1" i="0" u="none" strike="noStrike">
                          <a:solidFill>
                            <a:srgbClr val="000000"/>
                          </a:solidFill>
                          <a:latin typeface="Verdana"/>
                        </a:rPr>
                        <a:t>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Engine Room Simulator - Operational level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dirty="0">
                          <a:solidFill>
                            <a:srgbClr val="000000"/>
                          </a:solidFill>
                          <a:latin typeface="Verdana"/>
                        </a:rPr>
                        <a:t>3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9"/>
                  </a:ext>
                </a:extLst>
              </a:tr>
            </a:tbl>
          </a:graphicData>
        </a:graphic>
      </p:graphicFrame>
    </p:spTree>
    <p:extLst>
      <p:ext uri="{BB962C8B-B14F-4D97-AF65-F5344CB8AC3E}">
        <p14:creationId xmlns:p14="http://schemas.microsoft.com/office/powerpoint/2010/main" val="22780782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76201"/>
          <a:ext cx="8610601" cy="4358895"/>
        </p:xfrm>
        <a:graphic>
          <a:graphicData uri="http://schemas.openxmlformats.org/drawingml/2006/table">
            <a:tbl>
              <a:tblPr/>
              <a:tblGrid>
                <a:gridCol w="1060148">
                  <a:extLst>
                    <a:ext uri="{9D8B030D-6E8A-4147-A177-3AD203B41FA5}">
                      <a16:colId xmlns:a16="http://schemas.microsoft.com/office/drawing/2014/main" val="20000"/>
                    </a:ext>
                  </a:extLst>
                </a:gridCol>
                <a:gridCol w="5952763">
                  <a:extLst>
                    <a:ext uri="{9D8B030D-6E8A-4147-A177-3AD203B41FA5}">
                      <a16:colId xmlns:a16="http://schemas.microsoft.com/office/drawing/2014/main" val="20001"/>
                    </a:ext>
                  </a:extLst>
                </a:gridCol>
                <a:gridCol w="1597690">
                  <a:extLst>
                    <a:ext uri="{9D8B030D-6E8A-4147-A177-3AD203B41FA5}">
                      <a16:colId xmlns:a16="http://schemas.microsoft.com/office/drawing/2014/main" val="20002"/>
                    </a:ext>
                  </a:extLst>
                </a:gridCol>
              </a:tblGrid>
              <a:tr h="206410">
                <a:tc>
                  <a:txBody>
                    <a:bodyPr/>
                    <a:lstStyle/>
                    <a:p>
                      <a:pPr algn="ctr" fontAlgn="ctr"/>
                      <a:r>
                        <a:rPr lang="en-US" sz="1000" b="1" i="0" u="none" strike="noStrike" dirty="0" err="1">
                          <a:solidFill>
                            <a:srgbClr val="C00000"/>
                          </a:solidFill>
                          <a:latin typeface="Arial"/>
                        </a:rPr>
                        <a:t>Sr.No</a:t>
                      </a:r>
                      <a:r>
                        <a:rPr lang="en-US" sz="1000" b="1" i="0" u="none" strike="noStrike" dirty="0">
                          <a:solidFill>
                            <a:srgbClr val="C00000"/>
                          </a:solidFill>
                          <a:latin typeface="Arial"/>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C00000"/>
                          </a:solidFill>
                          <a:latin typeface="Arial"/>
                        </a:rPr>
                        <a:t>Name of Course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C00000"/>
                          </a:solidFill>
                          <a:latin typeface="Arial"/>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000"/>
                  </a:ext>
                </a:extLst>
              </a:tr>
              <a:tr h="267119">
                <a:tc>
                  <a:txBody>
                    <a:bodyPr/>
                    <a:lstStyle/>
                    <a:p>
                      <a:pPr algn="ctr" rtl="0" fontAlgn="ctr"/>
                      <a:r>
                        <a:rPr lang="en-US" sz="1000" b="1" i="0" u="none" strike="noStrike">
                          <a:solidFill>
                            <a:srgbClr val="000000"/>
                          </a:solidFill>
                          <a:latin typeface="Verdana"/>
                        </a:rPr>
                        <a:t>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Fast Rescue Boats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3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1"/>
                  </a:ext>
                </a:extLst>
              </a:tr>
              <a:tr h="236765">
                <a:tc>
                  <a:txBody>
                    <a:bodyPr/>
                    <a:lstStyle/>
                    <a:p>
                      <a:pPr algn="ctr" rtl="0" fontAlgn="ctr"/>
                      <a:r>
                        <a:rPr lang="en-US" sz="1000" b="1" i="0" u="none" strike="noStrike">
                          <a:solidFill>
                            <a:srgbClr val="000000"/>
                          </a:solidFill>
                          <a:latin typeface="Verdana"/>
                        </a:rPr>
                        <a:t>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Port Facility Security Officer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3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42836">
                <a:tc>
                  <a:txBody>
                    <a:bodyPr/>
                    <a:lstStyle/>
                    <a:p>
                      <a:pPr algn="ctr" rtl="0" fontAlgn="ctr"/>
                      <a:r>
                        <a:rPr lang="en-US" sz="1000" b="1" i="0" u="none" strike="noStrike">
                          <a:solidFill>
                            <a:srgbClr val="000000"/>
                          </a:solidFill>
                          <a:latin typeface="Verdana"/>
                        </a:rPr>
                        <a:t>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Refresher and Updating Training Course for all Engineers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3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3"/>
                  </a:ext>
                </a:extLst>
              </a:tr>
              <a:tr h="206410">
                <a:tc>
                  <a:txBody>
                    <a:bodyPr/>
                    <a:lstStyle/>
                    <a:p>
                      <a:pPr algn="ctr" rtl="0" fontAlgn="ctr"/>
                      <a:r>
                        <a:rPr lang="en-US" sz="1000" b="1" i="0" u="none" strike="noStrike">
                          <a:solidFill>
                            <a:srgbClr val="000000"/>
                          </a:solidFill>
                          <a:latin typeface="Verdana"/>
                        </a:rPr>
                        <a:t>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Security Trng. for Seafarer with Designated Security Duties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2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06410">
                <a:tc>
                  <a:txBody>
                    <a:bodyPr/>
                    <a:lstStyle/>
                    <a:p>
                      <a:pPr algn="ctr" rtl="0" fontAlgn="ctr"/>
                      <a:r>
                        <a:rPr lang="en-US" sz="1000" b="1" i="0" u="none" strike="noStrike">
                          <a:solidFill>
                            <a:srgbClr val="000000"/>
                          </a:solidFill>
                          <a:latin typeface="Verdana"/>
                        </a:rPr>
                        <a:t>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Ship Security Officer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2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5"/>
                  </a:ext>
                </a:extLst>
              </a:tr>
              <a:tr h="309615">
                <a:tc>
                  <a:txBody>
                    <a:bodyPr/>
                    <a:lstStyle/>
                    <a:p>
                      <a:pPr algn="ctr" rtl="0" fontAlgn="ctr"/>
                      <a:r>
                        <a:rPr lang="en-US" sz="1000" b="1" i="0" u="none" strike="noStrike">
                          <a:solidFill>
                            <a:srgbClr val="000000"/>
                          </a:solidFill>
                          <a:latin typeface="Verdana"/>
                        </a:rPr>
                        <a:t>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Augmentation of FPFF (Practical Tanker Fire Fighting)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  Day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06410">
                <a:tc>
                  <a:txBody>
                    <a:bodyPr/>
                    <a:lstStyle/>
                    <a:p>
                      <a:pPr algn="ctr" rtl="0" fontAlgn="ctr"/>
                      <a:r>
                        <a:rPr lang="en-US" sz="1000" b="1" i="0" u="none" strike="noStrike">
                          <a:solidFill>
                            <a:srgbClr val="000000"/>
                          </a:solidFill>
                          <a:latin typeface="Verdana"/>
                        </a:rPr>
                        <a:t>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Familiarization Course for Medical Examiner of Seafarers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1  Day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7"/>
                  </a:ext>
                </a:extLst>
              </a:tr>
              <a:tr h="206410">
                <a:tc>
                  <a:txBody>
                    <a:bodyPr/>
                    <a:lstStyle/>
                    <a:p>
                      <a:pPr algn="ctr" rtl="0" fontAlgn="ctr"/>
                      <a:r>
                        <a:rPr lang="en-US" sz="1000" b="1" i="0" u="none" strike="noStrike">
                          <a:solidFill>
                            <a:srgbClr val="000000"/>
                          </a:solidFill>
                          <a:latin typeface="Verdana"/>
                        </a:rPr>
                        <a:t>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High Voltage Safety and Switch Gear at Operational level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  Day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06410">
                <a:tc>
                  <a:txBody>
                    <a:bodyPr/>
                    <a:lstStyle/>
                    <a:p>
                      <a:pPr algn="ctr" rtl="0" fontAlgn="ctr"/>
                      <a:r>
                        <a:rPr lang="en-US" sz="1000" b="1" i="0" u="none" strike="noStrike">
                          <a:solidFill>
                            <a:srgbClr val="000000"/>
                          </a:solidFill>
                          <a:latin typeface="Verdana"/>
                        </a:rPr>
                        <a:t>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Refresher Course for Medical Examiner of Seafarers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1  Day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9"/>
                  </a:ext>
                </a:extLst>
              </a:tr>
              <a:tr h="206410">
                <a:tc>
                  <a:txBody>
                    <a:bodyPr/>
                    <a:lstStyle/>
                    <a:p>
                      <a:pPr algn="ctr" rtl="0" fontAlgn="ctr"/>
                      <a:r>
                        <a:rPr lang="en-US" sz="1000" b="1" i="0" u="none" strike="noStrike">
                          <a:solidFill>
                            <a:srgbClr val="000000"/>
                          </a:solidFill>
                          <a:latin typeface="Verdana"/>
                        </a:rPr>
                        <a:t>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Refresher in Proficiency in Fast Rescue Boat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  Day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06410">
                <a:tc>
                  <a:txBody>
                    <a:bodyPr/>
                    <a:lstStyle/>
                    <a:p>
                      <a:pPr algn="ctr" rtl="0" fontAlgn="ctr"/>
                      <a:r>
                        <a:rPr lang="en-US" sz="1000" b="1" i="0" u="none" strike="noStrike">
                          <a:solidFill>
                            <a:srgbClr val="000000"/>
                          </a:solidFill>
                          <a:latin typeface="Verdana"/>
                        </a:rPr>
                        <a:t>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Engineering Management Course for CEO (NC Class III)</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  Day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1"/>
                  </a:ext>
                </a:extLst>
              </a:tr>
              <a:tr h="206410">
                <a:tc>
                  <a:txBody>
                    <a:bodyPr/>
                    <a:lstStyle/>
                    <a:p>
                      <a:pPr algn="ctr" rtl="0" fontAlgn="ctr"/>
                      <a:r>
                        <a:rPr lang="en-US" sz="1000" b="1" i="0" u="none" strike="noStrike">
                          <a:solidFill>
                            <a:srgbClr val="000000"/>
                          </a:solidFill>
                          <a:latin typeface="Verdana"/>
                        </a:rPr>
                        <a:t>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Indian Maritime Legislation Course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18  Hours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206410">
                <a:tc>
                  <a:txBody>
                    <a:bodyPr/>
                    <a:lstStyle/>
                    <a:p>
                      <a:pPr algn="ctr" rtl="0" fontAlgn="ctr"/>
                      <a:r>
                        <a:rPr lang="en-US" sz="1000" b="1" i="0" u="none" strike="noStrike">
                          <a:solidFill>
                            <a:srgbClr val="000000"/>
                          </a:solidFill>
                          <a:latin typeface="Verdana"/>
                        </a:rPr>
                        <a:t>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Refresher Training for Medical Care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6  Hours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3"/>
                  </a:ext>
                </a:extLst>
              </a:tr>
              <a:tr h="206410">
                <a:tc>
                  <a:txBody>
                    <a:bodyPr/>
                    <a:lstStyle/>
                    <a:p>
                      <a:pPr algn="ctr" rtl="0" fontAlgn="ctr"/>
                      <a:r>
                        <a:rPr lang="en-US" sz="1000" b="1" i="0" u="none" strike="noStrike">
                          <a:solidFill>
                            <a:srgbClr val="000000"/>
                          </a:solidFill>
                          <a:latin typeface="Verdana"/>
                        </a:rPr>
                        <a:t>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Refresher Training For Proficiency In PSCRB</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4.5  Hours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309615">
                <a:tc>
                  <a:txBody>
                    <a:bodyPr/>
                    <a:lstStyle/>
                    <a:p>
                      <a:pPr algn="ctr" rtl="0" fontAlgn="ctr"/>
                      <a:r>
                        <a:rPr lang="en-US" sz="1000" b="1" i="0" u="none" strike="noStrike">
                          <a:solidFill>
                            <a:srgbClr val="000000"/>
                          </a:solidFill>
                          <a:latin typeface="Verdana"/>
                        </a:rPr>
                        <a:t>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Refresher Training for Advanced Training in Fire Fighting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4  Hours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5"/>
                  </a:ext>
                </a:extLst>
              </a:tr>
              <a:tr h="206410">
                <a:tc>
                  <a:txBody>
                    <a:bodyPr/>
                    <a:lstStyle/>
                    <a:p>
                      <a:pPr algn="ctr" rtl="0" fontAlgn="ctr"/>
                      <a:r>
                        <a:rPr lang="en-US" sz="1000" b="1" i="0" u="none" strike="noStrike">
                          <a:solidFill>
                            <a:srgbClr val="000000"/>
                          </a:solidFill>
                          <a:latin typeface="Verdana"/>
                        </a:rPr>
                        <a:t>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Refresher Training for Medical First Aid</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a:solidFill>
                            <a:srgbClr val="000000"/>
                          </a:solidFill>
                          <a:latin typeface="Verdana"/>
                        </a:rPr>
                        <a:t>3  Hours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309615">
                <a:tc>
                  <a:txBody>
                    <a:bodyPr/>
                    <a:lstStyle/>
                    <a:p>
                      <a:pPr algn="ctr" rtl="0" fontAlgn="ctr"/>
                      <a:r>
                        <a:rPr lang="en-US" sz="1000" b="1" i="0" u="none" strike="noStrike">
                          <a:solidFill>
                            <a:srgbClr val="000000"/>
                          </a:solidFill>
                          <a:latin typeface="Verdana"/>
                        </a:rPr>
                        <a:t>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rtl="0" fontAlgn="ctr"/>
                      <a:r>
                        <a:rPr lang="en-US" sz="1000" b="1" i="0" u="none" strike="noStrike">
                          <a:solidFill>
                            <a:srgbClr val="000000"/>
                          </a:solidFill>
                          <a:latin typeface="Verdana"/>
                        </a:rPr>
                        <a:t>Refresher Training for Proficiency in FPFF</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rtl="0" fontAlgn="ctr"/>
                      <a:r>
                        <a:rPr lang="en-US" sz="1000" b="1" i="0" u="none" strike="noStrike">
                          <a:solidFill>
                            <a:srgbClr val="000000"/>
                          </a:solidFill>
                          <a:latin typeface="Verdana"/>
                        </a:rPr>
                        <a:t>3  Hours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7"/>
                  </a:ext>
                </a:extLst>
              </a:tr>
              <a:tr h="206410">
                <a:tc>
                  <a:txBody>
                    <a:bodyPr/>
                    <a:lstStyle/>
                    <a:p>
                      <a:pPr algn="ctr" rtl="0" fontAlgn="ctr"/>
                      <a:r>
                        <a:rPr lang="en-US" sz="1000" b="1" i="0" u="none" strike="noStrike">
                          <a:solidFill>
                            <a:srgbClr val="000000"/>
                          </a:solidFill>
                          <a:latin typeface="Verdana"/>
                        </a:rPr>
                        <a:t>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rtl="0" fontAlgn="ctr"/>
                      <a:r>
                        <a:rPr lang="en-US" sz="1000" b="1" i="0" u="none" strike="noStrike">
                          <a:solidFill>
                            <a:srgbClr val="000000"/>
                          </a:solidFill>
                          <a:latin typeface="Verdana"/>
                        </a:rPr>
                        <a:t>Refresher Training for Proficiency in PST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000" b="1" i="0" u="none" strike="noStrike" dirty="0">
                          <a:solidFill>
                            <a:srgbClr val="000000"/>
                          </a:solidFill>
                          <a:latin typeface="Verdana"/>
                        </a:rPr>
                        <a:t>2  Hours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bl>
          </a:graphicData>
        </a:graphic>
      </p:graphicFrame>
    </p:spTree>
    <p:extLst>
      <p:ext uri="{BB962C8B-B14F-4D97-AF65-F5344CB8AC3E}">
        <p14:creationId xmlns:p14="http://schemas.microsoft.com/office/powerpoint/2010/main" val="13142108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2050" t="38672" r="6515" b="58073"/>
          <a:stretch>
            <a:fillRect/>
          </a:stretch>
        </p:blipFill>
        <p:spPr bwMode="auto">
          <a:xfrm>
            <a:off x="2743200" y="152400"/>
            <a:ext cx="7292340" cy="198120"/>
          </a:xfrm>
          <a:prstGeom prst="rect">
            <a:avLst/>
          </a:prstGeom>
          <a:noFill/>
          <a:ln w="1">
            <a:noFill/>
            <a:miter lim="800000"/>
            <a:headEnd/>
            <a:tailEnd type="none" w="med" len="med"/>
          </a:ln>
          <a:effectLst/>
        </p:spPr>
      </p:pic>
      <p:graphicFrame>
        <p:nvGraphicFramePr>
          <p:cNvPr id="3" name="Table 2"/>
          <p:cNvGraphicFramePr>
            <a:graphicFrameLocks noGrp="1"/>
          </p:cNvGraphicFramePr>
          <p:nvPr/>
        </p:nvGraphicFramePr>
        <p:xfrm>
          <a:off x="1905000" y="457194"/>
          <a:ext cx="8382001" cy="6248407"/>
        </p:xfrm>
        <a:graphic>
          <a:graphicData uri="http://schemas.openxmlformats.org/drawingml/2006/table">
            <a:tbl>
              <a:tblPr/>
              <a:tblGrid>
                <a:gridCol w="772885">
                  <a:extLst>
                    <a:ext uri="{9D8B030D-6E8A-4147-A177-3AD203B41FA5}">
                      <a16:colId xmlns:a16="http://schemas.microsoft.com/office/drawing/2014/main" val="20000"/>
                    </a:ext>
                  </a:extLst>
                </a:gridCol>
                <a:gridCol w="4339772">
                  <a:extLst>
                    <a:ext uri="{9D8B030D-6E8A-4147-A177-3AD203B41FA5}">
                      <a16:colId xmlns:a16="http://schemas.microsoft.com/office/drawing/2014/main" val="20001"/>
                    </a:ext>
                  </a:extLst>
                </a:gridCol>
                <a:gridCol w="1164772">
                  <a:extLst>
                    <a:ext uri="{9D8B030D-6E8A-4147-A177-3AD203B41FA5}">
                      <a16:colId xmlns:a16="http://schemas.microsoft.com/office/drawing/2014/main" val="20002"/>
                    </a:ext>
                  </a:extLst>
                </a:gridCol>
                <a:gridCol w="2104572">
                  <a:extLst>
                    <a:ext uri="{9D8B030D-6E8A-4147-A177-3AD203B41FA5}">
                      <a16:colId xmlns:a16="http://schemas.microsoft.com/office/drawing/2014/main" val="20003"/>
                    </a:ext>
                  </a:extLst>
                </a:gridCol>
              </a:tblGrid>
              <a:tr h="187445">
                <a:tc>
                  <a:txBody>
                    <a:bodyPr/>
                    <a:lstStyle/>
                    <a:p>
                      <a:pPr algn="ctr" fontAlgn="ctr"/>
                      <a:r>
                        <a:rPr lang="en-US" sz="1000" b="1" i="0" u="none" strike="noStrike">
                          <a:solidFill>
                            <a:srgbClr val="000000"/>
                          </a:solidFill>
                          <a:latin typeface="Arial"/>
                        </a:rPr>
                        <a:t>Sr.No.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Name of Institute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State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dirty="0">
                          <a:solidFill>
                            <a:srgbClr val="000000"/>
                          </a:solidFill>
                          <a:latin typeface="Arial"/>
                        </a:rPr>
                        <a:t>City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000"/>
                  </a:ext>
                </a:extLst>
              </a:tr>
              <a:tr h="234014">
                <a:tc>
                  <a:txBody>
                    <a:bodyPr/>
                    <a:lstStyle/>
                    <a:p>
                      <a:pPr algn="ctr" fontAlgn="b"/>
                      <a:r>
                        <a:rPr lang="en-US" sz="1000" b="1" i="0" u="none" strike="noStrike">
                          <a:solidFill>
                            <a:srgbClr val="000000"/>
                          </a:solidFill>
                          <a:latin typeface="Verdana"/>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ALBERT`S MARITIME INSTITUTE</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Kerala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err="1">
                          <a:solidFill>
                            <a:srgbClr val="000000"/>
                          </a:solidFill>
                          <a:latin typeface="Verdana"/>
                        </a:rPr>
                        <a:t>Kochi,Ernakulam</a:t>
                      </a:r>
                      <a:r>
                        <a:rPr lang="en-US" sz="1000" b="1" i="0" u="none" strike="noStrike" dirty="0">
                          <a:solidFill>
                            <a:srgbClr val="000000"/>
                          </a:solidFill>
                          <a:latin typeface="Verdana"/>
                        </a:rPr>
                        <a:t> District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1"/>
                  </a:ext>
                </a:extLst>
              </a:tr>
              <a:tr h="234014">
                <a:tc>
                  <a:txBody>
                    <a:bodyPr/>
                    <a:lstStyle/>
                    <a:p>
                      <a:pPr algn="ctr" fontAlgn="b"/>
                      <a:r>
                        <a:rPr lang="en-US" sz="1000" b="1" i="0" u="none" strike="noStrike">
                          <a:solidFill>
                            <a:srgbClr val="000000"/>
                          </a:solidFill>
                          <a:latin typeface="Verdana"/>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ALL INDIA MARINE ACADEMY</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err="1">
                          <a:solidFill>
                            <a:srgbClr val="000000"/>
                          </a:solidFill>
                          <a:latin typeface="Verdana"/>
                        </a:rPr>
                        <a:t>Odisha</a:t>
                      </a:r>
                      <a:endParaRPr lang="en-US" sz="1000" b="1" i="0" u="none" strike="noStrike" dirty="0">
                        <a:solidFill>
                          <a:srgbClr val="000000"/>
                        </a:solidFill>
                        <a:latin typeface="Verdan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BERHAMPUR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34014">
                <a:tc>
                  <a:txBody>
                    <a:bodyPr/>
                    <a:lstStyle/>
                    <a:p>
                      <a:pPr algn="ctr" fontAlgn="b"/>
                      <a:r>
                        <a:rPr lang="en-US" sz="1000" b="1" i="0" u="none" strike="noStrike">
                          <a:solidFill>
                            <a:srgbClr val="000000"/>
                          </a:solidFill>
                          <a:latin typeface="Verdana"/>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AMET City College</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3"/>
                  </a:ext>
                </a:extLst>
              </a:tr>
              <a:tr h="234014">
                <a:tc>
                  <a:txBody>
                    <a:bodyPr/>
                    <a:lstStyle/>
                    <a:p>
                      <a:pPr algn="ctr" fontAlgn="b"/>
                      <a:r>
                        <a:rPr lang="en-US" sz="1000" b="1" i="0" u="none" strike="noStrike">
                          <a:solidFill>
                            <a:srgbClr val="000000"/>
                          </a:solidFill>
                          <a:latin typeface="Verdana"/>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AMET University</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34014">
                <a:tc>
                  <a:txBody>
                    <a:bodyPr/>
                    <a:lstStyle/>
                    <a:p>
                      <a:pPr algn="ctr" fontAlgn="b"/>
                      <a:r>
                        <a:rPr lang="en-US" sz="1000" b="1" i="0" u="none" strike="noStrike">
                          <a:solidFill>
                            <a:srgbClr val="000000"/>
                          </a:solidFill>
                          <a:latin typeface="Verdana"/>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APEX MARITIME TRAINING &amp; RESEARCH INSTITUTE</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Rajasthan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JAIPUR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5"/>
                  </a:ext>
                </a:extLst>
              </a:tr>
              <a:tr h="234014">
                <a:tc>
                  <a:txBody>
                    <a:bodyPr/>
                    <a:lstStyle/>
                    <a:p>
                      <a:pPr algn="ctr" fontAlgn="b"/>
                      <a:r>
                        <a:rPr lang="en-US" sz="1000" b="1" i="0" u="none" strike="noStrike">
                          <a:solidFill>
                            <a:srgbClr val="000000"/>
                          </a:solidFill>
                          <a:latin typeface="Verdana"/>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ARK Marine Academy</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err="1">
                          <a:solidFill>
                            <a:srgbClr val="000000"/>
                          </a:solidFill>
                          <a:latin typeface="Verdana"/>
                        </a:rPr>
                        <a:t>Naigaon</a:t>
                      </a:r>
                      <a:endParaRPr lang="en-US" sz="1000" b="1" i="0" u="none" strike="noStrike" dirty="0">
                        <a:solidFill>
                          <a:srgbClr val="000000"/>
                        </a:solidFill>
                        <a:latin typeface="Verdan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34014">
                <a:tc>
                  <a:txBody>
                    <a:bodyPr/>
                    <a:lstStyle/>
                    <a:p>
                      <a:pPr algn="ctr" fontAlgn="b"/>
                      <a:r>
                        <a:rPr lang="en-US" sz="1000" b="1" i="0" u="none" strike="noStrike">
                          <a:solidFill>
                            <a:srgbClr val="000000"/>
                          </a:solidFill>
                          <a:latin typeface="Verdana"/>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Amer Maritime Training Academy</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Others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Kanpur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7"/>
                  </a:ext>
                </a:extLst>
              </a:tr>
              <a:tr h="234014">
                <a:tc>
                  <a:txBody>
                    <a:bodyPr/>
                    <a:lstStyle/>
                    <a:p>
                      <a:pPr algn="ctr" fontAlgn="b"/>
                      <a:r>
                        <a:rPr lang="en-US" sz="1000" b="1" i="0" u="none" strike="noStrike">
                          <a:solidFill>
                            <a:srgbClr val="000000"/>
                          </a:solidFill>
                          <a:latin typeface="Verdana"/>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Anglo Eastern Maritime Academy</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err="1">
                          <a:solidFill>
                            <a:srgbClr val="000000"/>
                          </a:solidFill>
                          <a:latin typeface="Verdana"/>
                        </a:rPr>
                        <a:t>Karjat</a:t>
                      </a:r>
                      <a:r>
                        <a:rPr lang="en-US" sz="1000" b="1" i="0" u="none" strike="noStrike" dirty="0">
                          <a:solidFill>
                            <a:srgbClr val="000000"/>
                          </a:solidFill>
                          <a:latin typeface="Verdana"/>
                        </a:rPr>
                        <a:t> </a:t>
                      </a:r>
                      <a:r>
                        <a:rPr lang="en-US" sz="1000" b="1" i="0" u="none" strike="noStrike" dirty="0" err="1">
                          <a:solidFill>
                            <a:srgbClr val="000000"/>
                          </a:solidFill>
                          <a:latin typeface="Verdana"/>
                        </a:rPr>
                        <a:t>Taluka</a:t>
                      </a:r>
                      <a:endParaRPr lang="en-US" sz="1000" b="1" i="0" u="none" strike="noStrike" dirty="0">
                        <a:solidFill>
                          <a:srgbClr val="000000"/>
                        </a:solidFill>
                        <a:latin typeface="Verdan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34014">
                <a:tc>
                  <a:txBody>
                    <a:bodyPr/>
                    <a:lstStyle/>
                    <a:p>
                      <a:pPr algn="ctr" fontAlgn="b"/>
                      <a:r>
                        <a:rPr lang="en-US" sz="1000" b="1" i="0" u="none" strike="noStrike">
                          <a:solidFill>
                            <a:srgbClr val="000000"/>
                          </a:solidFill>
                          <a:latin typeface="Verdana"/>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Anglo Eastern Maritime Training Centre</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9"/>
                  </a:ext>
                </a:extLst>
              </a:tr>
              <a:tr h="234014">
                <a:tc>
                  <a:txBody>
                    <a:bodyPr/>
                    <a:lstStyle/>
                    <a:p>
                      <a:pPr algn="ctr" fontAlgn="b"/>
                      <a:r>
                        <a:rPr lang="en-US" sz="1000" b="1" i="0" u="none" strike="noStrike">
                          <a:solidFill>
                            <a:srgbClr val="000000"/>
                          </a:solidFill>
                          <a:latin typeface="Verdana"/>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Anglo Eastern Maritime Training Centre</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NEW 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34014">
                <a:tc>
                  <a:txBody>
                    <a:bodyPr/>
                    <a:lstStyle/>
                    <a:p>
                      <a:pPr algn="ctr" fontAlgn="b"/>
                      <a:r>
                        <a:rPr lang="en-US" sz="1000" b="1" i="0" u="none" strike="noStrike">
                          <a:solidFill>
                            <a:srgbClr val="000000"/>
                          </a:solidFill>
                          <a:latin typeface="Verdana"/>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Anvay Maritime Institute</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1"/>
                  </a:ext>
                </a:extLst>
              </a:tr>
              <a:tr h="234014">
                <a:tc>
                  <a:txBody>
                    <a:bodyPr/>
                    <a:lstStyle/>
                    <a:p>
                      <a:pPr algn="ctr" fontAlgn="b"/>
                      <a:r>
                        <a:rPr lang="en-US" sz="1000" b="1" i="0" u="none" strike="noStrike">
                          <a:solidFill>
                            <a:srgbClr val="000000"/>
                          </a:solidFill>
                          <a:latin typeface="Verdana"/>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Applied Research International</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New 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327619">
                <a:tc>
                  <a:txBody>
                    <a:bodyPr/>
                    <a:lstStyle/>
                    <a:p>
                      <a:pPr algn="ctr" fontAlgn="b"/>
                      <a:r>
                        <a:rPr lang="en-US" sz="1000" b="1" i="0" u="none" strike="noStrike">
                          <a:solidFill>
                            <a:srgbClr val="000000"/>
                          </a:solidFill>
                          <a:latin typeface="Verdana"/>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Applied Research International - School of Higher Academic &amp; Professional Education - I</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New 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3"/>
                  </a:ext>
                </a:extLst>
              </a:tr>
              <a:tr h="234014">
                <a:tc>
                  <a:txBody>
                    <a:bodyPr/>
                    <a:lstStyle/>
                    <a:p>
                      <a:pPr algn="ctr" fontAlgn="b"/>
                      <a:r>
                        <a:rPr lang="en-US" sz="1000" b="1" i="0" u="none" strike="noStrike">
                          <a:solidFill>
                            <a:srgbClr val="000000"/>
                          </a:solidFill>
                          <a:latin typeface="Verdana"/>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Aquasis Maritime Institute</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Jharkhand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RANCHI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34014">
                <a:tc>
                  <a:txBody>
                    <a:bodyPr/>
                    <a:lstStyle/>
                    <a:p>
                      <a:pPr algn="ctr" fontAlgn="b"/>
                      <a:r>
                        <a:rPr lang="en-US" sz="1000" b="1" i="0" u="none" strike="noStrike">
                          <a:solidFill>
                            <a:srgbClr val="000000"/>
                          </a:solidFill>
                          <a:latin typeface="Verdana"/>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Aquatech Institute of Maritime Studies</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New 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5"/>
                  </a:ext>
                </a:extLst>
              </a:tr>
              <a:tr h="234014">
                <a:tc>
                  <a:txBody>
                    <a:bodyPr/>
                    <a:lstStyle/>
                    <a:p>
                      <a:pPr algn="ctr" fontAlgn="b"/>
                      <a:r>
                        <a:rPr lang="en-US" sz="1000" b="1" i="0" u="none" strike="noStrike">
                          <a:solidFill>
                            <a:srgbClr val="000000"/>
                          </a:solidFill>
                          <a:latin typeface="Verdana"/>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Arya Marine Academy</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34014">
                <a:tc>
                  <a:txBody>
                    <a:bodyPr/>
                    <a:lstStyle/>
                    <a:p>
                      <a:pPr algn="ctr" fontAlgn="b"/>
                      <a:r>
                        <a:rPr lang="en-US" sz="1000" b="1" i="0" u="none" strike="noStrike">
                          <a:solidFill>
                            <a:srgbClr val="000000"/>
                          </a:solidFill>
                          <a:latin typeface="Verdana"/>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Asha International Institute of Marine Technology</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Uttar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Varanasi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7"/>
                  </a:ext>
                </a:extLst>
              </a:tr>
              <a:tr h="234014">
                <a:tc>
                  <a:txBody>
                    <a:bodyPr/>
                    <a:lstStyle/>
                    <a:p>
                      <a:pPr algn="ctr" fontAlgn="b"/>
                      <a:r>
                        <a:rPr lang="en-US" sz="1000" b="1" i="0" u="none" strike="noStrike">
                          <a:solidFill>
                            <a:srgbClr val="000000"/>
                          </a:solidFill>
                          <a:latin typeface="Verdana"/>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Asha International Institute of Marine Technology</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34014">
                <a:tc>
                  <a:txBody>
                    <a:bodyPr/>
                    <a:lstStyle/>
                    <a:p>
                      <a:pPr algn="ctr" fontAlgn="b"/>
                      <a:r>
                        <a:rPr lang="en-US" sz="1000" b="1" i="0" u="none" strike="noStrike">
                          <a:solidFill>
                            <a:srgbClr val="000000"/>
                          </a:solidFill>
                          <a:latin typeface="Verdana"/>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BP Marine Academy</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err="1">
                          <a:solidFill>
                            <a:srgbClr val="000000"/>
                          </a:solidFill>
                          <a:latin typeface="Verdana"/>
                        </a:rPr>
                        <a:t>Navi</a:t>
                      </a:r>
                      <a:r>
                        <a:rPr lang="en-US" sz="1000" b="1" i="0" u="none" strike="noStrike" dirty="0">
                          <a:solidFill>
                            <a:srgbClr val="000000"/>
                          </a:solidFill>
                          <a:latin typeface="Verdana"/>
                        </a:rPr>
                        <a:t>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9"/>
                  </a:ext>
                </a:extLst>
              </a:tr>
              <a:tr h="234014">
                <a:tc>
                  <a:txBody>
                    <a:bodyPr/>
                    <a:lstStyle/>
                    <a:p>
                      <a:pPr algn="ctr" fontAlgn="b"/>
                      <a:r>
                        <a:rPr lang="en-US" sz="1000" b="1" i="0" u="none" strike="noStrike">
                          <a:solidFill>
                            <a:srgbClr val="000000"/>
                          </a:solidFill>
                          <a:latin typeface="Verdana"/>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BP Marine Academy - Panvel</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234014">
                <a:tc>
                  <a:txBody>
                    <a:bodyPr/>
                    <a:lstStyle/>
                    <a:p>
                      <a:pPr algn="ctr" fontAlgn="b"/>
                      <a:r>
                        <a:rPr lang="en-US" sz="1000" b="1" i="0" u="none" strike="noStrike">
                          <a:solidFill>
                            <a:srgbClr val="000000"/>
                          </a:solidFill>
                          <a:latin typeface="Verdana"/>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Baba Marine Institute</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err="1">
                          <a:solidFill>
                            <a:srgbClr val="000000"/>
                          </a:solidFill>
                          <a:latin typeface="Verdana"/>
                        </a:rPr>
                        <a:t>Navi</a:t>
                      </a:r>
                      <a:r>
                        <a:rPr lang="en-US" sz="1000" b="1" i="0" u="none" strike="noStrike" dirty="0">
                          <a:solidFill>
                            <a:srgbClr val="000000"/>
                          </a:solidFill>
                          <a:latin typeface="Verdana"/>
                        </a:rPr>
                        <a:t>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1"/>
                  </a:ext>
                </a:extLst>
              </a:tr>
              <a:tr h="234014">
                <a:tc>
                  <a:txBody>
                    <a:bodyPr/>
                    <a:lstStyle/>
                    <a:p>
                      <a:pPr algn="ctr" fontAlgn="b"/>
                      <a:r>
                        <a:rPr lang="en-US" sz="1000" b="1" i="0" u="none" strike="noStrike">
                          <a:solidFill>
                            <a:srgbClr val="000000"/>
                          </a:solidFill>
                          <a:latin typeface="Verdana"/>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Balaji Seamen Training Institute</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351021">
                <a:tc>
                  <a:txBody>
                    <a:bodyPr/>
                    <a:lstStyle/>
                    <a:p>
                      <a:pPr algn="ctr" fontAlgn="b"/>
                      <a:r>
                        <a:rPr lang="en-US" sz="1000" b="1" i="0" u="none" strike="noStrike">
                          <a:solidFill>
                            <a:srgbClr val="000000"/>
                          </a:solidFill>
                          <a:latin typeface="Verdana"/>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Behara Institute of Maritime Training</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Andhra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VIZIANAGARAM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3"/>
                  </a:ext>
                </a:extLst>
              </a:tr>
              <a:tr h="234014">
                <a:tc>
                  <a:txBody>
                    <a:bodyPr/>
                    <a:lstStyle/>
                    <a:p>
                      <a:pPr algn="ctr" fontAlgn="b"/>
                      <a:r>
                        <a:rPr lang="en-US" sz="1000" b="1" i="0" u="none" strike="noStrike">
                          <a:solidFill>
                            <a:srgbClr val="000000"/>
                          </a:solidFill>
                          <a:latin typeface="Verdana"/>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CMC Maritime Academy, Chennai (Campus)</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dirty="0">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4"/>
                  </a:ext>
                </a:extLst>
              </a:tr>
              <a:tr h="234014">
                <a:tc>
                  <a:txBody>
                    <a:bodyPr/>
                    <a:lstStyle/>
                    <a:p>
                      <a:pPr algn="ctr" fontAlgn="b"/>
                      <a:r>
                        <a:rPr lang="en-US" sz="1000" b="1" i="0" u="none" strike="noStrike">
                          <a:solidFill>
                            <a:srgbClr val="000000"/>
                          </a:solidFill>
                          <a:latin typeface="Verdana"/>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CV Raman College of Engineering</a:t>
                      </a:r>
                    </a:p>
                  </a:txBody>
                  <a:tcPr marL="6849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err="1">
                          <a:solidFill>
                            <a:srgbClr val="000000"/>
                          </a:solidFill>
                          <a:latin typeface="Verdana"/>
                        </a:rPr>
                        <a:t>Odisha</a:t>
                      </a:r>
                      <a:endParaRPr lang="en-US" sz="1000" b="1" i="0" u="none" strike="noStrike" dirty="0">
                        <a:solidFill>
                          <a:srgbClr val="000000"/>
                        </a:solidFill>
                        <a:latin typeface="Verdan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err="1">
                          <a:solidFill>
                            <a:srgbClr val="000000"/>
                          </a:solidFill>
                          <a:latin typeface="Verdana"/>
                        </a:rPr>
                        <a:t>Bhubaneshwar</a:t>
                      </a:r>
                      <a:endParaRPr lang="en-US" sz="1000" b="1" i="0" u="none" strike="noStrike" dirty="0">
                        <a:solidFill>
                          <a:srgbClr val="000000"/>
                        </a:solidFill>
                        <a:latin typeface="Verdan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6046342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5000" y="228601"/>
          <a:ext cx="8382001" cy="6248407"/>
        </p:xfrm>
        <a:graphic>
          <a:graphicData uri="http://schemas.openxmlformats.org/drawingml/2006/table">
            <a:tbl>
              <a:tblPr/>
              <a:tblGrid>
                <a:gridCol w="772885">
                  <a:extLst>
                    <a:ext uri="{9D8B030D-6E8A-4147-A177-3AD203B41FA5}">
                      <a16:colId xmlns:a16="http://schemas.microsoft.com/office/drawing/2014/main" val="20000"/>
                    </a:ext>
                  </a:extLst>
                </a:gridCol>
                <a:gridCol w="4339772">
                  <a:extLst>
                    <a:ext uri="{9D8B030D-6E8A-4147-A177-3AD203B41FA5}">
                      <a16:colId xmlns:a16="http://schemas.microsoft.com/office/drawing/2014/main" val="20001"/>
                    </a:ext>
                  </a:extLst>
                </a:gridCol>
                <a:gridCol w="1164772">
                  <a:extLst>
                    <a:ext uri="{9D8B030D-6E8A-4147-A177-3AD203B41FA5}">
                      <a16:colId xmlns:a16="http://schemas.microsoft.com/office/drawing/2014/main" val="20002"/>
                    </a:ext>
                  </a:extLst>
                </a:gridCol>
                <a:gridCol w="2104572">
                  <a:extLst>
                    <a:ext uri="{9D8B030D-6E8A-4147-A177-3AD203B41FA5}">
                      <a16:colId xmlns:a16="http://schemas.microsoft.com/office/drawing/2014/main" val="20003"/>
                    </a:ext>
                  </a:extLst>
                </a:gridCol>
              </a:tblGrid>
              <a:tr h="187445">
                <a:tc>
                  <a:txBody>
                    <a:bodyPr/>
                    <a:lstStyle/>
                    <a:p>
                      <a:pPr algn="ctr" fontAlgn="ctr"/>
                      <a:r>
                        <a:rPr lang="en-US" sz="1000" b="1" i="0" u="none" strike="noStrike" dirty="0" err="1">
                          <a:solidFill>
                            <a:srgbClr val="000000"/>
                          </a:solidFill>
                          <a:latin typeface="Arial"/>
                        </a:rPr>
                        <a:t>Sr.No</a:t>
                      </a:r>
                      <a:r>
                        <a:rPr lang="en-US" sz="1000" b="1" i="0" u="none" strike="noStrike" dirty="0">
                          <a:solidFill>
                            <a:srgbClr val="000000"/>
                          </a:solidFill>
                          <a:latin typeface="Arial"/>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Name of Institute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State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dirty="0">
                          <a:solidFill>
                            <a:srgbClr val="000000"/>
                          </a:solidFill>
                          <a:latin typeface="Arial"/>
                        </a:rPr>
                        <a:t>City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000"/>
                  </a:ext>
                </a:extLst>
              </a:tr>
              <a:tr h="234014">
                <a:tc>
                  <a:txBody>
                    <a:bodyPr/>
                    <a:lstStyle/>
                    <a:p>
                      <a:pPr algn="ctr" fontAlgn="b"/>
                      <a:r>
                        <a:rPr lang="en-US" sz="1000" b="1" i="0" u="none" strike="noStrike">
                          <a:solidFill>
                            <a:srgbClr val="000000"/>
                          </a:solidFill>
                          <a:latin typeface="Verdana"/>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Centre For Maritime Training Noida</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Uttar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NOIDA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1"/>
                  </a:ext>
                </a:extLst>
              </a:tr>
              <a:tr h="234014">
                <a:tc>
                  <a:txBody>
                    <a:bodyPr/>
                    <a:lstStyle/>
                    <a:p>
                      <a:pPr algn="ctr" fontAlgn="b"/>
                      <a:r>
                        <a:rPr lang="en-US" sz="1000" b="1" i="0" u="none" strike="noStrike">
                          <a:solidFill>
                            <a:srgbClr val="000000"/>
                          </a:solidFill>
                          <a:latin typeface="Verdana"/>
                        </a:rPr>
                        <a:t>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Centre for Maritime Education And Training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Uttar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Lucknow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34014">
                <a:tc>
                  <a:txBody>
                    <a:bodyPr/>
                    <a:lstStyle/>
                    <a:p>
                      <a:pPr algn="ctr" fontAlgn="b"/>
                      <a:r>
                        <a:rPr lang="en-US" sz="1000" b="1" i="0" u="none" strike="noStrike">
                          <a:solidFill>
                            <a:srgbClr val="000000"/>
                          </a:solidFill>
                          <a:latin typeface="Verdana"/>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Chennai School of Ship Management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Tamilnadu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3"/>
                  </a:ext>
                </a:extLst>
              </a:tr>
              <a:tr h="234014">
                <a:tc>
                  <a:txBody>
                    <a:bodyPr/>
                    <a:lstStyle/>
                    <a:p>
                      <a:pPr algn="ctr" fontAlgn="b"/>
                      <a:r>
                        <a:rPr lang="en-US" sz="1000" b="1" i="0" u="none" strike="noStrike">
                          <a:solidFill>
                            <a:srgbClr val="000000"/>
                          </a:solidFill>
                          <a:latin typeface="Verdana"/>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Chidambaram Institute of Maritime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Tamilnadu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34014">
                <a:tc>
                  <a:txBody>
                    <a:bodyPr/>
                    <a:lstStyle/>
                    <a:p>
                      <a:pPr algn="ctr" fontAlgn="b"/>
                      <a:r>
                        <a:rPr lang="en-US" sz="1000" b="1" i="0" u="none" strike="noStrike">
                          <a:solidFill>
                            <a:srgbClr val="000000"/>
                          </a:solidFill>
                          <a:latin typeface="Verdana"/>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Chitkara University School of Maritime Studies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Punjab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Rajpura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5"/>
                  </a:ext>
                </a:extLst>
              </a:tr>
              <a:tr h="234014">
                <a:tc>
                  <a:txBody>
                    <a:bodyPr/>
                    <a:lstStyle/>
                    <a:p>
                      <a:pPr algn="ctr" fontAlgn="b"/>
                      <a:r>
                        <a:rPr lang="en-US" sz="1000" b="1" i="0" u="none" strike="noStrike">
                          <a:solidFill>
                            <a:srgbClr val="000000"/>
                          </a:solidFill>
                          <a:latin typeface="Verdana"/>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Cochin Shipyard Limited</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Kerala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KOCHI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34014">
                <a:tc>
                  <a:txBody>
                    <a:bodyPr/>
                    <a:lstStyle/>
                    <a:p>
                      <a:pPr algn="ctr" fontAlgn="b"/>
                      <a:r>
                        <a:rPr lang="en-US" sz="1000" b="1" i="0" u="none" strike="noStrike">
                          <a:solidFill>
                            <a:srgbClr val="000000"/>
                          </a:solidFill>
                          <a:latin typeface="Verdana"/>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Coimbatore Marine College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Coimbatore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7"/>
                  </a:ext>
                </a:extLst>
              </a:tr>
              <a:tr h="234014">
                <a:tc>
                  <a:txBody>
                    <a:bodyPr/>
                    <a:lstStyle/>
                    <a:p>
                      <a:pPr algn="ctr" fontAlgn="b"/>
                      <a:r>
                        <a:rPr lang="en-US" sz="1000" b="1" i="0" u="none" strike="noStrike">
                          <a:solidFill>
                            <a:srgbClr val="000000"/>
                          </a:solidFill>
                          <a:latin typeface="Verdana"/>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College of Maritime Studies And Research</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34014">
                <a:tc>
                  <a:txBody>
                    <a:bodyPr/>
                    <a:lstStyle/>
                    <a:p>
                      <a:pPr algn="ctr" fontAlgn="b"/>
                      <a:r>
                        <a:rPr lang="en-US" sz="1000" b="1" i="0" u="none" strike="noStrike">
                          <a:solidFill>
                            <a:srgbClr val="000000"/>
                          </a:solidFill>
                          <a:latin typeface="Verdana"/>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Columbus Maritime Training Institutes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SHAHAPUR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9"/>
                  </a:ext>
                </a:extLst>
              </a:tr>
              <a:tr h="234014">
                <a:tc>
                  <a:txBody>
                    <a:bodyPr/>
                    <a:lstStyle/>
                    <a:p>
                      <a:pPr algn="ctr" fontAlgn="b"/>
                      <a:r>
                        <a:rPr lang="en-US" sz="1000" b="1" i="0" u="none" strike="noStrike">
                          <a:solidFill>
                            <a:srgbClr val="000000"/>
                          </a:solidFill>
                          <a:latin typeface="Verdana"/>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Commander Ali`s Acadmy of Merchant Navy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Telangana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Hyderabad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34014">
                <a:tc>
                  <a:txBody>
                    <a:bodyPr/>
                    <a:lstStyle/>
                    <a:p>
                      <a:pPr algn="ctr" fontAlgn="b"/>
                      <a:r>
                        <a:rPr lang="en-US" sz="1000" b="1" i="0" u="none" strike="noStrike">
                          <a:solidFill>
                            <a:srgbClr val="000000"/>
                          </a:solidFill>
                          <a:latin typeface="Verdana"/>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Coral Maritime Institute of Learning And Development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1"/>
                  </a:ext>
                </a:extLst>
              </a:tr>
              <a:tr h="234014">
                <a:tc>
                  <a:txBody>
                    <a:bodyPr/>
                    <a:lstStyle/>
                    <a:p>
                      <a:pPr algn="ctr" fontAlgn="b"/>
                      <a:r>
                        <a:rPr lang="en-US" sz="1000" b="1" i="0" u="none" strike="noStrike">
                          <a:solidFill>
                            <a:srgbClr val="000000"/>
                          </a:solidFill>
                          <a:latin typeface="Verdana"/>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Cosmopolitan Technology of Maritime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SRIPERUMBADUR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327619">
                <a:tc>
                  <a:txBody>
                    <a:bodyPr/>
                    <a:lstStyle/>
                    <a:p>
                      <a:pPr algn="ctr" fontAlgn="b"/>
                      <a:r>
                        <a:rPr lang="en-US" sz="1000" b="1" i="0" u="none" strike="noStrike">
                          <a:solidFill>
                            <a:srgbClr val="000000"/>
                          </a:solidFill>
                          <a:latin typeface="Verdana"/>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DR. B.R. Ambedkar Institute of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A&amp;N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Port Blair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3"/>
                  </a:ext>
                </a:extLst>
              </a:tr>
              <a:tr h="234014">
                <a:tc>
                  <a:txBody>
                    <a:bodyPr/>
                    <a:lstStyle/>
                    <a:p>
                      <a:pPr algn="ctr" fontAlgn="b"/>
                      <a:r>
                        <a:rPr lang="en-US" sz="1000" b="1" i="0" u="none" strike="noStrike">
                          <a:solidFill>
                            <a:srgbClr val="000000"/>
                          </a:solidFill>
                          <a:latin typeface="Verdana"/>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Don Bosco Normar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34014">
                <a:tc>
                  <a:txBody>
                    <a:bodyPr/>
                    <a:lstStyle/>
                    <a:p>
                      <a:pPr algn="ctr" fontAlgn="b"/>
                      <a:r>
                        <a:rPr lang="en-US" sz="1000" b="1" i="0" u="none" strike="noStrike">
                          <a:solidFill>
                            <a:srgbClr val="000000"/>
                          </a:solidFill>
                          <a:latin typeface="Verdana"/>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Euro Tech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Kerala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COCHIN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5"/>
                  </a:ext>
                </a:extLst>
              </a:tr>
              <a:tr h="234014">
                <a:tc>
                  <a:txBody>
                    <a:bodyPr/>
                    <a:lstStyle/>
                    <a:p>
                      <a:pPr algn="ctr" fontAlgn="b"/>
                      <a:r>
                        <a:rPr lang="en-US" sz="1000" b="1" i="0" u="none" strike="noStrike">
                          <a:solidFill>
                            <a:srgbClr val="000000"/>
                          </a:solidFill>
                          <a:latin typeface="Verdana"/>
                        </a:rPr>
                        <a:t>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Fleet Management Training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34014">
                <a:tc>
                  <a:txBody>
                    <a:bodyPr/>
                    <a:lstStyle/>
                    <a:p>
                      <a:pPr algn="ctr" fontAlgn="b"/>
                      <a:r>
                        <a:rPr lang="en-US" sz="1000" b="1" i="0" u="none" strike="noStrike">
                          <a:solidFill>
                            <a:srgbClr val="000000"/>
                          </a:solidFill>
                          <a:latin typeface="Verdana"/>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Fosma Maritime Institute &amp; Research Organisation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Uttar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NOIDA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7"/>
                  </a:ext>
                </a:extLst>
              </a:tr>
              <a:tr h="234014">
                <a:tc>
                  <a:txBody>
                    <a:bodyPr/>
                    <a:lstStyle/>
                    <a:p>
                      <a:pPr algn="ctr" fontAlgn="b"/>
                      <a:r>
                        <a:rPr lang="en-US" sz="1000" b="1" i="0" u="none" strike="noStrike">
                          <a:solidFill>
                            <a:srgbClr val="000000"/>
                          </a:solidFill>
                          <a:latin typeface="Verdana"/>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Fosma Maritime Institute &amp; Research Organisation (Kol)</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34014">
                <a:tc>
                  <a:txBody>
                    <a:bodyPr/>
                    <a:lstStyle/>
                    <a:p>
                      <a:pPr algn="ctr" fontAlgn="b"/>
                      <a:r>
                        <a:rPr lang="en-US" sz="1000" b="1" i="0" u="none" strike="noStrike">
                          <a:solidFill>
                            <a:srgbClr val="000000"/>
                          </a:solidFill>
                          <a:latin typeface="Verdana"/>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Francon's Marine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Goa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Goa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9"/>
                  </a:ext>
                </a:extLst>
              </a:tr>
              <a:tr h="234014">
                <a:tc>
                  <a:txBody>
                    <a:bodyPr/>
                    <a:lstStyle/>
                    <a:p>
                      <a:pPr algn="ctr" fontAlgn="b"/>
                      <a:r>
                        <a:rPr lang="en-US" sz="1000" b="1" i="0" u="none" strike="noStrike">
                          <a:solidFill>
                            <a:srgbClr val="000000"/>
                          </a:solidFill>
                          <a:latin typeface="Verdana"/>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GKM College of Engineering And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234014">
                <a:tc>
                  <a:txBody>
                    <a:bodyPr/>
                    <a:lstStyle/>
                    <a:p>
                      <a:pPr algn="ctr" fontAlgn="b"/>
                      <a:r>
                        <a:rPr lang="en-US" sz="1000" b="1" i="0" u="none" strike="noStrike">
                          <a:solidFill>
                            <a:srgbClr val="000000"/>
                          </a:solidFill>
                          <a:latin typeface="Verdana"/>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GKM Institute of Marine Sciences And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1"/>
                  </a:ext>
                </a:extLst>
              </a:tr>
              <a:tr h="234014">
                <a:tc>
                  <a:txBody>
                    <a:bodyPr/>
                    <a:lstStyle/>
                    <a:p>
                      <a:pPr algn="ctr" fontAlgn="b"/>
                      <a:r>
                        <a:rPr lang="en-US" sz="1000" b="1" i="0" u="none" strike="noStrike">
                          <a:solidFill>
                            <a:srgbClr val="000000"/>
                          </a:solidFill>
                          <a:latin typeface="Verdana"/>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Garden Reach Ship Builders &amp; Engineers Ltd</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351021">
                <a:tc>
                  <a:txBody>
                    <a:bodyPr/>
                    <a:lstStyle/>
                    <a:p>
                      <a:pPr algn="ctr" fontAlgn="b"/>
                      <a:r>
                        <a:rPr lang="en-US" sz="1000" b="1" i="0" u="none" strike="noStrike">
                          <a:solidFill>
                            <a:srgbClr val="000000"/>
                          </a:solidFill>
                          <a:latin typeface="Verdana"/>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Girik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3"/>
                  </a:ext>
                </a:extLst>
              </a:tr>
              <a:tr h="234014">
                <a:tc>
                  <a:txBody>
                    <a:bodyPr/>
                    <a:lstStyle/>
                    <a:p>
                      <a:pPr algn="ctr" fontAlgn="b"/>
                      <a:r>
                        <a:rPr lang="en-US" sz="1000" b="1" i="0" u="none" strike="noStrike">
                          <a:solidFill>
                            <a:srgbClr val="000000"/>
                          </a:solidFill>
                          <a:latin typeface="Verdana"/>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Good Result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solidFill>
                            <a:srgbClr val="000000"/>
                          </a:solidFill>
                          <a:latin typeface="Verdana"/>
                        </a:rPr>
                        <a:t>NEW 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4"/>
                  </a:ext>
                </a:extLst>
              </a:tr>
              <a:tr h="234014">
                <a:tc>
                  <a:txBody>
                    <a:bodyPr/>
                    <a:lstStyle/>
                    <a:p>
                      <a:pPr algn="ctr" fontAlgn="b"/>
                      <a:r>
                        <a:rPr lang="en-US" sz="1000" b="1" i="0" u="none" strike="noStrike" dirty="0">
                          <a:solidFill>
                            <a:srgbClr val="000000"/>
                          </a:solidFill>
                          <a:latin typeface="Verdana"/>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Gurship Education Trust Maritime Training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b"/>
                      <a:r>
                        <a:rPr lang="en-US" sz="1000" b="1" i="0" u="none" strike="noStrike" dirty="0">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40349341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5000" y="228601"/>
          <a:ext cx="8382001" cy="6319193"/>
        </p:xfrm>
        <a:graphic>
          <a:graphicData uri="http://schemas.openxmlformats.org/drawingml/2006/table">
            <a:tbl>
              <a:tblPr/>
              <a:tblGrid>
                <a:gridCol w="772885">
                  <a:extLst>
                    <a:ext uri="{9D8B030D-6E8A-4147-A177-3AD203B41FA5}">
                      <a16:colId xmlns:a16="http://schemas.microsoft.com/office/drawing/2014/main" val="20000"/>
                    </a:ext>
                  </a:extLst>
                </a:gridCol>
                <a:gridCol w="4339772">
                  <a:extLst>
                    <a:ext uri="{9D8B030D-6E8A-4147-A177-3AD203B41FA5}">
                      <a16:colId xmlns:a16="http://schemas.microsoft.com/office/drawing/2014/main" val="20001"/>
                    </a:ext>
                  </a:extLst>
                </a:gridCol>
                <a:gridCol w="1164772">
                  <a:extLst>
                    <a:ext uri="{9D8B030D-6E8A-4147-A177-3AD203B41FA5}">
                      <a16:colId xmlns:a16="http://schemas.microsoft.com/office/drawing/2014/main" val="20002"/>
                    </a:ext>
                  </a:extLst>
                </a:gridCol>
                <a:gridCol w="2104572">
                  <a:extLst>
                    <a:ext uri="{9D8B030D-6E8A-4147-A177-3AD203B41FA5}">
                      <a16:colId xmlns:a16="http://schemas.microsoft.com/office/drawing/2014/main" val="20003"/>
                    </a:ext>
                  </a:extLst>
                </a:gridCol>
              </a:tblGrid>
              <a:tr h="187445">
                <a:tc>
                  <a:txBody>
                    <a:bodyPr/>
                    <a:lstStyle/>
                    <a:p>
                      <a:pPr algn="ctr" fontAlgn="ctr"/>
                      <a:r>
                        <a:rPr lang="en-US" sz="1000" b="1" i="0" u="none" strike="noStrike" dirty="0" err="1">
                          <a:solidFill>
                            <a:srgbClr val="000000"/>
                          </a:solidFill>
                          <a:latin typeface="Arial"/>
                        </a:rPr>
                        <a:t>Sr.No</a:t>
                      </a:r>
                      <a:r>
                        <a:rPr lang="en-US" sz="1000" b="1" i="0" u="none" strike="noStrike" dirty="0">
                          <a:solidFill>
                            <a:srgbClr val="000000"/>
                          </a:solidFill>
                          <a:latin typeface="Arial"/>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Name of Institute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State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dirty="0">
                          <a:solidFill>
                            <a:srgbClr val="000000"/>
                          </a:solidFill>
                          <a:latin typeface="Arial"/>
                        </a:rPr>
                        <a:t>City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000"/>
                  </a:ext>
                </a:extLst>
              </a:tr>
              <a:tr h="234014">
                <a:tc>
                  <a:txBody>
                    <a:bodyPr/>
                    <a:lstStyle/>
                    <a:p>
                      <a:pPr algn="ctr" fontAlgn="ctr"/>
                      <a:r>
                        <a:rPr lang="en-US" sz="1000" b="1" i="0" u="none" strike="noStrike">
                          <a:solidFill>
                            <a:srgbClr val="000000"/>
                          </a:solidFill>
                          <a:latin typeface="Verdana"/>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dirty="0">
                          <a:solidFill>
                            <a:srgbClr val="000000"/>
                          </a:solidFill>
                          <a:latin typeface="Verdana"/>
                        </a:rPr>
                        <a:t>HIMT College</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Kalpakkam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1"/>
                  </a:ext>
                </a:extLst>
              </a:tr>
              <a:tr h="234014">
                <a:tc>
                  <a:txBody>
                    <a:bodyPr/>
                    <a:lstStyle/>
                    <a:p>
                      <a:pPr algn="ctr" fontAlgn="ctr"/>
                      <a:r>
                        <a:rPr lang="en-US" sz="1000" b="1" i="0" u="none" strike="noStrike">
                          <a:solidFill>
                            <a:srgbClr val="000000"/>
                          </a:solidFill>
                          <a:latin typeface="Verdana"/>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dirty="0">
                          <a:solidFill>
                            <a:srgbClr val="000000"/>
                          </a:solidFill>
                          <a:latin typeface="Verdana"/>
                        </a:rPr>
                        <a:t>HIMT Tidal Park</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34014">
                <a:tc>
                  <a:txBody>
                    <a:bodyPr/>
                    <a:lstStyle/>
                    <a:p>
                      <a:pPr algn="ctr" fontAlgn="ctr"/>
                      <a:r>
                        <a:rPr lang="en-US" sz="1000" b="1" i="0" u="none" strike="noStrike">
                          <a:solidFill>
                            <a:srgbClr val="000000"/>
                          </a:solidFill>
                          <a:latin typeface="Verdana"/>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dirty="0">
                          <a:solidFill>
                            <a:srgbClr val="000000"/>
                          </a:solidFill>
                          <a:latin typeface="Verdana"/>
                        </a:rPr>
                        <a:t>HSNA Maritime Education &amp; Research -Mumbai</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3"/>
                  </a:ext>
                </a:extLst>
              </a:tr>
              <a:tr h="234014">
                <a:tc>
                  <a:txBody>
                    <a:bodyPr/>
                    <a:lstStyle/>
                    <a:p>
                      <a:pPr algn="ctr" fontAlgn="ctr"/>
                      <a:r>
                        <a:rPr lang="en-US" sz="1000" b="1" i="0" u="none" strike="noStrike">
                          <a:solidFill>
                            <a:srgbClr val="000000"/>
                          </a:solidFill>
                          <a:latin typeface="Verdana"/>
                        </a:rPr>
                        <a:t>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dirty="0">
                          <a:solidFill>
                            <a:srgbClr val="000000"/>
                          </a:solidFill>
                          <a:latin typeface="Verdana"/>
                        </a:rPr>
                        <a:t>HSNA Maritime Education And Research</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Uttar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LUCKNOW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34014">
                <a:tc>
                  <a:txBody>
                    <a:bodyPr/>
                    <a:lstStyle/>
                    <a:p>
                      <a:pPr algn="ctr" fontAlgn="ctr"/>
                      <a:r>
                        <a:rPr lang="en-US" sz="1000" b="1" i="0" u="none" strike="noStrike">
                          <a:solidFill>
                            <a:srgbClr val="000000"/>
                          </a:solidFill>
                          <a:latin typeface="Verdana"/>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dirty="0" err="1">
                          <a:solidFill>
                            <a:srgbClr val="000000"/>
                          </a:solidFill>
                          <a:latin typeface="Verdana"/>
                        </a:rPr>
                        <a:t>Haldia</a:t>
                      </a:r>
                      <a:r>
                        <a:rPr lang="en-US" sz="1000" b="1" i="0" u="none" strike="noStrike" dirty="0">
                          <a:solidFill>
                            <a:srgbClr val="000000"/>
                          </a:solidFill>
                          <a:latin typeface="Verdana"/>
                        </a:rPr>
                        <a:t> Institute of Maritime Studies &amp; Research</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Haldia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5"/>
                  </a:ext>
                </a:extLst>
              </a:tr>
              <a:tr h="234014">
                <a:tc>
                  <a:txBody>
                    <a:bodyPr/>
                    <a:lstStyle/>
                    <a:p>
                      <a:pPr algn="ctr" fontAlgn="ctr"/>
                      <a:r>
                        <a:rPr lang="en-US" sz="1000" b="1" i="0" u="none" strike="noStrike">
                          <a:solidFill>
                            <a:srgbClr val="000000"/>
                          </a:solidFill>
                          <a:latin typeface="Verdana"/>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dirty="0">
                          <a:solidFill>
                            <a:srgbClr val="000000"/>
                          </a:solidFill>
                          <a:latin typeface="Verdana"/>
                        </a:rPr>
                        <a:t>Hindustan Institute of Maritime Training</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34014">
                <a:tc>
                  <a:txBody>
                    <a:bodyPr/>
                    <a:lstStyle/>
                    <a:p>
                      <a:pPr algn="ctr" fontAlgn="ctr"/>
                      <a:r>
                        <a:rPr lang="en-US" sz="1000" b="1" i="0" u="none" strike="noStrike">
                          <a:solidFill>
                            <a:srgbClr val="000000"/>
                          </a:solidFill>
                          <a:latin typeface="Verdana"/>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dirty="0" err="1">
                          <a:solidFill>
                            <a:srgbClr val="000000"/>
                          </a:solidFill>
                          <a:latin typeface="Verdana"/>
                        </a:rPr>
                        <a:t>Hoon</a:t>
                      </a:r>
                      <a:r>
                        <a:rPr lang="en-US" sz="1000" b="1" i="0" u="none" strike="noStrike" dirty="0">
                          <a:solidFill>
                            <a:srgbClr val="000000"/>
                          </a:solidFill>
                          <a:latin typeface="Verdana"/>
                        </a:rPr>
                        <a:t> Maritime Institute</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7"/>
                  </a:ext>
                </a:extLst>
              </a:tr>
              <a:tr h="234014">
                <a:tc>
                  <a:txBody>
                    <a:bodyPr/>
                    <a:lstStyle/>
                    <a:p>
                      <a:pPr algn="ctr" fontAlgn="ctr"/>
                      <a:r>
                        <a:rPr lang="en-US" sz="1000" b="1" i="0" u="none" strike="noStrike">
                          <a:solidFill>
                            <a:srgbClr val="000000"/>
                          </a:solidFill>
                          <a:latin typeface="Verdana"/>
                        </a:rPr>
                        <a:t>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dirty="0">
                          <a:solidFill>
                            <a:srgbClr val="000000"/>
                          </a:solidFill>
                          <a:latin typeface="Verdana"/>
                        </a:rPr>
                        <a:t>IMU , Kolkata Campus</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34014">
                <a:tc>
                  <a:txBody>
                    <a:bodyPr/>
                    <a:lstStyle/>
                    <a:p>
                      <a:pPr algn="ctr" fontAlgn="ctr"/>
                      <a:r>
                        <a:rPr lang="en-US" sz="1000" b="1" i="0" u="none" strike="noStrike">
                          <a:solidFill>
                            <a:srgbClr val="000000"/>
                          </a:solidFill>
                          <a:latin typeface="Verdana"/>
                        </a:rPr>
                        <a:t>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dirty="0">
                          <a:solidFill>
                            <a:srgbClr val="000000"/>
                          </a:solidFill>
                          <a:latin typeface="Verdana"/>
                        </a:rPr>
                        <a:t>IMU, Mumbai Campus</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9"/>
                  </a:ext>
                </a:extLst>
              </a:tr>
              <a:tr h="234014">
                <a:tc>
                  <a:txBody>
                    <a:bodyPr/>
                    <a:lstStyle/>
                    <a:p>
                      <a:pPr algn="ctr" fontAlgn="ctr"/>
                      <a:r>
                        <a:rPr lang="en-US" sz="1000" b="1" i="0" u="none" strike="noStrike">
                          <a:solidFill>
                            <a:srgbClr val="000000"/>
                          </a:solidFill>
                          <a:latin typeface="Verdana"/>
                        </a:rPr>
                        <a:t>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dirty="0">
                          <a:solidFill>
                            <a:srgbClr val="000000"/>
                          </a:solidFill>
                          <a:latin typeface="Verdana"/>
                        </a:rPr>
                        <a:t>IMU, </a:t>
                      </a:r>
                      <a:r>
                        <a:rPr lang="en-US" sz="1000" b="1" i="0" u="none" strike="noStrike" dirty="0" err="1">
                          <a:solidFill>
                            <a:srgbClr val="000000"/>
                          </a:solidFill>
                          <a:latin typeface="Verdana"/>
                        </a:rPr>
                        <a:t>Navi</a:t>
                      </a:r>
                      <a:r>
                        <a:rPr lang="en-US" sz="1000" b="1" i="0" u="none" strike="noStrike" dirty="0">
                          <a:solidFill>
                            <a:srgbClr val="000000"/>
                          </a:solidFill>
                          <a:latin typeface="Verdana"/>
                        </a:rPr>
                        <a:t> Mumbai Campus</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34014">
                <a:tc>
                  <a:txBody>
                    <a:bodyPr/>
                    <a:lstStyle/>
                    <a:p>
                      <a:pPr algn="ctr" fontAlgn="ctr"/>
                      <a:r>
                        <a:rPr lang="en-US" sz="1000" b="1" i="0" u="none" strike="noStrike">
                          <a:solidFill>
                            <a:srgbClr val="000000"/>
                          </a:solidFill>
                          <a:latin typeface="Verdana"/>
                        </a:rPr>
                        <a:t>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dirty="0">
                          <a:solidFill>
                            <a:srgbClr val="000000"/>
                          </a:solidFill>
                          <a:latin typeface="Verdana"/>
                        </a:rPr>
                        <a:t>Immanuel </a:t>
                      </a:r>
                      <a:r>
                        <a:rPr lang="en-US" sz="1000" b="1" i="0" u="none" strike="noStrike" dirty="0" err="1">
                          <a:solidFill>
                            <a:srgbClr val="000000"/>
                          </a:solidFill>
                          <a:latin typeface="Verdana"/>
                        </a:rPr>
                        <a:t>Arasar</a:t>
                      </a:r>
                      <a:r>
                        <a:rPr lang="en-US" sz="1000" b="1" i="0" u="none" strike="noStrike" dirty="0">
                          <a:solidFill>
                            <a:srgbClr val="000000"/>
                          </a:solidFill>
                          <a:latin typeface="Verdana"/>
                        </a:rPr>
                        <a:t> College of Marine Engineering</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MARTHANDAM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1"/>
                  </a:ext>
                </a:extLst>
              </a:tr>
              <a:tr h="234014">
                <a:tc>
                  <a:txBody>
                    <a:bodyPr/>
                    <a:lstStyle/>
                    <a:p>
                      <a:pPr algn="ctr" fontAlgn="ctr"/>
                      <a:r>
                        <a:rPr lang="en-US" sz="1000" b="1" i="0" u="none" strike="noStrike">
                          <a:solidFill>
                            <a:srgbClr val="000000"/>
                          </a:solidFill>
                          <a:latin typeface="Verdana"/>
                        </a:rPr>
                        <a:t>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dirty="0">
                          <a:solidFill>
                            <a:srgbClr val="000000"/>
                          </a:solidFill>
                          <a:latin typeface="Verdana"/>
                        </a:rPr>
                        <a:t>Indian Institute of Port Management (IMU Kolkata)</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327619">
                <a:tc>
                  <a:txBody>
                    <a:bodyPr/>
                    <a:lstStyle/>
                    <a:p>
                      <a:pPr algn="ctr" fontAlgn="ctr"/>
                      <a:r>
                        <a:rPr lang="en-US" sz="1000" b="1" i="0" u="none" strike="noStrike">
                          <a:solidFill>
                            <a:srgbClr val="000000"/>
                          </a:solidFill>
                          <a:latin typeface="Verdana"/>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dirty="0">
                          <a:solidFill>
                            <a:srgbClr val="000000"/>
                          </a:solidFill>
                          <a:latin typeface="Verdana"/>
                        </a:rPr>
                        <a:t>Indian Maritime College</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3"/>
                  </a:ext>
                </a:extLst>
              </a:tr>
              <a:tr h="234014">
                <a:tc>
                  <a:txBody>
                    <a:bodyPr/>
                    <a:lstStyle/>
                    <a:p>
                      <a:pPr algn="ctr" fontAlgn="ctr"/>
                      <a:r>
                        <a:rPr lang="en-US" sz="1000" b="1" i="0" u="none" strike="noStrike">
                          <a:solidFill>
                            <a:srgbClr val="000000"/>
                          </a:solidFill>
                          <a:latin typeface="Verdana"/>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dirty="0">
                          <a:solidFill>
                            <a:srgbClr val="000000"/>
                          </a:solidFill>
                          <a:latin typeface="Verdana"/>
                        </a:rPr>
                        <a:t>Indian Maritime University(Kochi)</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Kerala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KOCHI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34014">
                <a:tc>
                  <a:txBody>
                    <a:bodyPr/>
                    <a:lstStyle/>
                    <a:p>
                      <a:pPr algn="ctr" fontAlgn="ctr"/>
                      <a:r>
                        <a:rPr lang="en-US" sz="1000" b="1" i="0" u="none" strike="noStrike">
                          <a:solidFill>
                            <a:srgbClr val="000000"/>
                          </a:solidFill>
                          <a:latin typeface="Verdana"/>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dirty="0">
                          <a:solidFill>
                            <a:srgbClr val="000000"/>
                          </a:solidFill>
                          <a:latin typeface="Verdana"/>
                        </a:rPr>
                        <a:t>Indian Maritime </a:t>
                      </a:r>
                      <a:r>
                        <a:rPr lang="en-US" sz="1000" b="1" i="0" u="none" strike="noStrike" dirty="0" err="1">
                          <a:solidFill>
                            <a:srgbClr val="000000"/>
                          </a:solidFill>
                          <a:latin typeface="Verdana"/>
                        </a:rPr>
                        <a:t>University,Chennai</a:t>
                      </a:r>
                      <a:r>
                        <a:rPr lang="en-US" sz="1000" b="1" i="0" u="none" strike="noStrike" dirty="0">
                          <a:solidFill>
                            <a:srgbClr val="000000"/>
                          </a:solidFill>
                          <a:latin typeface="Verdana"/>
                        </a:rPr>
                        <a:t> (NIPM /NMA)</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5"/>
                  </a:ext>
                </a:extLst>
              </a:tr>
              <a:tr h="234014">
                <a:tc>
                  <a:txBody>
                    <a:bodyPr/>
                    <a:lstStyle/>
                    <a:p>
                      <a:pPr algn="ctr" fontAlgn="ctr"/>
                      <a:r>
                        <a:rPr lang="en-US" sz="1000" b="1" i="0" u="none" strike="noStrike">
                          <a:solidFill>
                            <a:srgbClr val="000000"/>
                          </a:solidFill>
                          <a:latin typeface="Verdana"/>
                        </a:rPr>
                        <a:t>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dirty="0">
                          <a:solidFill>
                            <a:srgbClr val="000000"/>
                          </a:solidFill>
                          <a:latin typeface="Verdana"/>
                        </a:rPr>
                        <a:t>Indian Register of Shipping</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34014">
                <a:tc>
                  <a:txBody>
                    <a:bodyPr/>
                    <a:lstStyle/>
                    <a:p>
                      <a:pPr algn="ctr" fontAlgn="ctr"/>
                      <a:r>
                        <a:rPr lang="en-US" sz="1000" b="1" i="0" u="none" strike="noStrike">
                          <a:solidFill>
                            <a:srgbClr val="000000"/>
                          </a:solidFill>
                          <a:latin typeface="Verdana"/>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dirty="0">
                          <a:solidFill>
                            <a:srgbClr val="000000"/>
                          </a:solidFill>
                          <a:latin typeface="Verdana"/>
                        </a:rPr>
                        <a:t>Indus Seafarers Training Academy</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7"/>
                  </a:ext>
                </a:extLst>
              </a:tr>
              <a:tr h="234014">
                <a:tc>
                  <a:txBody>
                    <a:bodyPr/>
                    <a:lstStyle/>
                    <a:p>
                      <a:pPr algn="ctr" fontAlgn="ctr"/>
                      <a:r>
                        <a:rPr lang="en-US" sz="1000" b="1" i="0" u="none" strike="noStrike">
                          <a:solidFill>
                            <a:srgbClr val="000000"/>
                          </a:solidFill>
                          <a:latin typeface="Verdana"/>
                        </a:rPr>
                        <a:t>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dirty="0">
                          <a:solidFill>
                            <a:srgbClr val="000000"/>
                          </a:solidFill>
                          <a:latin typeface="Verdana"/>
                        </a:rPr>
                        <a:t>Institute of Marine Education And Research</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Bihar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Patna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34014">
                <a:tc>
                  <a:txBody>
                    <a:bodyPr/>
                    <a:lstStyle/>
                    <a:p>
                      <a:pPr algn="ctr" fontAlgn="ctr"/>
                      <a:r>
                        <a:rPr lang="en-US" sz="1000" b="1" i="0" u="none" strike="noStrike">
                          <a:solidFill>
                            <a:srgbClr val="000000"/>
                          </a:solidFill>
                          <a:latin typeface="Verdana"/>
                        </a:rPr>
                        <a:t>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dirty="0">
                          <a:solidFill>
                            <a:srgbClr val="000000"/>
                          </a:solidFill>
                          <a:latin typeface="Verdana"/>
                        </a:rPr>
                        <a:t>Institute of Marine Education And Research </a:t>
                      </a:r>
                      <a:r>
                        <a:rPr lang="en-US" sz="1000" b="1" i="0" u="none" strike="noStrike" dirty="0" err="1">
                          <a:solidFill>
                            <a:srgbClr val="000000"/>
                          </a:solidFill>
                          <a:latin typeface="Verdana"/>
                        </a:rPr>
                        <a:t>Lucknow</a:t>
                      </a:r>
                      <a:endParaRPr lang="en-US" sz="1000" b="1" i="0" u="none" strike="noStrike" dirty="0">
                        <a:solidFill>
                          <a:srgbClr val="000000"/>
                        </a:solidFill>
                        <a:latin typeface="Verdana"/>
                      </a:endParaRP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Uttar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LUCKNOW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9"/>
                  </a:ext>
                </a:extLst>
              </a:tr>
              <a:tr h="234014">
                <a:tc>
                  <a:txBody>
                    <a:bodyPr/>
                    <a:lstStyle/>
                    <a:p>
                      <a:pPr algn="ctr" fontAlgn="ctr"/>
                      <a:r>
                        <a:rPr lang="en-US" sz="1000" b="1" i="0" u="none" strike="noStrike">
                          <a:solidFill>
                            <a:srgbClr val="000000"/>
                          </a:solidFill>
                          <a:latin typeface="Verdana"/>
                        </a:rPr>
                        <a:t>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dirty="0">
                          <a:solidFill>
                            <a:srgbClr val="000000"/>
                          </a:solidFill>
                          <a:latin typeface="Verdana"/>
                        </a:rPr>
                        <a:t>Institute of Marine Engineers(India) Cochin</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Kerala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Kochi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234014">
                <a:tc>
                  <a:txBody>
                    <a:bodyPr/>
                    <a:lstStyle/>
                    <a:p>
                      <a:pPr algn="ctr" fontAlgn="ctr"/>
                      <a:r>
                        <a:rPr lang="en-US" sz="1000" b="1" i="0" u="none" strike="noStrike">
                          <a:solidFill>
                            <a:srgbClr val="000000"/>
                          </a:solidFill>
                          <a:latin typeface="Verdana"/>
                        </a:rPr>
                        <a:t>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dirty="0">
                          <a:solidFill>
                            <a:srgbClr val="000000"/>
                          </a:solidFill>
                          <a:latin typeface="Verdana"/>
                        </a:rPr>
                        <a:t>Institute of Maritime Studies</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Goa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Vasco da Gama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1"/>
                  </a:ext>
                </a:extLst>
              </a:tr>
              <a:tr h="234014">
                <a:tc>
                  <a:txBody>
                    <a:bodyPr/>
                    <a:lstStyle/>
                    <a:p>
                      <a:pPr algn="ctr" fontAlgn="ctr"/>
                      <a:r>
                        <a:rPr lang="en-US" sz="1000" b="1" i="0" u="none" strike="noStrike">
                          <a:solidFill>
                            <a:srgbClr val="000000"/>
                          </a:solidFill>
                          <a:latin typeface="Verdana"/>
                        </a:rPr>
                        <a:t>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dirty="0">
                          <a:solidFill>
                            <a:srgbClr val="000000"/>
                          </a:solidFill>
                          <a:latin typeface="Verdana"/>
                        </a:rPr>
                        <a:t>Institute of </a:t>
                      </a:r>
                      <a:r>
                        <a:rPr lang="en-US" sz="1000" b="1" i="0" u="none" strike="noStrike" dirty="0" err="1">
                          <a:solidFill>
                            <a:srgbClr val="000000"/>
                          </a:solidFill>
                          <a:latin typeface="Verdana"/>
                        </a:rPr>
                        <a:t>Petrolium</a:t>
                      </a:r>
                      <a:r>
                        <a:rPr lang="en-US" sz="1000" b="1" i="0" u="none" strike="noStrike" dirty="0">
                          <a:solidFill>
                            <a:srgbClr val="000000"/>
                          </a:solidFill>
                          <a:latin typeface="Verdana"/>
                        </a:rPr>
                        <a:t> Safety And </a:t>
                      </a:r>
                      <a:r>
                        <a:rPr lang="en-US" sz="1000" b="1" i="0" u="none" strike="noStrike" dirty="0" err="1">
                          <a:solidFill>
                            <a:srgbClr val="000000"/>
                          </a:solidFill>
                          <a:latin typeface="Verdana"/>
                        </a:rPr>
                        <a:t>Enviornment</a:t>
                      </a:r>
                      <a:r>
                        <a:rPr lang="en-US" sz="1000" b="1" i="0" u="none" strike="noStrike" dirty="0">
                          <a:solidFill>
                            <a:srgbClr val="000000"/>
                          </a:solidFill>
                          <a:latin typeface="Verdana"/>
                        </a:rPr>
                        <a:t> Management(ONGC)</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Goa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Betul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351021">
                <a:tc>
                  <a:txBody>
                    <a:bodyPr/>
                    <a:lstStyle/>
                    <a:p>
                      <a:pPr algn="ctr" fontAlgn="ctr"/>
                      <a:r>
                        <a:rPr lang="en-US" sz="1000" b="1" i="0" u="none" strike="noStrike">
                          <a:solidFill>
                            <a:srgbClr val="000000"/>
                          </a:solidFill>
                          <a:latin typeface="Verdana"/>
                        </a:rPr>
                        <a:t>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dirty="0">
                          <a:solidFill>
                            <a:srgbClr val="000000"/>
                          </a:solidFill>
                          <a:latin typeface="Verdana"/>
                        </a:rPr>
                        <a:t>International Marine Academy</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3"/>
                  </a:ext>
                </a:extLst>
              </a:tr>
              <a:tr h="234014">
                <a:tc>
                  <a:txBody>
                    <a:bodyPr/>
                    <a:lstStyle/>
                    <a:p>
                      <a:pPr algn="ctr" fontAlgn="ctr"/>
                      <a:r>
                        <a:rPr lang="en-US" sz="1000" b="1" i="0" u="none" strike="noStrike">
                          <a:solidFill>
                            <a:srgbClr val="000000"/>
                          </a:solidFill>
                          <a:latin typeface="Verdana"/>
                        </a:rPr>
                        <a:t>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dirty="0">
                          <a:solidFill>
                            <a:srgbClr val="000000"/>
                          </a:solidFill>
                          <a:latin typeface="Verdana"/>
                        </a:rPr>
                        <a:t>International Maritime Academy</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4"/>
                  </a:ext>
                </a:extLst>
              </a:tr>
              <a:tr h="234014">
                <a:tc>
                  <a:txBody>
                    <a:bodyPr/>
                    <a:lstStyle/>
                    <a:p>
                      <a:pPr algn="ctr" fontAlgn="ctr"/>
                      <a:r>
                        <a:rPr lang="en-US" sz="1000" b="1" i="0" u="none" strike="noStrike">
                          <a:solidFill>
                            <a:srgbClr val="000000"/>
                          </a:solidFill>
                          <a:latin typeface="Verdana"/>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dirty="0">
                          <a:solidFill>
                            <a:srgbClr val="000000"/>
                          </a:solidFill>
                          <a:latin typeface="Verdana"/>
                        </a:rPr>
                        <a:t>International Maritime Foundation of Marine Education</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dirty="0" err="1">
                          <a:solidFill>
                            <a:srgbClr val="000000"/>
                          </a:solidFill>
                          <a:latin typeface="Verdana"/>
                        </a:rPr>
                        <a:t>Navi</a:t>
                      </a:r>
                      <a:r>
                        <a:rPr lang="en-US" sz="1000" b="1" i="0" u="none" strike="noStrike" dirty="0">
                          <a:solidFill>
                            <a:srgbClr val="000000"/>
                          </a:solidFill>
                          <a:latin typeface="Verdana"/>
                        </a:rPr>
                        <a:t>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9381132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5000" y="228601"/>
          <a:ext cx="8382001" cy="6460765"/>
        </p:xfrm>
        <a:graphic>
          <a:graphicData uri="http://schemas.openxmlformats.org/drawingml/2006/table">
            <a:tbl>
              <a:tblPr/>
              <a:tblGrid>
                <a:gridCol w="772885">
                  <a:extLst>
                    <a:ext uri="{9D8B030D-6E8A-4147-A177-3AD203B41FA5}">
                      <a16:colId xmlns:a16="http://schemas.microsoft.com/office/drawing/2014/main" val="20000"/>
                    </a:ext>
                  </a:extLst>
                </a:gridCol>
                <a:gridCol w="4339772">
                  <a:extLst>
                    <a:ext uri="{9D8B030D-6E8A-4147-A177-3AD203B41FA5}">
                      <a16:colId xmlns:a16="http://schemas.microsoft.com/office/drawing/2014/main" val="20001"/>
                    </a:ext>
                  </a:extLst>
                </a:gridCol>
                <a:gridCol w="1164772">
                  <a:extLst>
                    <a:ext uri="{9D8B030D-6E8A-4147-A177-3AD203B41FA5}">
                      <a16:colId xmlns:a16="http://schemas.microsoft.com/office/drawing/2014/main" val="20002"/>
                    </a:ext>
                  </a:extLst>
                </a:gridCol>
                <a:gridCol w="2104572">
                  <a:extLst>
                    <a:ext uri="{9D8B030D-6E8A-4147-A177-3AD203B41FA5}">
                      <a16:colId xmlns:a16="http://schemas.microsoft.com/office/drawing/2014/main" val="20003"/>
                    </a:ext>
                  </a:extLst>
                </a:gridCol>
              </a:tblGrid>
              <a:tr h="187445">
                <a:tc>
                  <a:txBody>
                    <a:bodyPr/>
                    <a:lstStyle/>
                    <a:p>
                      <a:pPr algn="ctr" fontAlgn="ctr"/>
                      <a:r>
                        <a:rPr lang="en-US" sz="1000" b="1" i="0" u="none" strike="noStrike" dirty="0" err="1">
                          <a:solidFill>
                            <a:srgbClr val="000000"/>
                          </a:solidFill>
                          <a:latin typeface="Arial"/>
                        </a:rPr>
                        <a:t>Sr.No</a:t>
                      </a:r>
                      <a:r>
                        <a:rPr lang="en-US" sz="1000" b="1" i="0" u="none" strike="noStrike" dirty="0">
                          <a:solidFill>
                            <a:srgbClr val="000000"/>
                          </a:solidFill>
                          <a:latin typeface="Arial"/>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Name of Institute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State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dirty="0">
                          <a:solidFill>
                            <a:srgbClr val="000000"/>
                          </a:solidFill>
                          <a:latin typeface="Arial"/>
                        </a:rPr>
                        <a:t>City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000"/>
                  </a:ext>
                </a:extLst>
              </a:tr>
              <a:tr h="234014">
                <a:tc>
                  <a:txBody>
                    <a:bodyPr/>
                    <a:lstStyle/>
                    <a:p>
                      <a:pPr algn="ctr" fontAlgn="ctr"/>
                      <a:r>
                        <a:rPr lang="en-US" sz="1000" b="1" i="0" u="none" strike="noStrike">
                          <a:solidFill>
                            <a:srgbClr val="000000"/>
                          </a:solidFill>
                          <a:latin typeface="Verdana"/>
                        </a:rPr>
                        <a:t>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International Maritime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Uttar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Greater Noida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1"/>
                  </a:ext>
                </a:extLst>
              </a:tr>
              <a:tr h="234014">
                <a:tc>
                  <a:txBody>
                    <a:bodyPr/>
                    <a:lstStyle/>
                    <a:p>
                      <a:pPr algn="ctr" fontAlgn="ctr"/>
                      <a:r>
                        <a:rPr lang="en-US" sz="1000" b="1" i="0" u="none" strike="noStrike">
                          <a:solidFill>
                            <a:srgbClr val="000000"/>
                          </a:solidFill>
                          <a:latin typeface="Verdana"/>
                        </a:rPr>
                        <a:t>77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International Maritime Training Centre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34014">
                <a:tc>
                  <a:txBody>
                    <a:bodyPr/>
                    <a:lstStyle/>
                    <a:p>
                      <a:pPr algn="ctr" fontAlgn="ctr"/>
                      <a:r>
                        <a:rPr lang="en-US" sz="1000" b="1" i="0" u="none" strike="noStrike">
                          <a:solidFill>
                            <a:srgbClr val="000000"/>
                          </a:solidFill>
                          <a:latin typeface="Verdana"/>
                        </a:rPr>
                        <a:t>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J.Sons Merchant Navy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Uttar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Meerut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3"/>
                  </a:ext>
                </a:extLst>
              </a:tr>
              <a:tr h="234014">
                <a:tc>
                  <a:txBody>
                    <a:bodyPr/>
                    <a:lstStyle/>
                    <a:p>
                      <a:pPr algn="ctr" fontAlgn="ctr"/>
                      <a:r>
                        <a:rPr lang="en-US" sz="1000" b="1" i="0" u="none" strike="noStrike">
                          <a:solidFill>
                            <a:srgbClr val="000000"/>
                          </a:solidFill>
                          <a:latin typeface="Verdana"/>
                        </a:rPr>
                        <a:t>79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Jeyanthinather Academy of Marine Studies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THOOTHUKUDI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34014">
                <a:tc>
                  <a:txBody>
                    <a:bodyPr/>
                    <a:lstStyle/>
                    <a:p>
                      <a:pPr algn="ctr" fontAlgn="ctr"/>
                      <a:r>
                        <a:rPr lang="en-US" sz="1000" b="1" i="0" u="none" strike="noStrike">
                          <a:solidFill>
                            <a:srgbClr val="000000"/>
                          </a:solidFill>
                          <a:latin typeface="Verdana"/>
                        </a:rPr>
                        <a:t>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K.A.Maritime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GOA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CORTALIM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5"/>
                  </a:ext>
                </a:extLst>
              </a:tr>
              <a:tr h="234014">
                <a:tc>
                  <a:txBody>
                    <a:bodyPr/>
                    <a:lstStyle/>
                    <a:p>
                      <a:pPr algn="ctr" fontAlgn="ctr"/>
                      <a:r>
                        <a:rPr lang="en-US" sz="1000" b="1" i="0" u="none" strike="noStrike">
                          <a:solidFill>
                            <a:srgbClr val="000000"/>
                          </a:solidFill>
                          <a:latin typeface="Verdana"/>
                        </a:rPr>
                        <a:t>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KCM College of Education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Uttar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LUCKNOW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34014">
                <a:tc>
                  <a:txBody>
                    <a:bodyPr/>
                    <a:lstStyle/>
                    <a:p>
                      <a:pPr algn="ctr" fontAlgn="ctr"/>
                      <a:r>
                        <a:rPr lang="en-US" sz="1000" b="1" i="0" u="none" strike="noStrike">
                          <a:solidFill>
                            <a:srgbClr val="000000"/>
                          </a:solidFill>
                          <a:latin typeface="Verdana"/>
                        </a:rPr>
                        <a:t>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Kanak Education Foundation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HARYANA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SONEPAT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7"/>
                  </a:ext>
                </a:extLst>
              </a:tr>
              <a:tr h="234014">
                <a:tc>
                  <a:txBody>
                    <a:bodyPr/>
                    <a:lstStyle/>
                    <a:p>
                      <a:pPr algn="ctr" fontAlgn="ctr"/>
                      <a:r>
                        <a:rPr lang="en-US" sz="1000" b="1" i="0" u="none" strike="noStrike">
                          <a:solidFill>
                            <a:srgbClr val="000000"/>
                          </a:solidFill>
                          <a:latin typeface="Verdana"/>
                        </a:rPr>
                        <a:t>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Kunjali Marakkar School of Marine Engineering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Kerala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KOCHI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34014">
                <a:tc>
                  <a:txBody>
                    <a:bodyPr/>
                    <a:lstStyle/>
                    <a:p>
                      <a:pPr algn="ctr" fontAlgn="ctr"/>
                      <a:r>
                        <a:rPr lang="en-US" sz="1000" b="1" i="0" u="none" strike="noStrike">
                          <a:solidFill>
                            <a:srgbClr val="000000"/>
                          </a:solidFill>
                          <a:latin typeface="Verdana"/>
                        </a:rPr>
                        <a:t>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Loyalty Marine Education Trust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9"/>
                  </a:ext>
                </a:extLst>
              </a:tr>
              <a:tr h="234014">
                <a:tc>
                  <a:txBody>
                    <a:bodyPr/>
                    <a:lstStyle/>
                    <a:p>
                      <a:pPr algn="ctr" fontAlgn="ctr"/>
                      <a:r>
                        <a:rPr lang="en-US" sz="1000" b="1" i="0" u="none" strike="noStrike">
                          <a:solidFill>
                            <a:srgbClr val="000000"/>
                          </a:solidFill>
                          <a:latin typeface="Verdana"/>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Loyalty Marine Education Trust - PRE SEA</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SUDHAGAD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34014">
                <a:tc>
                  <a:txBody>
                    <a:bodyPr/>
                    <a:lstStyle/>
                    <a:p>
                      <a:pPr algn="ctr" fontAlgn="ctr"/>
                      <a:r>
                        <a:rPr lang="en-US" sz="1000" b="1" i="0" u="none" strike="noStrike">
                          <a:solidFill>
                            <a:srgbClr val="000000"/>
                          </a:solidFill>
                          <a:latin typeface="Verdana"/>
                        </a:rPr>
                        <a:t>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M/S Asha Marine College Owned By The RMU Charitable Trust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Sikkim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EAST SIKKIM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1"/>
                  </a:ext>
                </a:extLst>
              </a:tr>
              <a:tr h="234014">
                <a:tc>
                  <a:txBody>
                    <a:bodyPr/>
                    <a:lstStyle/>
                    <a:p>
                      <a:pPr algn="ctr" fontAlgn="ctr"/>
                      <a:r>
                        <a:rPr lang="en-US" sz="1000" b="1" i="0" u="none" strike="noStrike">
                          <a:solidFill>
                            <a:srgbClr val="000000"/>
                          </a:solidFill>
                          <a:latin typeface="Verdana"/>
                        </a:rPr>
                        <a:t>87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M/S. Blue Water Marine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HARYANA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JIND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327619">
                <a:tc>
                  <a:txBody>
                    <a:bodyPr/>
                    <a:lstStyle/>
                    <a:p>
                      <a:pPr algn="ctr" fontAlgn="ctr"/>
                      <a:r>
                        <a:rPr lang="en-US" sz="1000" b="1" i="0" u="none" strike="noStrike">
                          <a:solidFill>
                            <a:srgbClr val="000000"/>
                          </a:solidFill>
                          <a:latin typeface="Verdana"/>
                        </a:rPr>
                        <a:t>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M/S. Bravo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Nerul (E)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3"/>
                  </a:ext>
                </a:extLst>
              </a:tr>
              <a:tr h="234014">
                <a:tc>
                  <a:txBody>
                    <a:bodyPr/>
                    <a:lstStyle/>
                    <a:p>
                      <a:pPr algn="ctr" fontAlgn="ctr"/>
                      <a:r>
                        <a:rPr lang="en-US" sz="1000" b="1" i="0" u="none" strike="noStrike">
                          <a:solidFill>
                            <a:srgbClr val="000000"/>
                          </a:solidFill>
                          <a:latin typeface="Verdana"/>
                        </a:rPr>
                        <a:t>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M/S. Pragati Marine College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34014">
                <a:tc>
                  <a:txBody>
                    <a:bodyPr/>
                    <a:lstStyle/>
                    <a:p>
                      <a:pPr algn="ctr" fontAlgn="ctr"/>
                      <a:r>
                        <a:rPr lang="en-US" sz="1000" b="1" i="0" u="none" strike="noStrike">
                          <a:solidFill>
                            <a:srgbClr val="000000"/>
                          </a:solidFill>
                          <a:latin typeface="Verdana"/>
                        </a:rPr>
                        <a:t>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MARINE ENGINEERING AND RESEARCH INSTITUTE, MUMBAI</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5"/>
                  </a:ext>
                </a:extLst>
              </a:tr>
              <a:tr h="234014">
                <a:tc>
                  <a:txBody>
                    <a:bodyPr/>
                    <a:lstStyle/>
                    <a:p>
                      <a:pPr algn="ctr" fontAlgn="ctr"/>
                      <a:r>
                        <a:rPr lang="en-US" sz="1000" b="1" i="0" u="none" strike="noStrike">
                          <a:solidFill>
                            <a:srgbClr val="000000"/>
                          </a:solidFill>
                          <a:latin typeface="Verdana"/>
                        </a:rPr>
                        <a:t>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MASSA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34014">
                <a:tc>
                  <a:txBody>
                    <a:bodyPr/>
                    <a:lstStyle/>
                    <a:p>
                      <a:pPr algn="ctr" fontAlgn="ctr"/>
                      <a:r>
                        <a:rPr lang="en-US" sz="1000" b="1" i="0" u="none" strike="noStrike">
                          <a:solidFill>
                            <a:srgbClr val="000000"/>
                          </a:solidFill>
                          <a:latin typeface="Verdana"/>
                        </a:rPr>
                        <a:t>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MERCANTILE MARINE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7"/>
                  </a:ext>
                </a:extLst>
              </a:tr>
              <a:tr h="234014">
                <a:tc>
                  <a:txBody>
                    <a:bodyPr/>
                    <a:lstStyle/>
                    <a:p>
                      <a:pPr algn="ctr" fontAlgn="ctr"/>
                      <a:r>
                        <a:rPr lang="en-US" sz="1000" b="1" i="0" u="none" strike="noStrike">
                          <a:solidFill>
                            <a:srgbClr val="000000"/>
                          </a:solidFill>
                          <a:latin typeface="Verdana"/>
                        </a:rPr>
                        <a:t>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MMTI'S Education &amp; Research Trust,Khopoli</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KHOPOLI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34014">
                <a:tc>
                  <a:txBody>
                    <a:bodyPr/>
                    <a:lstStyle/>
                    <a:p>
                      <a:pPr algn="ctr" fontAlgn="ctr"/>
                      <a:r>
                        <a:rPr lang="en-US" sz="1000" b="1" i="0" u="none" strike="noStrike">
                          <a:solidFill>
                            <a:srgbClr val="000000"/>
                          </a:solidFill>
                          <a:latin typeface="Verdana"/>
                        </a:rPr>
                        <a:t>94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MTI</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9"/>
                  </a:ext>
                </a:extLst>
              </a:tr>
              <a:tr h="234014">
                <a:tc>
                  <a:txBody>
                    <a:bodyPr/>
                    <a:lstStyle/>
                    <a:p>
                      <a:pPr algn="ctr" fontAlgn="ctr"/>
                      <a:r>
                        <a:rPr lang="en-US" sz="1000" b="1" i="0" u="none" strike="noStrike">
                          <a:solidFill>
                            <a:srgbClr val="000000"/>
                          </a:solidFill>
                          <a:latin typeface="Verdana"/>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MVVS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MIRA ROAD-EAST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234014">
                <a:tc>
                  <a:txBody>
                    <a:bodyPr/>
                    <a:lstStyle/>
                    <a:p>
                      <a:pPr algn="ctr" fontAlgn="ctr"/>
                      <a:r>
                        <a:rPr lang="en-US" sz="1000" b="1" i="0" u="none" strike="noStrike">
                          <a:solidFill>
                            <a:srgbClr val="000000"/>
                          </a:solidFill>
                          <a:latin typeface="Verdana"/>
                        </a:rPr>
                        <a:t>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Maharashtra Academy of Naval Education &amp; Training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Pune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1"/>
                  </a:ext>
                </a:extLst>
              </a:tr>
              <a:tr h="234014">
                <a:tc>
                  <a:txBody>
                    <a:bodyPr/>
                    <a:lstStyle/>
                    <a:p>
                      <a:pPr algn="ctr" fontAlgn="ctr"/>
                      <a:r>
                        <a:rPr lang="en-US" sz="1000" b="1" i="0" u="none" strike="noStrike">
                          <a:solidFill>
                            <a:srgbClr val="000000"/>
                          </a:solidFill>
                          <a:latin typeface="Verdana"/>
                        </a:rPr>
                        <a:t>97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Mainstay Training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351021">
                <a:tc>
                  <a:txBody>
                    <a:bodyPr/>
                    <a:lstStyle/>
                    <a:p>
                      <a:pPr algn="ctr" fontAlgn="ctr"/>
                      <a:r>
                        <a:rPr lang="en-US" sz="1000" b="1" i="0" u="none" strike="noStrike">
                          <a:solidFill>
                            <a:srgbClr val="000000"/>
                          </a:solidFill>
                          <a:latin typeface="Verdana"/>
                        </a:rPr>
                        <a:t>98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Mangalore Marine College And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Karnataka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MANGALORE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3"/>
                  </a:ext>
                </a:extLst>
              </a:tr>
              <a:tr h="234014">
                <a:tc>
                  <a:txBody>
                    <a:bodyPr/>
                    <a:lstStyle/>
                    <a:p>
                      <a:pPr algn="ctr" fontAlgn="ctr"/>
                      <a:r>
                        <a:rPr lang="en-US" sz="1000" b="1" i="0" u="none" strike="noStrike">
                          <a:solidFill>
                            <a:srgbClr val="000000"/>
                          </a:solidFill>
                          <a:latin typeface="Verdana"/>
                        </a:rPr>
                        <a:t>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Mangalore Marine College Mumbai Campus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4"/>
                  </a:ext>
                </a:extLst>
              </a:tr>
              <a:tr h="234014">
                <a:tc>
                  <a:txBody>
                    <a:bodyPr/>
                    <a:lstStyle/>
                    <a:p>
                      <a:pPr algn="ctr" fontAlgn="ctr"/>
                      <a:r>
                        <a:rPr lang="en-US" sz="1000" b="1" i="0" u="none" strike="noStrike">
                          <a:solidFill>
                            <a:srgbClr val="000000"/>
                          </a:solidFill>
                          <a:latin typeface="Verdana"/>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Marina Academy of Maritime Research Centre and Charitable Trust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Gujarat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dirty="0">
                          <a:solidFill>
                            <a:srgbClr val="000000"/>
                          </a:solidFill>
                          <a:latin typeface="Verdana"/>
                        </a:rPr>
                        <a:t>AHMEDABAD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7259799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5000" y="228601"/>
          <a:ext cx="8382001" cy="6248407"/>
        </p:xfrm>
        <a:graphic>
          <a:graphicData uri="http://schemas.openxmlformats.org/drawingml/2006/table">
            <a:tbl>
              <a:tblPr/>
              <a:tblGrid>
                <a:gridCol w="772885">
                  <a:extLst>
                    <a:ext uri="{9D8B030D-6E8A-4147-A177-3AD203B41FA5}">
                      <a16:colId xmlns:a16="http://schemas.microsoft.com/office/drawing/2014/main" val="20000"/>
                    </a:ext>
                  </a:extLst>
                </a:gridCol>
                <a:gridCol w="4339772">
                  <a:extLst>
                    <a:ext uri="{9D8B030D-6E8A-4147-A177-3AD203B41FA5}">
                      <a16:colId xmlns:a16="http://schemas.microsoft.com/office/drawing/2014/main" val="20001"/>
                    </a:ext>
                  </a:extLst>
                </a:gridCol>
                <a:gridCol w="1164772">
                  <a:extLst>
                    <a:ext uri="{9D8B030D-6E8A-4147-A177-3AD203B41FA5}">
                      <a16:colId xmlns:a16="http://schemas.microsoft.com/office/drawing/2014/main" val="20002"/>
                    </a:ext>
                  </a:extLst>
                </a:gridCol>
                <a:gridCol w="2104572">
                  <a:extLst>
                    <a:ext uri="{9D8B030D-6E8A-4147-A177-3AD203B41FA5}">
                      <a16:colId xmlns:a16="http://schemas.microsoft.com/office/drawing/2014/main" val="20003"/>
                    </a:ext>
                  </a:extLst>
                </a:gridCol>
              </a:tblGrid>
              <a:tr h="187445">
                <a:tc>
                  <a:txBody>
                    <a:bodyPr/>
                    <a:lstStyle/>
                    <a:p>
                      <a:pPr algn="ctr" fontAlgn="ctr"/>
                      <a:r>
                        <a:rPr lang="en-US" sz="1000" b="1" i="0" u="none" strike="noStrike" dirty="0" err="1">
                          <a:solidFill>
                            <a:srgbClr val="000000"/>
                          </a:solidFill>
                          <a:latin typeface="Arial"/>
                        </a:rPr>
                        <a:t>Sr.No</a:t>
                      </a:r>
                      <a:r>
                        <a:rPr lang="en-US" sz="1000" b="1" i="0" u="none" strike="noStrike" dirty="0">
                          <a:solidFill>
                            <a:srgbClr val="000000"/>
                          </a:solidFill>
                          <a:latin typeface="Arial"/>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Name of Institute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State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dirty="0">
                          <a:solidFill>
                            <a:srgbClr val="000000"/>
                          </a:solidFill>
                          <a:latin typeface="Arial"/>
                        </a:rPr>
                        <a:t>City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000"/>
                  </a:ext>
                </a:extLst>
              </a:tr>
              <a:tr h="234014">
                <a:tc>
                  <a:txBody>
                    <a:bodyPr/>
                    <a:lstStyle/>
                    <a:p>
                      <a:pPr algn="ctr" fontAlgn="ctr"/>
                      <a:r>
                        <a:rPr lang="en-US" sz="1000" b="1" i="0" u="none" strike="noStrike">
                          <a:solidFill>
                            <a:srgbClr val="000000"/>
                          </a:solidFill>
                          <a:latin typeface="Verdana"/>
                        </a:rPr>
                        <a:t>101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Marine Education Charitable Trust (Extended Campus)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1"/>
                  </a:ext>
                </a:extLst>
              </a:tr>
              <a:tr h="234014">
                <a:tc>
                  <a:txBody>
                    <a:bodyPr/>
                    <a:lstStyle/>
                    <a:p>
                      <a:pPr algn="ctr" fontAlgn="ctr"/>
                      <a:r>
                        <a:rPr lang="en-US" sz="1000" b="1" i="0" u="none" strike="noStrike">
                          <a:solidFill>
                            <a:srgbClr val="000000"/>
                          </a:solidFill>
                          <a:latin typeface="Verdana"/>
                        </a:rPr>
                        <a:t>102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Marine Educational Charitable Trust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34014">
                <a:tc>
                  <a:txBody>
                    <a:bodyPr/>
                    <a:lstStyle/>
                    <a:p>
                      <a:pPr algn="ctr" fontAlgn="ctr"/>
                      <a:r>
                        <a:rPr lang="en-US" sz="1000" b="1" i="0" u="none" strike="noStrike">
                          <a:solidFill>
                            <a:srgbClr val="000000"/>
                          </a:solidFill>
                          <a:latin typeface="Verdana"/>
                        </a:rPr>
                        <a:t>103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Marine Medical Clinic</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3"/>
                  </a:ext>
                </a:extLst>
              </a:tr>
              <a:tr h="234014">
                <a:tc>
                  <a:txBody>
                    <a:bodyPr/>
                    <a:lstStyle/>
                    <a:p>
                      <a:pPr algn="ctr" fontAlgn="ctr"/>
                      <a:r>
                        <a:rPr lang="en-US" sz="1000" b="1" i="0" u="none" strike="noStrike">
                          <a:solidFill>
                            <a:srgbClr val="000000"/>
                          </a:solidFill>
                          <a:latin typeface="Verdana"/>
                        </a:rPr>
                        <a:t>104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Marine Officer Training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Puducherry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Pondicherry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34014">
                <a:tc>
                  <a:txBody>
                    <a:bodyPr/>
                    <a:lstStyle/>
                    <a:p>
                      <a:pPr algn="ctr" fontAlgn="ctr"/>
                      <a:r>
                        <a:rPr lang="en-US" sz="1000" b="1" i="0" u="none" strike="noStrike">
                          <a:solidFill>
                            <a:srgbClr val="000000"/>
                          </a:solidFill>
                          <a:latin typeface="Verdana"/>
                        </a:rPr>
                        <a:t>105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Marine Training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5"/>
                  </a:ext>
                </a:extLst>
              </a:tr>
              <a:tr h="234014">
                <a:tc>
                  <a:txBody>
                    <a:bodyPr/>
                    <a:lstStyle/>
                    <a:p>
                      <a:pPr algn="ctr" fontAlgn="ctr"/>
                      <a:r>
                        <a:rPr lang="en-US" sz="1000" b="1" i="0" u="none" strike="noStrike">
                          <a:solidFill>
                            <a:srgbClr val="000000"/>
                          </a:solidFill>
                          <a:latin typeface="Verdana"/>
                        </a:rPr>
                        <a:t>106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Marine Training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Gujarat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UDVADA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34014">
                <a:tc>
                  <a:txBody>
                    <a:bodyPr/>
                    <a:lstStyle/>
                    <a:p>
                      <a:pPr algn="ctr" fontAlgn="ctr"/>
                      <a:r>
                        <a:rPr lang="en-US" sz="1000" b="1" i="0" u="none" strike="noStrike">
                          <a:solidFill>
                            <a:srgbClr val="000000"/>
                          </a:solidFill>
                          <a:latin typeface="Verdana"/>
                        </a:rPr>
                        <a:t>107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Maritime Academy of India</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7"/>
                  </a:ext>
                </a:extLst>
              </a:tr>
              <a:tr h="234014">
                <a:tc>
                  <a:txBody>
                    <a:bodyPr/>
                    <a:lstStyle/>
                    <a:p>
                      <a:pPr algn="ctr" fontAlgn="ctr"/>
                      <a:r>
                        <a:rPr lang="en-US" sz="1000" b="1" i="0" u="none" strike="noStrike">
                          <a:solidFill>
                            <a:srgbClr val="000000"/>
                          </a:solidFill>
                          <a:latin typeface="Verdana"/>
                        </a:rPr>
                        <a:t>108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Maritime Education Training And Research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24Pargans(S)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34014">
                <a:tc>
                  <a:txBody>
                    <a:bodyPr/>
                    <a:lstStyle/>
                    <a:p>
                      <a:pPr algn="ctr" fontAlgn="ctr"/>
                      <a:r>
                        <a:rPr lang="en-US" sz="1000" b="1" i="0" u="none" strike="noStrike">
                          <a:solidFill>
                            <a:srgbClr val="000000"/>
                          </a:solidFill>
                          <a:latin typeface="Verdana"/>
                        </a:rPr>
                        <a:t>109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Maritime Foundation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9"/>
                  </a:ext>
                </a:extLst>
              </a:tr>
              <a:tr h="234014">
                <a:tc>
                  <a:txBody>
                    <a:bodyPr/>
                    <a:lstStyle/>
                    <a:p>
                      <a:pPr algn="ctr" fontAlgn="ctr"/>
                      <a:r>
                        <a:rPr lang="en-US" sz="1000" b="1" i="0" u="none" strike="noStrike">
                          <a:solidFill>
                            <a:srgbClr val="000000"/>
                          </a:solidFill>
                          <a:latin typeface="Verdana"/>
                        </a:rPr>
                        <a:t>110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it-IT" sz="1000" b="1" i="0" u="none" strike="noStrike">
                          <a:solidFill>
                            <a:srgbClr val="000000"/>
                          </a:solidFill>
                          <a:latin typeface="Verdana"/>
                        </a:rPr>
                        <a:t>Maritime Training Institute [SCI] (Tuticorin Campus)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TUTICORIN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34014">
                <a:tc>
                  <a:txBody>
                    <a:bodyPr/>
                    <a:lstStyle/>
                    <a:p>
                      <a:pPr algn="ctr" fontAlgn="ctr"/>
                      <a:r>
                        <a:rPr lang="en-US" sz="1000" b="1" i="0" u="none" strike="noStrike">
                          <a:solidFill>
                            <a:srgbClr val="000000"/>
                          </a:solidFill>
                          <a:latin typeface="Verdana"/>
                        </a:rPr>
                        <a:t>111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Massa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1"/>
                  </a:ext>
                </a:extLst>
              </a:tr>
              <a:tr h="234014">
                <a:tc>
                  <a:txBody>
                    <a:bodyPr/>
                    <a:lstStyle/>
                    <a:p>
                      <a:pPr algn="ctr" fontAlgn="ctr"/>
                      <a:r>
                        <a:rPr lang="en-US" sz="1000" b="1" i="0" u="none" strike="noStrike">
                          <a:solidFill>
                            <a:srgbClr val="000000"/>
                          </a:solidFill>
                          <a:latin typeface="Verdana"/>
                        </a:rPr>
                        <a:t>112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Mohammad Sathak Engineering College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Kilakarai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327619">
                <a:tc>
                  <a:txBody>
                    <a:bodyPr/>
                    <a:lstStyle/>
                    <a:p>
                      <a:pPr algn="ctr" fontAlgn="ctr"/>
                      <a:r>
                        <a:rPr lang="en-US" sz="1000" b="1" i="0" u="none" strike="noStrike">
                          <a:solidFill>
                            <a:srgbClr val="000000"/>
                          </a:solidFill>
                          <a:latin typeface="Verdana"/>
                        </a:rPr>
                        <a:t>113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Mumbai Maritime Training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3"/>
                  </a:ext>
                </a:extLst>
              </a:tr>
              <a:tr h="234014">
                <a:tc>
                  <a:txBody>
                    <a:bodyPr/>
                    <a:lstStyle/>
                    <a:p>
                      <a:pPr algn="ctr" fontAlgn="ctr"/>
                      <a:r>
                        <a:rPr lang="en-US" sz="1000" b="1" i="0" u="none" strike="noStrike">
                          <a:solidFill>
                            <a:srgbClr val="000000"/>
                          </a:solidFill>
                          <a:latin typeface="Verdana"/>
                        </a:rPr>
                        <a:t>114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NUSI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Goa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GOA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34014">
                <a:tc>
                  <a:txBody>
                    <a:bodyPr/>
                    <a:lstStyle/>
                    <a:p>
                      <a:pPr algn="ctr" fontAlgn="ctr"/>
                      <a:r>
                        <a:rPr lang="en-US" sz="1000" b="1" i="0" u="none" strike="noStrike">
                          <a:solidFill>
                            <a:srgbClr val="000000"/>
                          </a:solidFill>
                          <a:latin typeface="Verdana"/>
                        </a:rPr>
                        <a:t>115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Natcom Education &amp; Research Foundation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Haryana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GURUGRAM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5"/>
                  </a:ext>
                </a:extLst>
              </a:tr>
              <a:tr h="234014">
                <a:tc>
                  <a:txBody>
                    <a:bodyPr/>
                    <a:lstStyle/>
                    <a:p>
                      <a:pPr algn="ctr" fontAlgn="ctr"/>
                      <a:r>
                        <a:rPr lang="en-US" sz="1000" b="1" i="0" u="none" strike="noStrike">
                          <a:solidFill>
                            <a:srgbClr val="000000"/>
                          </a:solidFill>
                          <a:latin typeface="Verdana"/>
                        </a:rPr>
                        <a:t>116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National Inland Navigation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Bihar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PATNA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34014">
                <a:tc>
                  <a:txBody>
                    <a:bodyPr/>
                    <a:lstStyle/>
                    <a:p>
                      <a:pPr algn="ctr" fontAlgn="ctr"/>
                      <a:r>
                        <a:rPr lang="en-US" sz="1000" b="1" i="0" u="none" strike="noStrike">
                          <a:solidFill>
                            <a:srgbClr val="000000"/>
                          </a:solidFill>
                          <a:latin typeface="Verdana"/>
                        </a:rPr>
                        <a:t>117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National Ship Design And Research Centre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AP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Visakhapatnam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7"/>
                  </a:ext>
                </a:extLst>
              </a:tr>
              <a:tr h="234014">
                <a:tc>
                  <a:txBody>
                    <a:bodyPr/>
                    <a:lstStyle/>
                    <a:p>
                      <a:pPr algn="ctr" fontAlgn="ctr"/>
                      <a:r>
                        <a:rPr lang="en-US" sz="1000" b="1" i="0" u="none" strike="noStrike">
                          <a:solidFill>
                            <a:srgbClr val="000000"/>
                          </a:solidFill>
                          <a:latin typeface="Verdana"/>
                        </a:rPr>
                        <a:t>118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Naval Maritime Academy East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AP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Visakhapatnam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34014">
                <a:tc>
                  <a:txBody>
                    <a:bodyPr/>
                    <a:lstStyle/>
                    <a:p>
                      <a:pPr algn="ctr" fontAlgn="ctr"/>
                      <a:r>
                        <a:rPr lang="en-US" sz="1000" b="1" i="0" u="none" strike="noStrike">
                          <a:solidFill>
                            <a:srgbClr val="000000"/>
                          </a:solidFill>
                          <a:latin typeface="Verdana"/>
                        </a:rPr>
                        <a:t>119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Naval Maritime Academy West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9"/>
                  </a:ext>
                </a:extLst>
              </a:tr>
              <a:tr h="234014">
                <a:tc>
                  <a:txBody>
                    <a:bodyPr/>
                    <a:lstStyle/>
                    <a:p>
                      <a:pPr algn="ctr" fontAlgn="ctr"/>
                      <a:r>
                        <a:rPr lang="en-US" sz="1000" b="1" i="0" u="none" strike="noStrike">
                          <a:solidFill>
                            <a:srgbClr val="000000"/>
                          </a:solidFill>
                          <a:latin typeface="Verdana"/>
                        </a:rPr>
                        <a:t>120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Navigator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Uttar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AGRA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234014">
                <a:tc>
                  <a:txBody>
                    <a:bodyPr/>
                    <a:lstStyle/>
                    <a:p>
                      <a:pPr algn="ctr" fontAlgn="ctr"/>
                      <a:r>
                        <a:rPr lang="en-US" sz="1000" b="1" i="0" u="none" strike="noStrike">
                          <a:solidFill>
                            <a:srgbClr val="000000"/>
                          </a:solidFill>
                          <a:latin typeface="Verdana"/>
                        </a:rPr>
                        <a:t>121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Navyug Vidyapeeth Trust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1"/>
                  </a:ext>
                </a:extLst>
              </a:tr>
              <a:tr h="234014">
                <a:tc>
                  <a:txBody>
                    <a:bodyPr/>
                    <a:lstStyle/>
                    <a:p>
                      <a:pPr algn="ctr" fontAlgn="ctr"/>
                      <a:r>
                        <a:rPr lang="en-US" sz="1000" b="1" i="0" u="none" strike="noStrike">
                          <a:solidFill>
                            <a:srgbClr val="000000"/>
                          </a:solidFill>
                          <a:latin typeface="Verdana"/>
                        </a:rPr>
                        <a:t>122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Noorul Islam College of Engineering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Kanyakumari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351021">
                <a:tc>
                  <a:txBody>
                    <a:bodyPr/>
                    <a:lstStyle/>
                    <a:p>
                      <a:pPr algn="ctr" fontAlgn="ctr"/>
                      <a:r>
                        <a:rPr lang="en-US" sz="1000" b="1" i="0" u="none" strike="noStrike">
                          <a:solidFill>
                            <a:srgbClr val="000000"/>
                          </a:solidFill>
                          <a:latin typeface="Verdana"/>
                        </a:rPr>
                        <a:t>123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Northern Maritime Training College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Uttar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AGRA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3"/>
                  </a:ext>
                </a:extLst>
              </a:tr>
              <a:tr h="234014">
                <a:tc>
                  <a:txBody>
                    <a:bodyPr/>
                    <a:lstStyle/>
                    <a:p>
                      <a:pPr algn="ctr" fontAlgn="ctr"/>
                      <a:r>
                        <a:rPr lang="en-US" sz="1000" b="1" i="0" u="none" strike="noStrike">
                          <a:solidFill>
                            <a:srgbClr val="000000"/>
                          </a:solidFill>
                          <a:latin typeface="Verdana"/>
                        </a:rPr>
                        <a:t>124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OERC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4"/>
                  </a:ext>
                </a:extLst>
              </a:tr>
              <a:tr h="234014">
                <a:tc>
                  <a:txBody>
                    <a:bodyPr/>
                    <a:lstStyle/>
                    <a:p>
                      <a:pPr algn="ctr" fontAlgn="ctr"/>
                      <a:r>
                        <a:rPr lang="en-US" sz="1000" b="1" i="0" u="none" strike="noStrike">
                          <a:solidFill>
                            <a:srgbClr val="000000"/>
                          </a:solidFill>
                          <a:latin typeface="Verdana"/>
                        </a:rPr>
                        <a:t>125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Ocean Dream Marine Training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dirty="0">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31493507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5000" y="228601"/>
          <a:ext cx="8382001" cy="6389979"/>
        </p:xfrm>
        <a:graphic>
          <a:graphicData uri="http://schemas.openxmlformats.org/drawingml/2006/table">
            <a:tbl>
              <a:tblPr/>
              <a:tblGrid>
                <a:gridCol w="772885">
                  <a:extLst>
                    <a:ext uri="{9D8B030D-6E8A-4147-A177-3AD203B41FA5}">
                      <a16:colId xmlns:a16="http://schemas.microsoft.com/office/drawing/2014/main" val="20000"/>
                    </a:ext>
                  </a:extLst>
                </a:gridCol>
                <a:gridCol w="4339772">
                  <a:extLst>
                    <a:ext uri="{9D8B030D-6E8A-4147-A177-3AD203B41FA5}">
                      <a16:colId xmlns:a16="http://schemas.microsoft.com/office/drawing/2014/main" val="20001"/>
                    </a:ext>
                  </a:extLst>
                </a:gridCol>
                <a:gridCol w="1164772">
                  <a:extLst>
                    <a:ext uri="{9D8B030D-6E8A-4147-A177-3AD203B41FA5}">
                      <a16:colId xmlns:a16="http://schemas.microsoft.com/office/drawing/2014/main" val="20002"/>
                    </a:ext>
                  </a:extLst>
                </a:gridCol>
                <a:gridCol w="2104572">
                  <a:extLst>
                    <a:ext uri="{9D8B030D-6E8A-4147-A177-3AD203B41FA5}">
                      <a16:colId xmlns:a16="http://schemas.microsoft.com/office/drawing/2014/main" val="20003"/>
                    </a:ext>
                  </a:extLst>
                </a:gridCol>
              </a:tblGrid>
              <a:tr h="187445">
                <a:tc>
                  <a:txBody>
                    <a:bodyPr/>
                    <a:lstStyle/>
                    <a:p>
                      <a:pPr algn="ctr" fontAlgn="ctr"/>
                      <a:r>
                        <a:rPr lang="en-US" sz="1000" b="1" i="0" u="none" strike="noStrike" dirty="0" err="1">
                          <a:solidFill>
                            <a:srgbClr val="000000"/>
                          </a:solidFill>
                          <a:latin typeface="Arial"/>
                        </a:rPr>
                        <a:t>Sr.No</a:t>
                      </a:r>
                      <a:r>
                        <a:rPr lang="en-US" sz="1000" b="1" i="0" u="none" strike="noStrike" dirty="0">
                          <a:solidFill>
                            <a:srgbClr val="000000"/>
                          </a:solidFill>
                          <a:latin typeface="Arial"/>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Name of Institute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State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dirty="0">
                          <a:solidFill>
                            <a:srgbClr val="000000"/>
                          </a:solidFill>
                          <a:latin typeface="Arial"/>
                        </a:rPr>
                        <a:t>City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000"/>
                  </a:ext>
                </a:extLst>
              </a:tr>
              <a:tr h="234014">
                <a:tc>
                  <a:txBody>
                    <a:bodyPr/>
                    <a:lstStyle/>
                    <a:p>
                      <a:pPr algn="ctr" fontAlgn="ctr"/>
                      <a:r>
                        <a:rPr lang="en-US" sz="1000" b="1" i="0" u="none" strike="noStrike">
                          <a:solidFill>
                            <a:srgbClr val="000000"/>
                          </a:solidFill>
                          <a:latin typeface="Verdana"/>
                        </a:rPr>
                        <a:t>126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Oceana Maritime Training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1"/>
                  </a:ext>
                </a:extLst>
              </a:tr>
              <a:tr h="234014">
                <a:tc>
                  <a:txBody>
                    <a:bodyPr/>
                    <a:lstStyle/>
                    <a:p>
                      <a:pPr algn="ctr" fontAlgn="ctr"/>
                      <a:r>
                        <a:rPr lang="en-US" sz="1000" b="1" i="0" u="none" strike="noStrike">
                          <a:solidFill>
                            <a:srgbClr val="000000"/>
                          </a:solidFill>
                          <a:latin typeface="Verdana"/>
                        </a:rPr>
                        <a:t>127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Oceanic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Uttarakhand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Dehradun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34014">
                <a:tc>
                  <a:txBody>
                    <a:bodyPr/>
                    <a:lstStyle/>
                    <a:p>
                      <a:pPr algn="ctr" fontAlgn="ctr"/>
                      <a:r>
                        <a:rPr lang="en-US" sz="1000" b="1" i="0" u="none" strike="noStrike">
                          <a:solidFill>
                            <a:srgbClr val="000000"/>
                          </a:solidFill>
                          <a:latin typeface="Verdana"/>
                        </a:rPr>
                        <a:t>128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Oceans XV Educational Trust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NEW 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3"/>
                  </a:ext>
                </a:extLst>
              </a:tr>
              <a:tr h="234014">
                <a:tc>
                  <a:txBody>
                    <a:bodyPr/>
                    <a:lstStyle/>
                    <a:p>
                      <a:pPr algn="ctr" fontAlgn="ctr"/>
                      <a:r>
                        <a:rPr lang="en-US" sz="1000" b="1" i="0" u="none" strike="noStrike">
                          <a:solidFill>
                            <a:srgbClr val="000000"/>
                          </a:solidFill>
                          <a:latin typeface="Verdana"/>
                        </a:rPr>
                        <a:t>129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Orissa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Odisha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Paradeep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34014">
                <a:tc>
                  <a:txBody>
                    <a:bodyPr/>
                    <a:lstStyle/>
                    <a:p>
                      <a:pPr algn="ctr" fontAlgn="ctr"/>
                      <a:r>
                        <a:rPr lang="en-US" sz="1000" b="1" i="0" u="none" strike="noStrike">
                          <a:solidFill>
                            <a:srgbClr val="000000"/>
                          </a:solidFill>
                          <a:latin typeface="Verdana"/>
                        </a:rPr>
                        <a:t>130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PENTAGON MARITIME TRAINING &amp; RESEARCH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5"/>
                  </a:ext>
                </a:extLst>
              </a:tr>
              <a:tr h="234014">
                <a:tc>
                  <a:txBody>
                    <a:bodyPr/>
                    <a:lstStyle/>
                    <a:p>
                      <a:pPr algn="ctr" fontAlgn="ctr"/>
                      <a:r>
                        <a:rPr lang="en-US" sz="1000" b="1" i="0" u="none" strike="noStrike">
                          <a:solidFill>
                            <a:srgbClr val="000000"/>
                          </a:solidFill>
                          <a:latin typeface="Verdana"/>
                        </a:rPr>
                        <a:t>131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PSN College of Engineering And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Tirunelvelli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34014">
                <a:tc>
                  <a:txBody>
                    <a:bodyPr/>
                    <a:lstStyle/>
                    <a:p>
                      <a:pPr algn="ctr" fontAlgn="ctr"/>
                      <a:r>
                        <a:rPr lang="en-US" sz="1000" b="1" i="0" u="none" strike="noStrike">
                          <a:solidFill>
                            <a:srgbClr val="000000"/>
                          </a:solidFill>
                          <a:latin typeface="Verdana"/>
                        </a:rPr>
                        <a:t>132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Park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COIMBATORE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7"/>
                  </a:ext>
                </a:extLst>
              </a:tr>
              <a:tr h="234014">
                <a:tc>
                  <a:txBody>
                    <a:bodyPr/>
                    <a:lstStyle/>
                    <a:p>
                      <a:pPr algn="ctr" fontAlgn="ctr"/>
                      <a:r>
                        <a:rPr lang="en-US" sz="1000" b="1" i="0" u="none" strike="noStrike">
                          <a:solidFill>
                            <a:srgbClr val="000000"/>
                          </a:solidFill>
                          <a:latin typeface="Verdana"/>
                        </a:rPr>
                        <a:t>133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fr-FR" sz="1000" b="1" i="0" u="none" strike="noStrike">
                          <a:solidFill>
                            <a:srgbClr val="000000"/>
                          </a:solidFill>
                          <a:latin typeface="Verdana"/>
                        </a:rPr>
                        <a:t>Pentagon Marine Services Pvt. Ltd.</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34014">
                <a:tc>
                  <a:txBody>
                    <a:bodyPr/>
                    <a:lstStyle/>
                    <a:p>
                      <a:pPr algn="ctr" fontAlgn="ctr"/>
                      <a:r>
                        <a:rPr lang="en-US" sz="1000" b="1" i="0" u="none" strike="noStrike">
                          <a:solidFill>
                            <a:srgbClr val="000000"/>
                          </a:solidFill>
                          <a:latin typeface="Verdana"/>
                        </a:rPr>
                        <a:t>134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Perunthalaivar Kamarajar Institute of Maritime Science And Enginerring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CHIDAMBARAM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9"/>
                  </a:ext>
                </a:extLst>
              </a:tr>
              <a:tr h="234014">
                <a:tc>
                  <a:txBody>
                    <a:bodyPr/>
                    <a:lstStyle/>
                    <a:p>
                      <a:pPr algn="ctr" fontAlgn="ctr"/>
                      <a:r>
                        <a:rPr lang="en-US" sz="1000" b="1" i="0" u="none" strike="noStrike">
                          <a:solidFill>
                            <a:srgbClr val="000000"/>
                          </a:solidFill>
                          <a:latin typeface="Verdana"/>
                        </a:rPr>
                        <a:t>135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Pondicherry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PUDUCHERRY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34014">
                <a:tc>
                  <a:txBody>
                    <a:bodyPr/>
                    <a:lstStyle/>
                    <a:p>
                      <a:pPr algn="ctr" fontAlgn="ctr"/>
                      <a:r>
                        <a:rPr lang="en-US" sz="1000" b="1" i="0" u="none" strike="noStrike">
                          <a:solidFill>
                            <a:srgbClr val="000000"/>
                          </a:solidFill>
                          <a:latin typeface="Verdana"/>
                        </a:rPr>
                        <a:t>136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Praveenya Institute of Marine Engineering &amp; Maritime Studies (PRIME)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Andhra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VISAKHAPATNAM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1"/>
                  </a:ext>
                </a:extLst>
              </a:tr>
              <a:tr h="234014">
                <a:tc>
                  <a:txBody>
                    <a:bodyPr/>
                    <a:lstStyle/>
                    <a:p>
                      <a:pPr algn="ctr" fontAlgn="ctr"/>
                      <a:r>
                        <a:rPr lang="en-US" sz="1000" b="1" i="0" u="none" strike="noStrike">
                          <a:solidFill>
                            <a:srgbClr val="000000"/>
                          </a:solidFill>
                          <a:latin typeface="Verdana"/>
                        </a:rPr>
                        <a:t>137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R.L. Institute of Nautical Sciences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Madurai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327619">
                <a:tc>
                  <a:txBody>
                    <a:bodyPr/>
                    <a:lstStyle/>
                    <a:p>
                      <a:pPr algn="ctr" fontAlgn="ctr"/>
                      <a:r>
                        <a:rPr lang="en-US" sz="1000" b="1" i="0" u="none" strike="noStrike">
                          <a:solidFill>
                            <a:srgbClr val="000000"/>
                          </a:solidFill>
                          <a:latin typeface="Verdana"/>
                        </a:rPr>
                        <a:t>138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R.M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3"/>
                  </a:ext>
                </a:extLst>
              </a:tr>
              <a:tr h="234014">
                <a:tc>
                  <a:txBody>
                    <a:bodyPr/>
                    <a:lstStyle/>
                    <a:p>
                      <a:pPr algn="ctr" fontAlgn="ctr"/>
                      <a:r>
                        <a:rPr lang="en-US" sz="1000" b="1" i="0" u="none" strike="noStrike">
                          <a:solidFill>
                            <a:srgbClr val="000000"/>
                          </a:solidFill>
                          <a:latin typeface="Verdana"/>
                        </a:rPr>
                        <a:t>139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Ramana Academy of Maritime Studies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34014">
                <a:tc>
                  <a:txBody>
                    <a:bodyPr/>
                    <a:lstStyle/>
                    <a:p>
                      <a:pPr algn="ctr" fontAlgn="ctr"/>
                      <a:r>
                        <a:rPr lang="en-US" sz="1000" b="1" i="0" u="none" strike="noStrike">
                          <a:solidFill>
                            <a:srgbClr val="000000"/>
                          </a:solidFill>
                          <a:latin typeface="Verdana"/>
                        </a:rPr>
                        <a:t>140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S.P. Marine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Gujarat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JUNAGADH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5"/>
                  </a:ext>
                </a:extLst>
              </a:tr>
              <a:tr h="234014">
                <a:tc>
                  <a:txBody>
                    <a:bodyPr/>
                    <a:lstStyle/>
                    <a:p>
                      <a:pPr algn="ctr" fontAlgn="ctr"/>
                      <a:r>
                        <a:rPr lang="en-US" sz="1000" b="1" i="0" u="none" strike="noStrike">
                          <a:solidFill>
                            <a:srgbClr val="000000"/>
                          </a:solidFill>
                          <a:latin typeface="Verdana"/>
                        </a:rPr>
                        <a:t>141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SCMS Maritime Training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34014">
                <a:tc>
                  <a:txBody>
                    <a:bodyPr/>
                    <a:lstStyle/>
                    <a:p>
                      <a:pPr algn="ctr" fontAlgn="ctr"/>
                      <a:r>
                        <a:rPr lang="en-US" sz="1000" b="1" i="0" u="none" strike="noStrike">
                          <a:solidFill>
                            <a:srgbClr val="000000"/>
                          </a:solidFill>
                          <a:latin typeface="Verdana"/>
                        </a:rPr>
                        <a:t>142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SCMS NADHAL MTI</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PANVEL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7"/>
                  </a:ext>
                </a:extLst>
              </a:tr>
              <a:tr h="234014">
                <a:tc>
                  <a:txBody>
                    <a:bodyPr/>
                    <a:lstStyle/>
                    <a:p>
                      <a:pPr algn="ctr" fontAlgn="ctr"/>
                      <a:r>
                        <a:rPr lang="en-US" sz="1000" b="1" i="0" u="none" strike="noStrike">
                          <a:solidFill>
                            <a:srgbClr val="000000"/>
                          </a:solidFill>
                          <a:latin typeface="Verdana"/>
                        </a:rPr>
                        <a:t>143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SEA SCAN MARITIME FOUNDATION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Goa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VERNA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34014">
                <a:tc>
                  <a:txBody>
                    <a:bodyPr/>
                    <a:lstStyle/>
                    <a:p>
                      <a:pPr algn="ctr" fontAlgn="ctr"/>
                      <a:r>
                        <a:rPr lang="en-US" sz="1000" b="1" i="0" u="none" strike="noStrike">
                          <a:solidFill>
                            <a:srgbClr val="000000"/>
                          </a:solidFill>
                          <a:latin typeface="Verdana"/>
                        </a:rPr>
                        <a:t>144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SEASCAN MARINE FOUNDATION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Goa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VASCO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9"/>
                  </a:ext>
                </a:extLst>
              </a:tr>
              <a:tr h="234014">
                <a:tc>
                  <a:txBody>
                    <a:bodyPr/>
                    <a:lstStyle/>
                    <a:p>
                      <a:pPr algn="ctr" fontAlgn="ctr"/>
                      <a:r>
                        <a:rPr lang="en-US" sz="1000" b="1" i="0" u="none" strike="noStrike">
                          <a:solidFill>
                            <a:srgbClr val="000000"/>
                          </a:solidFill>
                          <a:latin typeface="Verdana"/>
                        </a:rPr>
                        <a:t>145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SEI Educational Trust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234014">
                <a:tc>
                  <a:txBody>
                    <a:bodyPr/>
                    <a:lstStyle/>
                    <a:p>
                      <a:pPr algn="ctr" fontAlgn="ctr"/>
                      <a:r>
                        <a:rPr lang="en-US" sz="1000" b="1" i="0" u="none" strike="noStrike">
                          <a:solidFill>
                            <a:srgbClr val="000000"/>
                          </a:solidFill>
                          <a:latin typeface="Verdana"/>
                        </a:rPr>
                        <a:t>146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SEI Educational Trust Faridabad</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Haryana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FARIDABAD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1"/>
                  </a:ext>
                </a:extLst>
              </a:tr>
              <a:tr h="234014">
                <a:tc>
                  <a:txBody>
                    <a:bodyPr/>
                    <a:lstStyle/>
                    <a:p>
                      <a:pPr algn="ctr" fontAlgn="ctr"/>
                      <a:r>
                        <a:rPr lang="en-US" sz="1000" b="1" i="0" u="none" strike="noStrike">
                          <a:solidFill>
                            <a:srgbClr val="000000"/>
                          </a:solidFill>
                          <a:latin typeface="Verdana"/>
                        </a:rPr>
                        <a:t>147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SNS Maritime Training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351021">
                <a:tc>
                  <a:txBody>
                    <a:bodyPr/>
                    <a:lstStyle/>
                    <a:p>
                      <a:pPr algn="ctr" fontAlgn="ctr"/>
                      <a:r>
                        <a:rPr lang="en-US" sz="1000" b="1" i="0" u="none" strike="noStrike">
                          <a:solidFill>
                            <a:srgbClr val="000000"/>
                          </a:solidFill>
                          <a:latin typeface="Verdana"/>
                        </a:rPr>
                        <a:t>148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Sagar Ocean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PANVEL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3"/>
                  </a:ext>
                </a:extLst>
              </a:tr>
              <a:tr h="234014">
                <a:tc>
                  <a:txBody>
                    <a:bodyPr/>
                    <a:lstStyle/>
                    <a:p>
                      <a:pPr algn="ctr" fontAlgn="ctr"/>
                      <a:r>
                        <a:rPr lang="en-US" sz="1000" b="1" i="0" u="none" strike="noStrike">
                          <a:solidFill>
                            <a:srgbClr val="000000"/>
                          </a:solidFill>
                          <a:latin typeface="Verdana"/>
                        </a:rPr>
                        <a:t>149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Sailors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Andhra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Vizianagaram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4"/>
                  </a:ext>
                </a:extLst>
              </a:tr>
              <a:tr h="234014">
                <a:tc>
                  <a:txBody>
                    <a:bodyPr/>
                    <a:lstStyle/>
                    <a:p>
                      <a:pPr algn="ctr" fontAlgn="ctr"/>
                      <a:r>
                        <a:rPr lang="en-US" sz="1000" b="1" i="0" u="none" strike="noStrike">
                          <a:solidFill>
                            <a:srgbClr val="000000"/>
                          </a:solidFill>
                          <a:latin typeface="Verdana"/>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Sakshi Institute of Maritime Foundation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dirty="0">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2673037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5000" y="228601"/>
          <a:ext cx="8382001" cy="6460765"/>
        </p:xfrm>
        <a:graphic>
          <a:graphicData uri="http://schemas.openxmlformats.org/drawingml/2006/table">
            <a:tbl>
              <a:tblPr/>
              <a:tblGrid>
                <a:gridCol w="772885">
                  <a:extLst>
                    <a:ext uri="{9D8B030D-6E8A-4147-A177-3AD203B41FA5}">
                      <a16:colId xmlns:a16="http://schemas.microsoft.com/office/drawing/2014/main" val="20000"/>
                    </a:ext>
                  </a:extLst>
                </a:gridCol>
                <a:gridCol w="4339772">
                  <a:extLst>
                    <a:ext uri="{9D8B030D-6E8A-4147-A177-3AD203B41FA5}">
                      <a16:colId xmlns:a16="http://schemas.microsoft.com/office/drawing/2014/main" val="20001"/>
                    </a:ext>
                  </a:extLst>
                </a:gridCol>
                <a:gridCol w="1164772">
                  <a:extLst>
                    <a:ext uri="{9D8B030D-6E8A-4147-A177-3AD203B41FA5}">
                      <a16:colId xmlns:a16="http://schemas.microsoft.com/office/drawing/2014/main" val="20002"/>
                    </a:ext>
                  </a:extLst>
                </a:gridCol>
                <a:gridCol w="2104572">
                  <a:extLst>
                    <a:ext uri="{9D8B030D-6E8A-4147-A177-3AD203B41FA5}">
                      <a16:colId xmlns:a16="http://schemas.microsoft.com/office/drawing/2014/main" val="20003"/>
                    </a:ext>
                  </a:extLst>
                </a:gridCol>
              </a:tblGrid>
              <a:tr h="187445">
                <a:tc>
                  <a:txBody>
                    <a:bodyPr/>
                    <a:lstStyle/>
                    <a:p>
                      <a:pPr algn="ctr" fontAlgn="ctr"/>
                      <a:r>
                        <a:rPr lang="en-US" sz="1000" b="1" i="0" u="none" strike="noStrike" dirty="0" err="1">
                          <a:solidFill>
                            <a:srgbClr val="000000"/>
                          </a:solidFill>
                          <a:latin typeface="Arial"/>
                        </a:rPr>
                        <a:t>Sr.No</a:t>
                      </a:r>
                      <a:r>
                        <a:rPr lang="en-US" sz="1000" b="1" i="0" u="none" strike="noStrike" dirty="0">
                          <a:solidFill>
                            <a:srgbClr val="000000"/>
                          </a:solidFill>
                          <a:latin typeface="Arial"/>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Name of Institute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State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dirty="0">
                          <a:solidFill>
                            <a:srgbClr val="000000"/>
                          </a:solidFill>
                          <a:latin typeface="Arial"/>
                        </a:rPr>
                        <a:t>City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000"/>
                  </a:ext>
                </a:extLst>
              </a:tr>
              <a:tr h="234014">
                <a:tc>
                  <a:txBody>
                    <a:bodyPr/>
                    <a:lstStyle/>
                    <a:p>
                      <a:pPr algn="ctr" fontAlgn="ctr"/>
                      <a:r>
                        <a:rPr lang="en-US" sz="1000" b="1" i="0" u="none" strike="noStrike">
                          <a:solidFill>
                            <a:srgbClr val="000000"/>
                          </a:solidFill>
                          <a:latin typeface="Verdana"/>
                        </a:rPr>
                        <a:t>151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Samundra Institute of Maritime Studies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Lonavala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1"/>
                  </a:ext>
                </a:extLst>
              </a:tr>
              <a:tr h="234014">
                <a:tc>
                  <a:txBody>
                    <a:bodyPr/>
                    <a:lstStyle/>
                    <a:p>
                      <a:pPr algn="ctr" fontAlgn="ctr"/>
                      <a:r>
                        <a:rPr lang="en-US" sz="1000" b="1" i="0" u="none" strike="noStrike">
                          <a:solidFill>
                            <a:srgbClr val="000000"/>
                          </a:solidFill>
                          <a:latin typeface="Verdana"/>
                        </a:rPr>
                        <a:t>152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Samundra Institute of Maritime Studies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34014">
                <a:tc>
                  <a:txBody>
                    <a:bodyPr/>
                    <a:lstStyle/>
                    <a:p>
                      <a:pPr algn="ctr" fontAlgn="ctr"/>
                      <a:r>
                        <a:rPr lang="en-US" sz="1000" b="1" i="0" u="none" strike="noStrike">
                          <a:solidFill>
                            <a:srgbClr val="000000"/>
                          </a:solidFill>
                          <a:latin typeface="Verdana"/>
                        </a:rPr>
                        <a:t>153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School of Higher Academic And Professional Education (SHAPE)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Haryana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PANCHKULA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3"/>
                  </a:ext>
                </a:extLst>
              </a:tr>
              <a:tr h="234014">
                <a:tc>
                  <a:txBody>
                    <a:bodyPr/>
                    <a:lstStyle/>
                    <a:p>
                      <a:pPr algn="ctr" fontAlgn="ctr"/>
                      <a:r>
                        <a:rPr lang="en-US" sz="1000" b="1" i="0" u="none" strike="noStrike">
                          <a:solidFill>
                            <a:srgbClr val="000000"/>
                          </a:solidFill>
                          <a:latin typeface="Verdana"/>
                        </a:rPr>
                        <a:t>154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School of Seamanship &amp; Nautical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MADURANTHAKAM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34014">
                <a:tc>
                  <a:txBody>
                    <a:bodyPr/>
                    <a:lstStyle/>
                    <a:p>
                      <a:pPr algn="ctr" fontAlgn="ctr"/>
                      <a:r>
                        <a:rPr lang="en-US" sz="1000" b="1" i="0" u="none" strike="noStrike">
                          <a:solidFill>
                            <a:srgbClr val="000000"/>
                          </a:solidFill>
                          <a:latin typeface="Verdana"/>
                        </a:rPr>
                        <a:t>155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School of Synergic Studies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5"/>
                  </a:ext>
                </a:extLst>
              </a:tr>
              <a:tr h="234014">
                <a:tc>
                  <a:txBody>
                    <a:bodyPr/>
                    <a:lstStyle/>
                    <a:p>
                      <a:pPr algn="ctr" fontAlgn="ctr"/>
                      <a:r>
                        <a:rPr lang="en-US" sz="1000" b="1" i="0" u="none" strike="noStrike">
                          <a:solidFill>
                            <a:srgbClr val="000000"/>
                          </a:solidFill>
                          <a:latin typeface="Verdana"/>
                        </a:rPr>
                        <a:t>156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Seacom Marine College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34014">
                <a:tc>
                  <a:txBody>
                    <a:bodyPr/>
                    <a:lstStyle/>
                    <a:p>
                      <a:pPr algn="ctr" fontAlgn="ctr"/>
                      <a:r>
                        <a:rPr lang="en-US" sz="1000" b="1" i="0" u="none" strike="noStrike">
                          <a:solidFill>
                            <a:srgbClr val="000000"/>
                          </a:solidFill>
                          <a:latin typeface="Verdana"/>
                        </a:rPr>
                        <a:t>157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Seacom Marine College, Howrah</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HOWRAH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7"/>
                  </a:ext>
                </a:extLst>
              </a:tr>
              <a:tr h="234014">
                <a:tc>
                  <a:txBody>
                    <a:bodyPr/>
                    <a:lstStyle/>
                    <a:p>
                      <a:pPr algn="ctr" fontAlgn="ctr"/>
                      <a:r>
                        <a:rPr lang="en-US" sz="1000" b="1" i="0" u="none" strike="noStrike">
                          <a:solidFill>
                            <a:srgbClr val="000000"/>
                          </a:solidFill>
                          <a:latin typeface="Verdana"/>
                        </a:rPr>
                        <a:t>158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Seacom Skills University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BOLPUR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34014">
                <a:tc>
                  <a:txBody>
                    <a:bodyPr/>
                    <a:lstStyle/>
                    <a:p>
                      <a:pPr algn="ctr" fontAlgn="ctr"/>
                      <a:r>
                        <a:rPr lang="en-US" sz="1000" b="1" i="0" u="none" strike="noStrike">
                          <a:solidFill>
                            <a:srgbClr val="000000"/>
                          </a:solidFill>
                          <a:latin typeface="Verdana"/>
                        </a:rPr>
                        <a:t>159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Seagulll Marine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9"/>
                  </a:ext>
                </a:extLst>
              </a:tr>
              <a:tr h="234014">
                <a:tc>
                  <a:txBody>
                    <a:bodyPr/>
                    <a:lstStyle/>
                    <a:p>
                      <a:pPr algn="ctr" fontAlgn="ctr"/>
                      <a:r>
                        <a:rPr lang="en-US" sz="1000" b="1" i="0" u="none" strike="noStrike">
                          <a:solidFill>
                            <a:srgbClr val="000000"/>
                          </a:solidFill>
                          <a:latin typeface="Verdana"/>
                        </a:rPr>
                        <a:t>160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Seaskills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COIMBATORE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34014">
                <a:tc>
                  <a:txBody>
                    <a:bodyPr/>
                    <a:lstStyle/>
                    <a:p>
                      <a:pPr algn="ctr" fontAlgn="ctr"/>
                      <a:r>
                        <a:rPr lang="en-US" sz="1000" b="1" i="0" u="none" strike="noStrike">
                          <a:solidFill>
                            <a:srgbClr val="000000"/>
                          </a:solidFill>
                          <a:latin typeface="Verdana"/>
                        </a:rPr>
                        <a:t>161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Sensea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1"/>
                  </a:ext>
                </a:extLst>
              </a:tr>
              <a:tr h="234014">
                <a:tc>
                  <a:txBody>
                    <a:bodyPr/>
                    <a:lstStyle/>
                    <a:p>
                      <a:pPr algn="ctr" fontAlgn="ctr"/>
                      <a:r>
                        <a:rPr lang="en-US" sz="1000" b="1" i="0" u="none" strike="noStrike">
                          <a:solidFill>
                            <a:srgbClr val="000000"/>
                          </a:solidFill>
                          <a:latin typeface="Verdana"/>
                        </a:rPr>
                        <a:t>162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Sensea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327619">
                <a:tc>
                  <a:txBody>
                    <a:bodyPr/>
                    <a:lstStyle/>
                    <a:p>
                      <a:pPr algn="ctr" fontAlgn="ctr"/>
                      <a:r>
                        <a:rPr lang="en-US" sz="1000" b="1" i="0" u="none" strike="noStrike">
                          <a:solidFill>
                            <a:srgbClr val="000000"/>
                          </a:solidFill>
                          <a:latin typeface="Verdana"/>
                        </a:rPr>
                        <a:t>163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Setrac College of Offshore Training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3"/>
                  </a:ext>
                </a:extLst>
              </a:tr>
              <a:tr h="234014">
                <a:tc>
                  <a:txBody>
                    <a:bodyPr/>
                    <a:lstStyle/>
                    <a:p>
                      <a:pPr algn="ctr" fontAlgn="ctr"/>
                      <a:r>
                        <a:rPr lang="en-US" sz="1000" b="1" i="0" u="none" strike="noStrike">
                          <a:solidFill>
                            <a:srgbClr val="000000"/>
                          </a:solidFill>
                          <a:latin typeface="Verdana"/>
                        </a:rPr>
                        <a:t>164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Shri Mahavir Marine Educational Trust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UTTAR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GREATER NOIDA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34014">
                <a:tc>
                  <a:txBody>
                    <a:bodyPr/>
                    <a:lstStyle/>
                    <a:p>
                      <a:pPr algn="ctr" fontAlgn="ctr"/>
                      <a:r>
                        <a:rPr lang="en-US" sz="1000" b="1" i="0" u="none" strike="noStrike">
                          <a:solidFill>
                            <a:srgbClr val="000000"/>
                          </a:solidFill>
                          <a:latin typeface="Verdana"/>
                        </a:rPr>
                        <a:t>165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Southern Academy of Maritime Studies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5"/>
                  </a:ext>
                </a:extLst>
              </a:tr>
              <a:tr h="234014">
                <a:tc>
                  <a:txBody>
                    <a:bodyPr/>
                    <a:lstStyle/>
                    <a:p>
                      <a:pPr algn="ctr" fontAlgn="ctr"/>
                      <a:r>
                        <a:rPr lang="en-US" sz="1000" b="1" i="0" u="none" strike="noStrike">
                          <a:solidFill>
                            <a:srgbClr val="000000"/>
                          </a:solidFill>
                          <a:latin typeface="Verdana"/>
                        </a:rPr>
                        <a:t>166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Springdale Academy of Maritime Education and Training(SAMET)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Odisha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Bhubaneswar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34014">
                <a:tc>
                  <a:txBody>
                    <a:bodyPr/>
                    <a:lstStyle/>
                    <a:p>
                      <a:pPr algn="ctr" fontAlgn="ctr"/>
                      <a:r>
                        <a:rPr lang="en-US" sz="1000" b="1" i="0" u="none" strike="noStrike">
                          <a:solidFill>
                            <a:srgbClr val="000000"/>
                          </a:solidFill>
                          <a:latin typeface="Verdana"/>
                        </a:rPr>
                        <a:t>167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Sri Chakra Maritime College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Auroville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7"/>
                  </a:ext>
                </a:extLst>
              </a:tr>
              <a:tr h="234014">
                <a:tc>
                  <a:txBody>
                    <a:bodyPr/>
                    <a:lstStyle/>
                    <a:p>
                      <a:pPr algn="ctr" fontAlgn="ctr"/>
                      <a:r>
                        <a:rPr lang="en-US" sz="1000" b="1" i="0" u="none" strike="noStrike">
                          <a:solidFill>
                            <a:srgbClr val="000000"/>
                          </a:solidFill>
                          <a:latin typeface="Verdana"/>
                        </a:rPr>
                        <a:t>168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Sri Nandhanam College of Engineering And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Tirupattur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34014">
                <a:tc>
                  <a:txBody>
                    <a:bodyPr/>
                    <a:lstStyle/>
                    <a:p>
                      <a:pPr algn="ctr" fontAlgn="ctr"/>
                      <a:r>
                        <a:rPr lang="en-US" sz="1000" b="1" i="0" u="none" strike="noStrike">
                          <a:solidFill>
                            <a:srgbClr val="000000"/>
                          </a:solidFill>
                          <a:latin typeface="Verdana"/>
                        </a:rPr>
                        <a:t>169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Sriram Institute of Marine Studies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Delhi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9"/>
                  </a:ext>
                </a:extLst>
              </a:tr>
              <a:tr h="234014">
                <a:tc>
                  <a:txBody>
                    <a:bodyPr/>
                    <a:lstStyle/>
                    <a:p>
                      <a:pPr algn="ctr" fontAlgn="ctr"/>
                      <a:r>
                        <a:rPr lang="en-US" sz="1000" b="1" i="0" u="none" strike="noStrike">
                          <a:solidFill>
                            <a:srgbClr val="000000"/>
                          </a:solidFill>
                          <a:latin typeface="Verdana"/>
                        </a:rPr>
                        <a:t>170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Srivenkateshwara College of Engineering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Sriperumbadur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234014">
                <a:tc>
                  <a:txBody>
                    <a:bodyPr/>
                    <a:lstStyle/>
                    <a:p>
                      <a:pPr algn="ctr" fontAlgn="ctr"/>
                      <a:r>
                        <a:rPr lang="en-US" sz="1000" b="1" i="0" u="none" strike="noStrike">
                          <a:solidFill>
                            <a:srgbClr val="000000"/>
                          </a:solidFill>
                          <a:latin typeface="Verdana"/>
                        </a:rPr>
                        <a:t>171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Sun Marine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1"/>
                  </a:ext>
                </a:extLst>
              </a:tr>
              <a:tr h="234014">
                <a:tc>
                  <a:txBody>
                    <a:bodyPr/>
                    <a:lstStyle/>
                    <a:p>
                      <a:pPr algn="ctr" fontAlgn="ctr"/>
                      <a:r>
                        <a:rPr lang="en-US" sz="1000" b="1" i="0" u="none" strike="noStrike">
                          <a:solidFill>
                            <a:srgbClr val="000000"/>
                          </a:solidFill>
                          <a:latin typeface="Verdana"/>
                        </a:rPr>
                        <a:t>172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Suraksha Marine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Vasai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351021">
                <a:tc>
                  <a:txBody>
                    <a:bodyPr/>
                    <a:lstStyle/>
                    <a:p>
                      <a:pPr algn="ctr" fontAlgn="ctr"/>
                      <a:r>
                        <a:rPr lang="en-US" sz="1000" b="1" i="0" u="none" strike="noStrike">
                          <a:solidFill>
                            <a:srgbClr val="000000"/>
                          </a:solidFill>
                          <a:latin typeface="Verdana"/>
                        </a:rPr>
                        <a:t>173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TS Rahaman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3"/>
                  </a:ext>
                </a:extLst>
              </a:tr>
              <a:tr h="234014">
                <a:tc>
                  <a:txBody>
                    <a:bodyPr/>
                    <a:lstStyle/>
                    <a:p>
                      <a:pPr algn="ctr" fontAlgn="ctr"/>
                      <a:r>
                        <a:rPr lang="en-US" sz="1000" b="1" i="0" u="none" strike="noStrike">
                          <a:solidFill>
                            <a:srgbClr val="000000"/>
                          </a:solidFill>
                          <a:latin typeface="Verdana"/>
                        </a:rPr>
                        <a:t>174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Tamil Nadu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Tuticorin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4"/>
                  </a:ext>
                </a:extLst>
              </a:tr>
              <a:tr h="234014">
                <a:tc>
                  <a:txBody>
                    <a:bodyPr/>
                    <a:lstStyle/>
                    <a:p>
                      <a:pPr algn="ctr" fontAlgn="ctr"/>
                      <a:r>
                        <a:rPr lang="en-US" sz="1000" b="1" i="0" u="none" strike="noStrike">
                          <a:solidFill>
                            <a:srgbClr val="000000"/>
                          </a:solidFill>
                          <a:latin typeface="Verdana"/>
                        </a:rPr>
                        <a:t>175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The Great Eastern Institute of Maritime Studies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dirty="0" err="1">
                          <a:solidFill>
                            <a:srgbClr val="000000"/>
                          </a:solidFill>
                          <a:latin typeface="Verdana"/>
                        </a:rPr>
                        <a:t>Lonavala</a:t>
                      </a:r>
                      <a:endParaRPr lang="en-US" sz="1000" b="1" i="0" u="none" strike="noStrike" dirty="0">
                        <a:solidFill>
                          <a:srgbClr val="000000"/>
                        </a:solidFill>
                        <a:latin typeface="Verdan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9764251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5000" y="228600"/>
          <a:ext cx="8382001" cy="4727316"/>
        </p:xfrm>
        <a:graphic>
          <a:graphicData uri="http://schemas.openxmlformats.org/drawingml/2006/table">
            <a:tbl>
              <a:tblPr/>
              <a:tblGrid>
                <a:gridCol w="772885">
                  <a:extLst>
                    <a:ext uri="{9D8B030D-6E8A-4147-A177-3AD203B41FA5}">
                      <a16:colId xmlns:a16="http://schemas.microsoft.com/office/drawing/2014/main" val="20000"/>
                    </a:ext>
                  </a:extLst>
                </a:gridCol>
                <a:gridCol w="4339772">
                  <a:extLst>
                    <a:ext uri="{9D8B030D-6E8A-4147-A177-3AD203B41FA5}">
                      <a16:colId xmlns:a16="http://schemas.microsoft.com/office/drawing/2014/main" val="20001"/>
                    </a:ext>
                  </a:extLst>
                </a:gridCol>
                <a:gridCol w="1164772">
                  <a:extLst>
                    <a:ext uri="{9D8B030D-6E8A-4147-A177-3AD203B41FA5}">
                      <a16:colId xmlns:a16="http://schemas.microsoft.com/office/drawing/2014/main" val="20002"/>
                    </a:ext>
                  </a:extLst>
                </a:gridCol>
                <a:gridCol w="2104572">
                  <a:extLst>
                    <a:ext uri="{9D8B030D-6E8A-4147-A177-3AD203B41FA5}">
                      <a16:colId xmlns:a16="http://schemas.microsoft.com/office/drawing/2014/main" val="20003"/>
                    </a:ext>
                  </a:extLst>
                </a:gridCol>
              </a:tblGrid>
              <a:tr h="187445">
                <a:tc>
                  <a:txBody>
                    <a:bodyPr/>
                    <a:lstStyle/>
                    <a:p>
                      <a:pPr algn="ctr" fontAlgn="ctr"/>
                      <a:r>
                        <a:rPr lang="en-US" sz="1000" b="1" i="0" u="none" strike="noStrike" dirty="0" err="1">
                          <a:solidFill>
                            <a:srgbClr val="000000"/>
                          </a:solidFill>
                          <a:latin typeface="Arial"/>
                        </a:rPr>
                        <a:t>Sr.No</a:t>
                      </a:r>
                      <a:r>
                        <a:rPr lang="en-US" sz="1000" b="1" i="0" u="none" strike="noStrike" dirty="0">
                          <a:solidFill>
                            <a:srgbClr val="000000"/>
                          </a:solidFill>
                          <a:latin typeface="Arial"/>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Name of Institute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a:solidFill>
                            <a:srgbClr val="000000"/>
                          </a:solidFill>
                          <a:latin typeface="Arial"/>
                        </a:rPr>
                        <a:t>State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r>
                        <a:rPr lang="en-US" sz="1000" b="1" i="0" u="none" strike="noStrike" dirty="0">
                          <a:solidFill>
                            <a:srgbClr val="000000"/>
                          </a:solidFill>
                          <a:latin typeface="Arial"/>
                        </a:rPr>
                        <a:t>City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000"/>
                  </a:ext>
                </a:extLst>
              </a:tr>
              <a:tr h="234014">
                <a:tc>
                  <a:txBody>
                    <a:bodyPr/>
                    <a:lstStyle/>
                    <a:p>
                      <a:pPr algn="ctr" fontAlgn="ctr"/>
                      <a:r>
                        <a:rPr lang="en-US" sz="1000" b="1" i="0" u="none" strike="noStrike">
                          <a:solidFill>
                            <a:srgbClr val="000000"/>
                          </a:solidFill>
                          <a:latin typeface="Verdana"/>
                        </a:rPr>
                        <a:t>176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The Great Eastern Shipping Company Ltd.</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1"/>
                  </a:ext>
                </a:extLst>
              </a:tr>
              <a:tr h="234014">
                <a:tc>
                  <a:txBody>
                    <a:bodyPr/>
                    <a:lstStyle/>
                    <a:p>
                      <a:pPr algn="ctr" fontAlgn="ctr"/>
                      <a:r>
                        <a:rPr lang="en-US" sz="1000" b="1" i="0" u="none" strike="noStrike">
                          <a:solidFill>
                            <a:srgbClr val="000000"/>
                          </a:solidFill>
                          <a:latin typeface="Verdana"/>
                        </a:rPr>
                        <a:t>177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The Institute of Marine Engineers(India)</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34014">
                <a:tc>
                  <a:txBody>
                    <a:bodyPr/>
                    <a:lstStyle/>
                    <a:p>
                      <a:pPr algn="ctr" fontAlgn="ctr"/>
                      <a:r>
                        <a:rPr lang="en-US" sz="1000" b="1" i="0" u="none" strike="noStrike">
                          <a:solidFill>
                            <a:srgbClr val="000000"/>
                          </a:solidFill>
                          <a:latin typeface="Verdana"/>
                        </a:rPr>
                        <a:t>178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The Neotia University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Kolkata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3"/>
                  </a:ext>
                </a:extLst>
              </a:tr>
              <a:tr h="234014">
                <a:tc>
                  <a:txBody>
                    <a:bodyPr/>
                    <a:lstStyle/>
                    <a:p>
                      <a:pPr algn="ctr" fontAlgn="ctr"/>
                      <a:r>
                        <a:rPr lang="en-US" sz="1000" b="1" i="0" u="none" strike="noStrike">
                          <a:solidFill>
                            <a:srgbClr val="000000"/>
                          </a:solidFill>
                          <a:latin typeface="Verdana"/>
                        </a:rPr>
                        <a:t>179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Tolani Maritime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Pune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34014">
                <a:tc>
                  <a:txBody>
                    <a:bodyPr/>
                    <a:lstStyle/>
                    <a:p>
                      <a:pPr algn="ctr" fontAlgn="ctr"/>
                      <a:r>
                        <a:rPr lang="en-US" sz="1000" b="1" i="0" u="none" strike="noStrike">
                          <a:solidFill>
                            <a:srgbClr val="000000"/>
                          </a:solidFill>
                          <a:latin typeface="Verdana"/>
                        </a:rPr>
                        <a:t>180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Tolani Maritime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5"/>
                  </a:ext>
                </a:extLst>
              </a:tr>
              <a:tr h="234014">
                <a:tc>
                  <a:txBody>
                    <a:bodyPr/>
                    <a:lstStyle/>
                    <a:p>
                      <a:pPr algn="ctr" fontAlgn="ctr"/>
                      <a:r>
                        <a:rPr lang="en-US" sz="1000" b="1" i="0" u="none" strike="noStrike">
                          <a:solidFill>
                            <a:srgbClr val="000000"/>
                          </a:solidFill>
                          <a:latin typeface="Verdana"/>
                        </a:rPr>
                        <a:t>181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Trident College of Marine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West Bengal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24 Pargnas(S)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34014">
                <a:tc>
                  <a:txBody>
                    <a:bodyPr/>
                    <a:lstStyle/>
                    <a:p>
                      <a:pPr algn="ctr" fontAlgn="ctr"/>
                      <a:r>
                        <a:rPr lang="en-US" sz="1000" b="1" i="0" u="none" strike="noStrike">
                          <a:solidFill>
                            <a:srgbClr val="000000"/>
                          </a:solidFill>
                          <a:latin typeface="Verdana"/>
                        </a:rPr>
                        <a:t>182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Trident Institute of Maritime Studies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7"/>
                  </a:ext>
                </a:extLst>
              </a:tr>
              <a:tr h="234014">
                <a:tc>
                  <a:txBody>
                    <a:bodyPr/>
                    <a:lstStyle/>
                    <a:p>
                      <a:pPr algn="ctr" fontAlgn="ctr"/>
                      <a:r>
                        <a:rPr lang="en-US" sz="1000" b="1" i="0" u="none" strike="noStrike">
                          <a:solidFill>
                            <a:srgbClr val="000000"/>
                          </a:solidFill>
                          <a:latin typeface="Verdana"/>
                        </a:rPr>
                        <a:t>183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U.V. Patel College of Engineering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Gujarat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MEHSANA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34014">
                <a:tc>
                  <a:txBody>
                    <a:bodyPr/>
                    <a:lstStyle/>
                    <a:p>
                      <a:pPr algn="ctr" fontAlgn="ctr"/>
                      <a:r>
                        <a:rPr lang="en-US" sz="1000" b="1" i="0" u="none" strike="noStrike">
                          <a:solidFill>
                            <a:srgbClr val="000000"/>
                          </a:solidFill>
                          <a:latin typeface="Verdana"/>
                        </a:rPr>
                        <a:t>184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United Marine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09"/>
                  </a:ext>
                </a:extLst>
              </a:tr>
              <a:tr h="234014">
                <a:tc>
                  <a:txBody>
                    <a:bodyPr/>
                    <a:lstStyle/>
                    <a:p>
                      <a:pPr algn="ctr" fontAlgn="ctr"/>
                      <a:r>
                        <a:rPr lang="en-US" sz="1000" b="1" i="0" u="none" strike="noStrike">
                          <a:solidFill>
                            <a:srgbClr val="000000"/>
                          </a:solidFill>
                          <a:latin typeface="Verdana"/>
                        </a:rPr>
                        <a:t>185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Univan Maritime Training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Kerala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Kochi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34014">
                <a:tc>
                  <a:txBody>
                    <a:bodyPr/>
                    <a:lstStyle/>
                    <a:p>
                      <a:pPr algn="ctr" fontAlgn="ctr"/>
                      <a:r>
                        <a:rPr lang="en-US" sz="1000" b="1" i="0" u="none" strike="noStrike">
                          <a:solidFill>
                            <a:srgbClr val="000000"/>
                          </a:solidFill>
                          <a:latin typeface="Verdana"/>
                        </a:rPr>
                        <a:t>186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Urmila Institutes of Maritime Studies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Bihar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PATNA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1"/>
                  </a:ext>
                </a:extLst>
              </a:tr>
              <a:tr h="234014">
                <a:tc>
                  <a:txBody>
                    <a:bodyPr/>
                    <a:lstStyle/>
                    <a:p>
                      <a:pPr algn="ctr" fontAlgn="ctr"/>
                      <a:r>
                        <a:rPr lang="en-US" sz="1000" b="1" i="0" u="none" strike="noStrike">
                          <a:solidFill>
                            <a:srgbClr val="000000"/>
                          </a:solidFill>
                          <a:latin typeface="Verdana"/>
                        </a:rPr>
                        <a:t>187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VIJAYATILAK MARITIME ACADEMY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VASAI VIRAR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327619">
                <a:tc>
                  <a:txBody>
                    <a:bodyPr/>
                    <a:lstStyle/>
                    <a:p>
                      <a:pPr algn="ctr" fontAlgn="ctr"/>
                      <a:r>
                        <a:rPr lang="en-US" sz="1000" b="1" i="0" u="none" strike="noStrike">
                          <a:solidFill>
                            <a:srgbClr val="000000"/>
                          </a:solidFill>
                          <a:latin typeface="Verdana"/>
                        </a:rPr>
                        <a:t>188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VIZAG HIMT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Andhra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Visakhapatnam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3"/>
                  </a:ext>
                </a:extLst>
              </a:tr>
              <a:tr h="234014">
                <a:tc>
                  <a:txBody>
                    <a:bodyPr/>
                    <a:lstStyle/>
                    <a:p>
                      <a:pPr algn="ctr" fontAlgn="ctr"/>
                      <a:r>
                        <a:rPr lang="en-US" sz="1000" b="1" i="0" u="none" strike="noStrike">
                          <a:solidFill>
                            <a:srgbClr val="000000"/>
                          </a:solidFill>
                          <a:latin typeface="Verdana"/>
                        </a:rPr>
                        <a:t>189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Varuna Institute of Maritime Studies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34014">
                <a:tc>
                  <a:txBody>
                    <a:bodyPr/>
                    <a:lstStyle/>
                    <a:p>
                      <a:pPr algn="ctr" fontAlgn="ctr"/>
                      <a:r>
                        <a:rPr lang="en-US" sz="1000" b="1" i="0" u="none" strike="noStrike">
                          <a:solidFill>
                            <a:srgbClr val="000000"/>
                          </a:solidFill>
                          <a:latin typeface="Verdana"/>
                        </a:rPr>
                        <a:t>190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Vels Academy of Maritime Education And Training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Tamil Nadu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Chennai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5"/>
                  </a:ext>
                </a:extLst>
              </a:tr>
              <a:tr h="234014">
                <a:tc>
                  <a:txBody>
                    <a:bodyPr/>
                    <a:lstStyle/>
                    <a:p>
                      <a:pPr algn="ctr" fontAlgn="ctr"/>
                      <a:r>
                        <a:rPr lang="en-US" sz="1000" b="1" i="0" u="none" strike="noStrike">
                          <a:solidFill>
                            <a:srgbClr val="000000"/>
                          </a:solidFill>
                          <a:latin typeface="Verdana"/>
                        </a:rPr>
                        <a:t>191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Vishwakarma Maritime Institute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PUNE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34014">
                <a:tc>
                  <a:txBody>
                    <a:bodyPr/>
                    <a:lstStyle/>
                    <a:p>
                      <a:pPr algn="ctr" fontAlgn="ctr"/>
                      <a:r>
                        <a:rPr lang="en-US" sz="1000" b="1" i="0" u="none" strike="noStrike">
                          <a:solidFill>
                            <a:srgbClr val="000000"/>
                          </a:solidFill>
                          <a:latin typeface="Verdana"/>
                        </a:rPr>
                        <a:t>192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Yak Educational Trust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Raigad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7"/>
                  </a:ext>
                </a:extLst>
              </a:tr>
              <a:tr h="234014">
                <a:tc>
                  <a:txBody>
                    <a:bodyPr/>
                    <a:lstStyle/>
                    <a:p>
                      <a:pPr algn="ctr" fontAlgn="ctr"/>
                      <a:r>
                        <a:rPr lang="en-US" sz="1000" b="1" i="0" u="none" strike="noStrike">
                          <a:solidFill>
                            <a:srgbClr val="000000"/>
                          </a:solidFill>
                          <a:latin typeface="Verdana"/>
                        </a:rPr>
                        <a:t>193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EBFF"/>
                    </a:solidFill>
                  </a:tcPr>
                </a:tc>
                <a:tc>
                  <a:txBody>
                    <a:bodyPr/>
                    <a:lstStyle/>
                    <a:p>
                      <a:pPr algn="l" fontAlgn="ctr"/>
                      <a:r>
                        <a:rPr lang="en-US" sz="1000" b="1" i="0" u="none" strike="noStrike">
                          <a:solidFill>
                            <a:srgbClr val="000000"/>
                          </a:solidFill>
                          <a:latin typeface="Verdana"/>
                        </a:rPr>
                        <a:t>Yak Management And Marine Education Centre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Maharashtra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000000"/>
                          </a:solidFill>
                          <a:latin typeface="Verdana"/>
                        </a:rPr>
                        <a:t>Navi Mumbai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34014">
                <a:tc>
                  <a:txBody>
                    <a:bodyPr/>
                    <a:lstStyle/>
                    <a:p>
                      <a:pPr algn="ctr" fontAlgn="ctr"/>
                      <a:r>
                        <a:rPr lang="en-US" sz="1000" b="1" i="0" u="none" strike="noStrike">
                          <a:solidFill>
                            <a:srgbClr val="000000"/>
                          </a:solidFill>
                          <a:latin typeface="Verdana"/>
                        </a:rPr>
                        <a:t>194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6FF"/>
                    </a:solidFill>
                  </a:tcPr>
                </a:tc>
                <a:tc>
                  <a:txBody>
                    <a:bodyPr/>
                    <a:lstStyle/>
                    <a:p>
                      <a:pPr algn="l" fontAlgn="ctr"/>
                      <a:r>
                        <a:rPr lang="en-US" sz="1000" b="1" i="0" u="none" strike="noStrike">
                          <a:solidFill>
                            <a:srgbClr val="000000"/>
                          </a:solidFill>
                          <a:latin typeface="Verdana"/>
                        </a:rPr>
                        <a:t>Zasha Institute of Maritime Studies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a:solidFill>
                            <a:srgbClr val="000000"/>
                          </a:solidFill>
                          <a:latin typeface="Verdana"/>
                        </a:rPr>
                        <a:t>Uttarakhand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tc>
                  <a:txBody>
                    <a:bodyPr/>
                    <a:lstStyle/>
                    <a:p>
                      <a:pPr algn="ctr" fontAlgn="ctr"/>
                      <a:r>
                        <a:rPr lang="en-US" sz="1000" b="1" i="0" u="none" strike="noStrike" dirty="0">
                          <a:solidFill>
                            <a:srgbClr val="000000"/>
                          </a:solidFill>
                          <a:latin typeface="Verdana"/>
                        </a:rPr>
                        <a:t>DEHRADUN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C"/>
                    </a:solidFill>
                  </a:tcPr>
                </a:tc>
                <a:extLst>
                  <a:ext uri="{0D108BD9-81ED-4DB2-BD59-A6C34878D82A}">
                    <a16:rowId xmlns:a16="http://schemas.microsoft.com/office/drawing/2014/main" val="10019"/>
                  </a:ext>
                </a:extLst>
              </a:tr>
            </a:tbl>
          </a:graphicData>
        </a:graphic>
      </p:graphicFrame>
    </p:spTree>
    <p:extLst>
      <p:ext uri="{BB962C8B-B14F-4D97-AF65-F5344CB8AC3E}">
        <p14:creationId xmlns:p14="http://schemas.microsoft.com/office/powerpoint/2010/main" val="23450689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6038"/>
            <a:ext cx="8229600" cy="1401762"/>
          </a:xfrm>
        </p:spPr>
        <p:txBody>
          <a:bodyPr>
            <a:noAutofit/>
          </a:bodyPr>
          <a:lstStyle/>
          <a:p>
            <a:r>
              <a:rPr lang="en-US" sz="9600" dirty="0">
                <a:solidFill>
                  <a:schemeClr val="accent1">
                    <a:lumMod val="60000"/>
                    <a:lumOff val="40000"/>
                  </a:schemeClr>
                </a:solidFill>
              </a:rPr>
              <a:t>MEDICAL</a:t>
            </a:r>
          </a:p>
        </p:txBody>
      </p:sp>
      <p:pic>
        <p:nvPicPr>
          <p:cNvPr id="4" name="Content Placeholder 3" descr="download.jpg"/>
          <p:cNvPicPr>
            <a:picLocks noGrp="1" noChangeAspect="1"/>
          </p:cNvPicPr>
          <p:nvPr>
            <p:ph idx="1"/>
          </p:nvPr>
        </p:nvPicPr>
        <p:blipFill>
          <a:blip r:embed="rId2"/>
          <a:stretch>
            <a:fillRect/>
          </a:stretch>
        </p:blipFill>
        <p:spPr>
          <a:xfrm>
            <a:off x="1524000" y="1355724"/>
            <a:ext cx="9144000" cy="5197476"/>
          </a:xfr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0" y="228596"/>
          <a:ext cx="8686801" cy="6427022"/>
        </p:xfrm>
        <a:graphic>
          <a:graphicData uri="http://schemas.openxmlformats.org/drawingml/2006/table">
            <a:tbl>
              <a:tblPr/>
              <a:tblGrid>
                <a:gridCol w="800991">
                  <a:extLst>
                    <a:ext uri="{9D8B030D-6E8A-4147-A177-3AD203B41FA5}">
                      <a16:colId xmlns:a16="http://schemas.microsoft.com/office/drawing/2014/main" val="20000"/>
                    </a:ext>
                  </a:extLst>
                </a:gridCol>
                <a:gridCol w="4497580">
                  <a:extLst>
                    <a:ext uri="{9D8B030D-6E8A-4147-A177-3AD203B41FA5}">
                      <a16:colId xmlns:a16="http://schemas.microsoft.com/office/drawing/2014/main" val="20001"/>
                    </a:ext>
                  </a:extLst>
                </a:gridCol>
                <a:gridCol w="1207128">
                  <a:extLst>
                    <a:ext uri="{9D8B030D-6E8A-4147-A177-3AD203B41FA5}">
                      <a16:colId xmlns:a16="http://schemas.microsoft.com/office/drawing/2014/main" val="20002"/>
                    </a:ext>
                  </a:extLst>
                </a:gridCol>
                <a:gridCol w="2181102">
                  <a:extLst>
                    <a:ext uri="{9D8B030D-6E8A-4147-A177-3AD203B41FA5}">
                      <a16:colId xmlns:a16="http://schemas.microsoft.com/office/drawing/2014/main" val="20003"/>
                    </a:ext>
                  </a:extLst>
                </a:gridCol>
              </a:tblGrid>
              <a:tr h="187143">
                <a:tc>
                  <a:txBody>
                    <a:bodyPr/>
                    <a:lstStyle/>
                    <a:p>
                      <a:pPr algn="ctr" fontAlgn="ctr"/>
                      <a:r>
                        <a:rPr lang="en-US" sz="1400" b="1" i="0" u="none" strike="noStrike" dirty="0">
                          <a:solidFill>
                            <a:srgbClr val="000000"/>
                          </a:solidFill>
                          <a:latin typeface="Times New Roman"/>
                        </a:rPr>
                        <a:t>I</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3">
                  <a:txBody>
                    <a:bodyPr/>
                    <a:lstStyle/>
                    <a:p>
                      <a:pPr algn="ctr" fontAlgn="ctr"/>
                      <a:r>
                        <a:rPr lang="en-US" sz="1400" b="1" i="0" u="none" strike="noStrike" dirty="0">
                          <a:solidFill>
                            <a:srgbClr val="FF0000"/>
                          </a:solidFill>
                          <a:latin typeface="Times New Roman"/>
                        </a:rPr>
                        <a:t>SCIENCE -A GROUP (Physics, Chemistry &amp; Biology)</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92692">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MEDICAL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Entrance Exams for these Courses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1381">
                <a:tc>
                  <a:txBody>
                    <a:bodyPr/>
                    <a:lstStyle/>
                    <a:p>
                      <a:pPr algn="ctr" fontAlgn="ctr"/>
                      <a:r>
                        <a:rPr lang="en-US" sz="1200" b="1" i="0" u="none" strike="noStrike">
                          <a:solidFill>
                            <a:srgbClr val="000000"/>
                          </a:solidFill>
                          <a:latin typeface="Times New Roman"/>
                        </a:rPr>
                        <a:t>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MBBS (Bachelor of Medicine &amp; Bachelor of Surgery)</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5½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9">
                  <a:txBody>
                    <a:bodyPr/>
                    <a:lstStyle/>
                    <a:p>
                      <a:pPr algn="ctr" fontAlgn="ctr"/>
                      <a:r>
                        <a:rPr lang="en-US" sz="1200" b="1" i="0" u="none" strike="noStrike" dirty="0">
                          <a:solidFill>
                            <a:srgbClr val="FF0000"/>
                          </a:solidFill>
                          <a:latin typeface="Times New Roman"/>
                        </a:rPr>
                        <a:t>NEET</a:t>
                      </a:r>
                      <a:br>
                        <a:rPr lang="en-US" sz="1200" b="1" i="0" u="none" strike="noStrike" dirty="0">
                          <a:solidFill>
                            <a:srgbClr val="FF0000"/>
                          </a:solidFill>
                          <a:latin typeface="Times New Roman"/>
                        </a:rPr>
                      </a:br>
                      <a:r>
                        <a:rPr lang="en-US" sz="1200" b="1" i="0" u="none" strike="noStrike" dirty="0">
                          <a:solidFill>
                            <a:srgbClr val="FF0000"/>
                          </a:solidFill>
                          <a:latin typeface="Times New Roman"/>
                        </a:rPr>
                        <a:t>AIIMS </a:t>
                      </a:r>
                      <a:br>
                        <a:rPr lang="en-US" sz="1200" b="1" i="0" u="none" strike="noStrike" dirty="0">
                          <a:solidFill>
                            <a:srgbClr val="FF0000"/>
                          </a:solidFill>
                          <a:latin typeface="Times New Roman"/>
                        </a:rPr>
                      </a:br>
                      <a:r>
                        <a:rPr lang="en-US" sz="1200" b="1" i="0" u="none" strike="noStrike" dirty="0">
                          <a:solidFill>
                            <a:srgbClr val="FF0000"/>
                          </a:solidFill>
                          <a:latin typeface="Times New Roman"/>
                        </a:rPr>
                        <a:t>JIPMER </a:t>
                      </a:r>
                      <a:br>
                        <a:rPr lang="en-US" sz="1200" b="1" i="0" u="none" strike="noStrike" dirty="0">
                          <a:solidFill>
                            <a:srgbClr val="FF0000"/>
                          </a:solidFill>
                          <a:latin typeface="Times New Roman"/>
                        </a:rPr>
                      </a:br>
                      <a:r>
                        <a:rPr lang="en-US" sz="1200" b="1" i="0" u="none" strike="noStrike" dirty="0">
                          <a:solidFill>
                            <a:srgbClr val="FF0000"/>
                          </a:solidFill>
                          <a:latin typeface="Times New Roman"/>
                        </a:rPr>
                        <a:t>CET </a:t>
                      </a:r>
                      <a:br>
                        <a:rPr lang="en-US" sz="1200" b="1" i="0" u="none" strike="noStrike" dirty="0">
                          <a:solidFill>
                            <a:srgbClr val="FF0000"/>
                          </a:solidFill>
                          <a:latin typeface="Times New Roman"/>
                        </a:rPr>
                      </a:br>
                      <a:r>
                        <a:rPr lang="en-US" sz="1200" b="1" i="0" u="none" strike="noStrike" dirty="0">
                          <a:solidFill>
                            <a:srgbClr val="FF0000"/>
                          </a:solidFill>
                          <a:latin typeface="Times New Roman"/>
                        </a:rPr>
                        <a:t>KSET</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2"/>
                  </a:ext>
                </a:extLst>
              </a:tr>
              <a:tr h="193997">
                <a:tc>
                  <a:txBody>
                    <a:bodyPr/>
                    <a:lstStyle/>
                    <a:p>
                      <a:pPr algn="ctr" fontAlgn="ctr"/>
                      <a:r>
                        <a:rPr lang="en-US" sz="1200" b="1" i="0" u="none" strike="noStrike">
                          <a:solidFill>
                            <a:srgbClr val="000000"/>
                          </a:solidFill>
                          <a:latin typeface="Times New Roman"/>
                        </a:rPr>
                        <a:t>2</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BDS (Bachelor of Dental Surgery)</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5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3"/>
                  </a:ext>
                </a:extLst>
              </a:tr>
              <a:tr h="193997">
                <a:tc>
                  <a:txBody>
                    <a:bodyPr/>
                    <a:lstStyle/>
                    <a:p>
                      <a:pPr algn="ctr" fontAlgn="ctr"/>
                      <a:r>
                        <a:rPr lang="en-US" sz="1200" b="1" i="0" u="none" strike="noStrike">
                          <a:solidFill>
                            <a:srgbClr val="000000"/>
                          </a:solidFill>
                          <a:latin typeface="Times New Roman"/>
                        </a:rPr>
                        <a:t>3</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BAMS (Bachelor of Ayurvedic Medicine &amp; Surgery)</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5½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4"/>
                  </a:ext>
                </a:extLst>
              </a:tr>
              <a:tr h="193997">
                <a:tc>
                  <a:txBody>
                    <a:bodyPr/>
                    <a:lstStyle/>
                    <a:p>
                      <a:pPr algn="ctr" fontAlgn="ctr"/>
                      <a:r>
                        <a:rPr lang="en-US" sz="1200" b="1" i="0" u="none" strike="noStrike">
                          <a:solidFill>
                            <a:srgbClr val="000000"/>
                          </a:solidFill>
                          <a:latin typeface="Times New Roman"/>
                        </a:rPr>
                        <a:t>4</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BSMS (Bachelor of Siddha Medicine &amp; Surgery)</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5½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5"/>
                  </a:ext>
                </a:extLst>
              </a:tr>
              <a:tr h="193997">
                <a:tc>
                  <a:txBody>
                    <a:bodyPr/>
                    <a:lstStyle/>
                    <a:p>
                      <a:pPr algn="ctr" fontAlgn="ctr"/>
                      <a:r>
                        <a:rPr lang="en-US" sz="1200" b="1" i="0" u="none" strike="noStrike">
                          <a:solidFill>
                            <a:srgbClr val="000000"/>
                          </a:solidFill>
                          <a:latin typeface="Times New Roman"/>
                        </a:rPr>
                        <a:t>5</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BNYS (Bachelor of Naturopathy &amp; Yogic Sciences)</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5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6"/>
                  </a:ext>
                </a:extLst>
              </a:tr>
              <a:tr h="193997">
                <a:tc>
                  <a:txBody>
                    <a:bodyPr/>
                    <a:lstStyle/>
                    <a:p>
                      <a:pPr algn="ctr" fontAlgn="ctr"/>
                      <a:r>
                        <a:rPr lang="en-US" sz="1200" b="1" i="0" u="none" strike="noStrike">
                          <a:solidFill>
                            <a:srgbClr val="000000"/>
                          </a:solidFill>
                          <a:latin typeface="Times New Roman"/>
                        </a:rPr>
                        <a:t>6</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BHMS (Bachelor of Homeopathic Medicine &amp; Surgery)</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5½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7"/>
                  </a:ext>
                </a:extLst>
              </a:tr>
              <a:tr h="193997">
                <a:tc>
                  <a:txBody>
                    <a:bodyPr/>
                    <a:lstStyle/>
                    <a:p>
                      <a:pPr algn="ctr" fontAlgn="ctr"/>
                      <a:r>
                        <a:rPr lang="en-US" sz="1200" b="1" i="0" u="none" strike="noStrike">
                          <a:solidFill>
                            <a:srgbClr val="000000"/>
                          </a:solidFill>
                          <a:latin typeface="Times New Roman"/>
                        </a:rPr>
                        <a:t>7</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BUMS (Bachelor of Unani Medicine &amp; Surgery)</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5½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8"/>
                  </a:ext>
                </a:extLst>
              </a:tr>
              <a:tr h="193997">
                <a:tc>
                  <a:txBody>
                    <a:bodyPr/>
                    <a:lstStyle/>
                    <a:p>
                      <a:pPr algn="ctr" fontAlgn="ctr"/>
                      <a:r>
                        <a:rPr lang="en-US" sz="1200" b="1" i="0" u="none" strike="noStrike">
                          <a:solidFill>
                            <a:srgbClr val="000000"/>
                          </a:solidFill>
                          <a:latin typeface="Times New Roman"/>
                        </a:rPr>
                        <a:t>8</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 Sc. (Nursing) (Bachelor of Science (Nursing))</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9"/>
                  </a:ext>
                </a:extLst>
              </a:tr>
              <a:tr h="193997">
                <a:tc>
                  <a:txBody>
                    <a:bodyPr/>
                    <a:lstStyle/>
                    <a:p>
                      <a:pPr algn="ctr" fontAlgn="ctr"/>
                      <a:r>
                        <a:rPr lang="en-US" sz="1200" b="1" i="0" u="none" strike="noStrike">
                          <a:solidFill>
                            <a:srgbClr val="000000"/>
                          </a:solidFill>
                          <a:latin typeface="Times New Roman"/>
                        </a:rPr>
                        <a:t>9</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 Optom. (Bachelor of Optometry)</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0"/>
                  </a:ext>
                </a:extLst>
              </a:tr>
              <a:tr h="193997">
                <a:tc>
                  <a:txBody>
                    <a:bodyPr/>
                    <a:lstStyle/>
                    <a:p>
                      <a:pPr algn="ctr" fontAlgn="ctr"/>
                      <a:r>
                        <a:rPr lang="en-US" sz="1200" b="1" i="0" u="none" strike="noStrike">
                          <a:solidFill>
                            <a:srgbClr val="000000"/>
                          </a:solidFill>
                          <a:latin typeface="Times New Roman"/>
                        </a:rPr>
                        <a:t>10</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BOT (Bachelor of Occupational Therapy)</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1"/>
                  </a:ext>
                </a:extLst>
              </a:tr>
              <a:tr h="193997">
                <a:tc>
                  <a:txBody>
                    <a:bodyPr/>
                    <a:lstStyle/>
                    <a:p>
                      <a:pPr algn="ctr" fontAlgn="ctr"/>
                      <a:r>
                        <a:rPr lang="en-US" sz="1200" b="1" i="0" u="none" strike="noStrike">
                          <a:solidFill>
                            <a:srgbClr val="000000"/>
                          </a:solidFill>
                          <a:latin typeface="Times New Roman"/>
                        </a:rPr>
                        <a:t>11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BPT (Bachelor of Physiotherapy)</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4½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2"/>
                  </a:ext>
                </a:extLst>
              </a:tr>
              <a:tr h="193997">
                <a:tc>
                  <a:txBody>
                    <a:bodyPr/>
                    <a:lstStyle/>
                    <a:p>
                      <a:pPr algn="ctr" fontAlgn="ctr"/>
                      <a:r>
                        <a:rPr lang="en-US" sz="1200" b="1" i="0" u="none" strike="noStrike">
                          <a:solidFill>
                            <a:srgbClr val="000000"/>
                          </a:solidFill>
                          <a:latin typeface="Times New Roman"/>
                        </a:rPr>
                        <a:t>12</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B.Sc. (Trauma Care Management)</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3"/>
                  </a:ext>
                </a:extLst>
              </a:tr>
              <a:tr h="193997">
                <a:tc>
                  <a:txBody>
                    <a:bodyPr/>
                    <a:lstStyle/>
                    <a:p>
                      <a:pPr algn="ctr" fontAlgn="ctr"/>
                      <a:r>
                        <a:rPr lang="en-US" sz="1200" b="1" i="0" u="none" strike="noStrike">
                          <a:solidFill>
                            <a:srgbClr val="000000"/>
                          </a:solidFill>
                          <a:latin typeface="Times New Roman"/>
                        </a:rPr>
                        <a:t>13</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B.Sc. Hospital Management</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4"/>
                  </a:ext>
                </a:extLst>
              </a:tr>
              <a:tr h="193997">
                <a:tc>
                  <a:txBody>
                    <a:bodyPr/>
                    <a:lstStyle/>
                    <a:p>
                      <a:pPr algn="ctr" fontAlgn="ctr"/>
                      <a:r>
                        <a:rPr lang="en-US" sz="1200" b="1" i="0" u="none" strike="noStrike">
                          <a:solidFill>
                            <a:srgbClr val="000000"/>
                          </a:solidFill>
                          <a:latin typeface="Times New Roman"/>
                        </a:rPr>
                        <a:t>14</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B.Sc. Anesthesia Tech</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5"/>
                  </a:ext>
                </a:extLst>
              </a:tr>
              <a:tr h="193997">
                <a:tc>
                  <a:txBody>
                    <a:bodyPr/>
                    <a:lstStyle/>
                    <a:p>
                      <a:pPr algn="ctr" fontAlgn="ctr"/>
                      <a:r>
                        <a:rPr lang="en-US" sz="1200" b="1" i="0" u="none" strike="noStrike">
                          <a:solidFill>
                            <a:srgbClr val="000000"/>
                          </a:solidFill>
                          <a:latin typeface="Times New Roman"/>
                        </a:rPr>
                        <a:t>15</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B.Sc. Cath Lab Tech</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6"/>
                  </a:ext>
                </a:extLst>
              </a:tr>
              <a:tr h="193997">
                <a:tc>
                  <a:txBody>
                    <a:bodyPr/>
                    <a:lstStyle/>
                    <a:p>
                      <a:pPr algn="ctr" fontAlgn="ctr"/>
                      <a:r>
                        <a:rPr lang="en-US" sz="1200" b="1" i="0" u="none" strike="noStrike">
                          <a:solidFill>
                            <a:srgbClr val="000000"/>
                          </a:solidFill>
                          <a:latin typeface="Times New Roman"/>
                        </a:rPr>
                        <a:t>16</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B.Sc. Nuclear Medicine</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7"/>
                  </a:ext>
                </a:extLst>
              </a:tr>
              <a:tr h="193997">
                <a:tc>
                  <a:txBody>
                    <a:bodyPr/>
                    <a:lstStyle/>
                    <a:p>
                      <a:pPr algn="ctr" fontAlgn="ctr"/>
                      <a:r>
                        <a:rPr lang="en-US" sz="1200" b="1" i="0" u="none" strike="noStrike">
                          <a:solidFill>
                            <a:srgbClr val="000000"/>
                          </a:solidFill>
                          <a:latin typeface="Times New Roman"/>
                        </a:rPr>
                        <a:t>17</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B.Sc. OT</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8"/>
                  </a:ext>
                </a:extLst>
              </a:tr>
              <a:tr h="193997">
                <a:tc>
                  <a:txBody>
                    <a:bodyPr/>
                    <a:lstStyle/>
                    <a:p>
                      <a:pPr algn="ctr" fontAlgn="ctr"/>
                      <a:r>
                        <a:rPr lang="en-US" sz="1200" b="1" i="0" u="none" strike="noStrike">
                          <a:solidFill>
                            <a:srgbClr val="000000"/>
                          </a:solidFill>
                          <a:latin typeface="Times New Roman"/>
                        </a:rPr>
                        <a:t>18</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B.Sc. Radio Therapy</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9"/>
                  </a:ext>
                </a:extLst>
              </a:tr>
              <a:tr h="193997">
                <a:tc>
                  <a:txBody>
                    <a:bodyPr/>
                    <a:lstStyle/>
                    <a:p>
                      <a:pPr algn="ctr" fontAlgn="ctr"/>
                      <a:r>
                        <a:rPr lang="en-US" sz="1200" b="1" i="0" u="none" strike="noStrike">
                          <a:solidFill>
                            <a:srgbClr val="000000"/>
                          </a:solidFill>
                          <a:latin typeface="Times New Roman"/>
                        </a:rPr>
                        <a:t>19</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B.Sc. Renal Dialysis</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20"/>
                  </a:ext>
                </a:extLst>
              </a:tr>
              <a:tr h="193997">
                <a:tc>
                  <a:txBody>
                    <a:bodyPr/>
                    <a:lstStyle/>
                    <a:p>
                      <a:pPr algn="ctr" fontAlgn="ctr"/>
                      <a:r>
                        <a:rPr lang="en-US" sz="1200" b="1" i="0" u="none" strike="noStrike">
                          <a:solidFill>
                            <a:srgbClr val="000000"/>
                          </a:solidFill>
                          <a:latin typeface="Times New Roman"/>
                        </a:rPr>
                        <a:t>20</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B.Sc. Respiratory Care</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21"/>
                  </a:ext>
                </a:extLst>
              </a:tr>
              <a:tr h="193997">
                <a:tc>
                  <a:txBody>
                    <a:bodyPr/>
                    <a:lstStyle/>
                    <a:p>
                      <a:pPr algn="ctr" fontAlgn="ctr"/>
                      <a:r>
                        <a:rPr lang="en-US" sz="1200" b="1" i="0" u="none" strike="noStrike">
                          <a:solidFill>
                            <a:srgbClr val="000000"/>
                          </a:solidFill>
                          <a:latin typeface="Times New Roman"/>
                        </a:rPr>
                        <a:t>21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 Pharma (Bachelor of Pharmacy)</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22"/>
                  </a:ext>
                </a:extLst>
              </a:tr>
              <a:tr h="193997">
                <a:tc>
                  <a:txBody>
                    <a:bodyPr/>
                    <a:lstStyle/>
                    <a:p>
                      <a:pPr algn="ctr" fontAlgn="ctr"/>
                      <a:r>
                        <a:rPr lang="en-US" sz="1200" b="1" i="0" u="none" strike="noStrike">
                          <a:solidFill>
                            <a:srgbClr val="000000"/>
                          </a:solidFill>
                          <a:latin typeface="Times New Roman"/>
                        </a:rPr>
                        <a:t>22</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 Pharm (Ayu) (Bachelor of Pharmacy(Ayurveda))</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23"/>
                  </a:ext>
                </a:extLst>
              </a:tr>
              <a:tr h="193997">
                <a:tc>
                  <a:txBody>
                    <a:bodyPr/>
                    <a:lstStyle/>
                    <a:p>
                      <a:pPr algn="ctr" fontAlgn="ctr"/>
                      <a:r>
                        <a:rPr lang="en-US" sz="1200" b="1" i="0" u="none" strike="noStrike">
                          <a:solidFill>
                            <a:srgbClr val="000000"/>
                          </a:solidFill>
                          <a:latin typeface="Times New Roman"/>
                        </a:rPr>
                        <a:t>23</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B.P.O (Bachelor in Prosthetics &amp; Orthotics)</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24"/>
                  </a:ext>
                </a:extLst>
              </a:tr>
              <a:tr h="374286">
                <a:tc>
                  <a:txBody>
                    <a:bodyPr/>
                    <a:lstStyle/>
                    <a:p>
                      <a:pPr algn="ctr" fontAlgn="ctr"/>
                      <a:r>
                        <a:rPr lang="en-US" sz="1200" b="1" i="0" u="none" strike="noStrike">
                          <a:solidFill>
                            <a:srgbClr val="000000"/>
                          </a:solidFill>
                          <a:latin typeface="Times New Roman"/>
                        </a:rPr>
                        <a:t>24</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 ASLP (Bachelor in Audiology &amp; Speech Language pathology)</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25"/>
                  </a:ext>
                </a:extLst>
              </a:tr>
              <a:tr h="193997">
                <a:tc>
                  <a:txBody>
                    <a:bodyPr/>
                    <a:lstStyle/>
                    <a:p>
                      <a:pPr algn="ctr" fontAlgn="ctr"/>
                      <a:r>
                        <a:rPr lang="en-US" sz="1200" b="1" i="0" u="none" strike="noStrike">
                          <a:solidFill>
                            <a:srgbClr val="000000"/>
                          </a:solidFill>
                          <a:latin typeface="Times New Roman"/>
                        </a:rPr>
                        <a:t>25</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 R. Sc. (Bachelor in Rehabilitation Science)</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26"/>
                  </a:ext>
                </a:extLst>
              </a:tr>
              <a:tr h="193997">
                <a:tc>
                  <a:txBody>
                    <a:bodyPr/>
                    <a:lstStyle/>
                    <a:p>
                      <a:pPr algn="ctr" fontAlgn="ctr"/>
                      <a:r>
                        <a:rPr lang="en-US" sz="1200" b="1" i="0" u="none" strike="noStrike">
                          <a:solidFill>
                            <a:srgbClr val="000000"/>
                          </a:solidFill>
                          <a:latin typeface="Times New Roman"/>
                        </a:rPr>
                        <a:t>26</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B.Sc. (Agriculture) ((Bachelor of Science (Agriculture))</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27"/>
                  </a:ext>
                </a:extLst>
              </a:tr>
              <a:tr h="193997">
                <a:tc>
                  <a:txBody>
                    <a:bodyPr/>
                    <a:lstStyle/>
                    <a:p>
                      <a:pPr algn="ctr" fontAlgn="ctr"/>
                      <a:r>
                        <a:rPr lang="en-US" sz="1200" b="1" i="0" u="none" strike="noStrike">
                          <a:solidFill>
                            <a:srgbClr val="000000"/>
                          </a:solidFill>
                          <a:latin typeface="Times New Roman"/>
                        </a:rPr>
                        <a:t>27</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 Sc. (Sericulture) ((Bachelor in Science (Sericulture))</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28"/>
                  </a:ext>
                </a:extLst>
              </a:tr>
              <a:tr h="193997">
                <a:tc>
                  <a:txBody>
                    <a:bodyPr/>
                    <a:lstStyle/>
                    <a:p>
                      <a:pPr algn="ctr" fontAlgn="ctr"/>
                      <a:r>
                        <a:rPr lang="en-US" sz="1200" b="1" i="0" u="none" strike="noStrike">
                          <a:solidFill>
                            <a:srgbClr val="000000"/>
                          </a:solidFill>
                          <a:latin typeface="Times New Roman"/>
                        </a:rPr>
                        <a:t>28</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 V. Sc. (Bachelor of Veterinary Sciences)</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29"/>
                  </a:ext>
                </a:extLst>
              </a:tr>
              <a:tr h="201381">
                <a:tc>
                  <a:txBody>
                    <a:bodyPr/>
                    <a:lstStyle/>
                    <a:p>
                      <a:pPr algn="ctr" fontAlgn="ctr"/>
                      <a:r>
                        <a:rPr lang="en-US" sz="1200" b="1" i="0" u="none" strike="noStrike">
                          <a:solidFill>
                            <a:srgbClr val="000000"/>
                          </a:solidFill>
                          <a:latin typeface="Times New Roman"/>
                        </a:rPr>
                        <a:t>29</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 F. Sc. (Bachelor of Fisheries Sciences)</a:t>
                      </a:r>
                    </a:p>
                  </a:txBody>
                  <a:tcPr marL="5903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30"/>
                  </a:ext>
                </a:extLst>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0" y="457200"/>
          <a:ext cx="8686800" cy="6019802"/>
        </p:xfrm>
        <a:graphic>
          <a:graphicData uri="http://schemas.openxmlformats.org/drawingml/2006/table">
            <a:tbl>
              <a:tblPr/>
              <a:tblGrid>
                <a:gridCol w="36576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tblGrid>
              <a:tr h="1283756">
                <a:tc gridSpan="3">
                  <a:txBody>
                    <a:bodyPr/>
                    <a:lstStyle/>
                    <a:p>
                      <a:pPr algn="ctr" fontAlgn="b"/>
                      <a:r>
                        <a:rPr lang="en-US" sz="2800" b="1" i="0" u="none" strike="noStrike" dirty="0">
                          <a:solidFill>
                            <a:srgbClr val="0070C0"/>
                          </a:solidFill>
                          <a:latin typeface="Times New Roman" pitchFamily="18" charset="0"/>
                          <a:cs typeface="Times New Roman" pitchFamily="18" charset="0"/>
                        </a:rPr>
                        <a:t>Auxiliary Nursing Midwifery (</a:t>
                      </a:r>
                      <a:r>
                        <a:rPr lang="en-US" sz="2800" b="1" i="0" u="none" strike="noStrike" dirty="0">
                          <a:solidFill>
                            <a:srgbClr val="0070C0"/>
                          </a:solidFill>
                          <a:latin typeface="Times New Roman"/>
                        </a:rPr>
                        <a:t>ANM) </a:t>
                      </a:r>
                    </a:p>
                    <a:p>
                      <a:pPr algn="ctr" fontAlgn="b"/>
                      <a:r>
                        <a:rPr lang="en-US" sz="2800" b="1" i="0" u="none" strike="noStrike" dirty="0">
                          <a:solidFill>
                            <a:srgbClr val="0070C0"/>
                          </a:solidFill>
                          <a:latin typeface="Times New Roman"/>
                        </a:rPr>
                        <a:t>&amp; </a:t>
                      </a:r>
                      <a:r>
                        <a:rPr lang="en-US" sz="2800" b="1" i="0" u="none" strike="noStrike" dirty="0">
                          <a:solidFill>
                            <a:srgbClr val="0070C0"/>
                          </a:solidFill>
                          <a:latin typeface="Times New Roman" pitchFamily="18" charset="0"/>
                          <a:cs typeface="Times New Roman" pitchFamily="18" charset="0"/>
                        </a:rPr>
                        <a:t>General Nursing Midwifery (</a:t>
                      </a:r>
                      <a:r>
                        <a:rPr lang="en-US" sz="2800" b="1" i="0" u="none" strike="noStrike" dirty="0">
                          <a:solidFill>
                            <a:srgbClr val="0070C0"/>
                          </a:solidFill>
                          <a:latin typeface="Times New Roman"/>
                        </a:rPr>
                        <a:t>GNM)</a:t>
                      </a: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5221">
                <a:tc gridSpan="3">
                  <a:txBody>
                    <a:bodyPr/>
                    <a:lstStyle/>
                    <a:p>
                      <a:pPr algn="ctr" fontAlgn="ctr"/>
                      <a:r>
                        <a:rPr lang="en-US" sz="2000" b="1" i="0" u="none" strike="noStrike" dirty="0">
                          <a:solidFill>
                            <a:srgbClr val="CF2E2E"/>
                          </a:solidFill>
                          <a:latin typeface="Segoe UI"/>
                        </a:rPr>
                        <a:t>Comparative Overview of ANM &amp; GNM</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94404">
                <a:tc>
                  <a:txBody>
                    <a:bodyPr/>
                    <a:lstStyle/>
                    <a:p>
                      <a:pPr algn="ctr" fontAlgn="b"/>
                      <a:endParaRPr lang="en-US" sz="20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b"/>
                      <a:r>
                        <a:rPr lang="en-US" sz="2000" b="1" i="0" u="none" strike="noStrike" dirty="0">
                          <a:solidFill>
                            <a:srgbClr val="000000"/>
                          </a:solidFill>
                          <a:latin typeface="Times New Roman" pitchFamily="18" charset="0"/>
                          <a:cs typeface="Times New Roman" pitchFamily="18" charset="0"/>
                        </a:rPr>
                        <a:t>ANM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b"/>
                      <a:r>
                        <a:rPr lang="en-US" sz="2000" b="1" i="0" u="none" strike="noStrike" dirty="0">
                          <a:solidFill>
                            <a:srgbClr val="000000"/>
                          </a:solidFill>
                          <a:latin typeface="Times New Roman" pitchFamily="18" charset="0"/>
                          <a:cs typeface="Times New Roman" pitchFamily="18" charset="0"/>
                        </a:rPr>
                        <a:t>GNM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2"/>
                  </a:ext>
                </a:extLst>
              </a:tr>
              <a:tr h="594404">
                <a:tc>
                  <a:txBody>
                    <a:bodyPr/>
                    <a:lstStyle/>
                    <a:p>
                      <a:pPr algn="l" fontAlgn="ctr"/>
                      <a:endParaRPr lang="en-US" sz="2000" b="1" i="0" u="none" strike="noStrike" dirty="0">
                        <a:solidFill>
                          <a:srgbClr val="000000"/>
                        </a:solidFill>
                        <a:latin typeface="Times New Roman" pitchFamily="18" charset="0"/>
                        <a:cs typeface="Times New Roman" pitchFamily="18" charset="0"/>
                      </a:endParaRP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pitchFamily="18" charset="0"/>
                          <a:cs typeface="Times New Roman" pitchFamily="18" charset="0"/>
                        </a:rPr>
                        <a:t>Diploma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rgbClr val="000000"/>
                          </a:solidFill>
                          <a:latin typeface="Times New Roman" pitchFamily="18" charset="0"/>
                          <a:cs typeface="Times New Roman" pitchFamily="18" charset="0"/>
                        </a:rPr>
                        <a:t>Diploma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94404">
                <a:tc>
                  <a:txBody>
                    <a:bodyPr/>
                    <a:lstStyle/>
                    <a:p>
                      <a:pPr algn="l" fontAlgn="ctr"/>
                      <a:r>
                        <a:rPr lang="en-US" sz="2000" b="1" i="0" u="none" strike="noStrike">
                          <a:solidFill>
                            <a:srgbClr val="000000"/>
                          </a:solidFill>
                          <a:latin typeface="Times New Roman" pitchFamily="18" charset="0"/>
                          <a:cs typeface="Times New Roman" pitchFamily="18" charset="0"/>
                        </a:rPr>
                        <a:t>Duration of Course</a:t>
                      </a: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ctr"/>
                      <a:r>
                        <a:rPr lang="en-US" sz="2000" b="1" i="0" u="none" strike="noStrike">
                          <a:solidFill>
                            <a:srgbClr val="000000"/>
                          </a:solidFill>
                          <a:latin typeface="Times New Roman" pitchFamily="18" charset="0"/>
                          <a:cs typeface="Times New Roman" pitchFamily="18" charset="0"/>
                        </a:rPr>
                        <a:t>2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ctr"/>
                      <a:r>
                        <a:rPr lang="en-US" sz="2000" b="1" i="0" u="none" strike="noStrike" dirty="0">
                          <a:solidFill>
                            <a:srgbClr val="000000"/>
                          </a:solidFill>
                          <a:latin typeface="Times New Roman" pitchFamily="18" charset="0"/>
                          <a:cs typeface="Times New Roman" pitchFamily="18" charset="0"/>
                        </a:rPr>
                        <a:t>3.5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4"/>
                  </a:ext>
                </a:extLst>
              </a:tr>
              <a:tr h="1188805">
                <a:tc>
                  <a:txBody>
                    <a:bodyPr/>
                    <a:lstStyle/>
                    <a:p>
                      <a:pPr algn="l" fontAlgn="ctr"/>
                      <a:r>
                        <a:rPr lang="en-US" sz="2000" b="1" i="0" u="none" strike="noStrike" dirty="0">
                          <a:solidFill>
                            <a:srgbClr val="000000"/>
                          </a:solidFill>
                          <a:latin typeface="Times New Roman" pitchFamily="18" charset="0"/>
                          <a:cs typeface="Times New Roman" pitchFamily="18" charset="0"/>
                        </a:rPr>
                        <a:t>Minimum qualifying marks</a:t>
                      </a: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pitchFamily="18" charset="0"/>
                          <a:cs typeface="Times New Roman" pitchFamily="18" charset="0"/>
                        </a:rPr>
                        <a:t>50% in 10th or 12th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rgbClr val="000000"/>
                          </a:solidFill>
                          <a:latin typeface="Times New Roman" pitchFamily="18" charset="0"/>
                          <a:cs typeface="Times New Roman" pitchFamily="18" charset="0"/>
                        </a:rPr>
                        <a:t>40% in 12th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94404">
                <a:tc>
                  <a:txBody>
                    <a:bodyPr/>
                    <a:lstStyle/>
                    <a:p>
                      <a:pPr algn="l" fontAlgn="ctr"/>
                      <a:r>
                        <a:rPr lang="en-US" sz="2000" b="1" i="0" u="none" strike="noStrike">
                          <a:solidFill>
                            <a:srgbClr val="000000"/>
                          </a:solidFill>
                          <a:latin typeface="Times New Roman" pitchFamily="18" charset="0"/>
                          <a:cs typeface="Times New Roman" pitchFamily="18" charset="0"/>
                        </a:rPr>
                        <a:t>Subjects required</a:t>
                      </a: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ctr"/>
                      <a:r>
                        <a:rPr lang="en-US" sz="2000" b="1" i="0" u="none" strike="noStrike" dirty="0">
                          <a:solidFill>
                            <a:srgbClr val="000000"/>
                          </a:solidFill>
                          <a:latin typeface="Times New Roman" pitchFamily="18" charset="0"/>
                          <a:cs typeface="Times New Roman" pitchFamily="18" charset="0"/>
                        </a:rPr>
                        <a:t>Science/ Arts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ctr"/>
                      <a:r>
                        <a:rPr lang="en-US" sz="2000" b="1" i="0" u="none" strike="noStrike" dirty="0">
                          <a:solidFill>
                            <a:srgbClr val="000000"/>
                          </a:solidFill>
                          <a:latin typeface="Times New Roman" pitchFamily="18" charset="0"/>
                          <a:cs typeface="Times New Roman" pitchFamily="18" charset="0"/>
                        </a:rPr>
                        <a:t>PCB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6"/>
                  </a:ext>
                </a:extLst>
              </a:tr>
              <a:tr h="594404">
                <a:tc>
                  <a:txBody>
                    <a:bodyPr/>
                    <a:lstStyle/>
                    <a:p>
                      <a:pPr algn="l" fontAlgn="ctr"/>
                      <a:r>
                        <a:rPr lang="en-US" sz="2000" b="1" i="0" u="none" strike="noStrike" dirty="0">
                          <a:solidFill>
                            <a:srgbClr val="000000"/>
                          </a:solidFill>
                          <a:latin typeface="Times New Roman" pitchFamily="18" charset="0"/>
                          <a:cs typeface="Times New Roman" pitchFamily="18" charset="0"/>
                        </a:rPr>
                        <a:t>Eligibility</a:t>
                      </a: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ctr"/>
                      <a:r>
                        <a:rPr lang="en-US" sz="2000" b="1" i="0" u="none" strike="noStrike">
                          <a:solidFill>
                            <a:srgbClr val="000000"/>
                          </a:solidFill>
                          <a:latin typeface="Times New Roman" pitchFamily="18" charset="0"/>
                          <a:cs typeface="Times New Roman" pitchFamily="18" charset="0"/>
                        </a:rPr>
                        <a:t>10th or 10+2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ctr"/>
                      <a:r>
                        <a:rPr lang="en-US" sz="2000" b="1" i="0" u="none" strike="noStrike" dirty="0">
                          <a:solidFill>
                            <a:srgbClr val="000000"/>
                          </a:solidFill>
                          <a:latin typeface="Times New Roman" pitchFamily="18" charset="0"/>
                          <a:cs typeface="Times New Roman" pitchFamily="18" charset="0"/>
                        </a:rPr>
                        <a:t>10+2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05000" y="381003"/>
          <a:ext cx="8382000" cy="6095996"/>
        </p:xfrm>
        <a:graphic>
          <a:graphicData uri="http://schemas.openxmlformats.org/drawingml/2006/table">
            <a:tbl>
              <a:tblPr/>
              <a:tblGrid>
                <a:gridCol w="6608354">
                  <a:extLst>
                    <a:ext uri="{9D8B030D-6E8A-4147-A177-3AD203B41FA5}">
                      <a16:colId xmlns:a16="http://schemas.microsoft.com/office/drawing/2014/main" val="20000"/>
                    </a:ext>
                  </a:extLst>
                </a:gridCol>
                <a:gridCol w="1773646">
                  <a:extLst>
                    <a:ext uri="{9D8B030D-6E8A-4147-A177-3AD203B41FA5}">
                      <a16:colId xmlns:a16="http://schemas.microsoft.com/office/drawing/2014/main" val="20001"/>
                    </a:ext>
                  </a:extLst>
                </a:gridCol>
              </a:tblGrid>
              <a:tr h="1128889">
                <a:tc gridSpan="2">
                  <a:txBody>
                    <a:bodyPr/>
                    <a:lstStyle/>
                    <a:p>
                      <a:pPr algn="ctr" fontAlgn="ctr"/>
                      <a:r>
                        <a:rPr lang="en-US" sz="2000" b="1" i="0" u="none" strike="noStrike" dirty="0">
                          <a:solidFill>
                            <a:srgbClr val="0070C0"/>
                          </a:solidFill>
                          <a:latin typeface="Times New Roman"/>
                        </a:rPr>
                        <a:t>Colleges Providing Admission in ANM &amp; GNM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501728">
                <a:tc>
                  <a:txBody>
                    <a:bodyPr/>
                    <a:lstStyle/>
                    <a:p>
                      <a:pPr algn="l" fontAlgn="ctr"/>
                      <a:r>
                        <a:rPr lang="en-US" sz="2000" b="1" i="0" u="none" strike="noStrike" dirty="0">
                          <a:solidFill>
                            <a:srgbClr val="222222"/>
                          </a:solidFill>
                          <a:latin typeface="Times New Roman" pitchFamily="18" charset="0"/>
                          <a:cs typeface="Times New Roman" pitchFamily="18" charset="0"/>
                        </a:rPr>
                        <a:t>Armed Forces Medical College</a:t>
                      </a:r>
                    </a:p>
                  </a:txBody>
                  <a:tcPr marL="85725"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ctr"/>
                      <a:r>
                        <a:rPr lang="en-US" sz="2000" b="1" i="0" u="none" strike="noStrike" dirty="0" err="1">
                          <a:solidFill>
                            <a:srgbClr val="222222"/>
                          </a:solidFill>
                          <a:latin typeface="Times New Roman" pitchFamily="18" charset="0"/>
                          <a:cs typeface="Times New Roman" pitchFamily="18" charset="0"/>
                        </a:rPr>
                        <a:t>Pune</a:t>
                      </a:r>
                      <a:endParaRPr lang="en-US" sz="2000" b="1" i="0" u="none" strike="noStrike" dirty="0">
                        <a:solidFill>
                          <a:srgbClr val="222222"/>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1"/>
                  </a:ext>
                </a:extLst>
              </a:tr>
              <a:tr h="501728">
                <a:tc>
                  <a:txBody>
                    <a:bodyPr/>
                    <a:lstStyle/>
                    <a:p>
                      <a:pPr algn="l" fontAlgn="ctr"/>
                      <a:r>
                        <a:rPr lang="en-US" sz="2000" b="1" i="0" u="none" strike="noStrike" dirty="0">
                          <a:solidFill>
                            <a:srgbClr val="222222"/>
                          </a:solidFill>
                          <a:latin typeface="Times New Roman" pitchFamily="18" charset="0"/>
                          <a:cs typeface="Times New Roman" pitchFamily="18" charset="0"/>
                        </a:rPr>
                        <a:t>Baba </a:t>
                      </a:r>
                      <a:r>
                        <a:rPr lang="en-US" sz="2000" b="1" i="0" u="none" strike="noStrike" dirty="0" err="1">
                          <a:solidFill>
                            <a:srgbClr val="222222"/>
                          </a:solidFill>
                          <a:latin typeface="Times New Roman" pitchFamily="18" charset="0"/>
                          <a:cs typeface="Times New Roman" pitchFamily="18" charset="0"/>
                        </a:rPr>
                        <a:t>Farid</a:t>
                      </a:r>
                      <a:r>
                        <a:rPr lang="en-US" sz="2000" b="1" i="0" u="none" strike="noStrike" dirty="0">
                          <a:solidFill>
                            <a:srgbClr val="222222"/>
                          </a:solidFill>
                          <a:latin typeface="Times New Roman" pitchFamily="18" charset="0"/>
                          <a:cs typeface="Times New Roman" pitchFamily="18" charset="0"/>
                        </a:rPr>
                        <a:t> University of Health Sciences</a:t>
                      </a:r>
                    </a:p>
                  </a:txBody>
                  <a:tcPr marL="85725"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1" i="0" u="none" strike="noStrike" dirty="0">
                          <a:solidFill>
                            <a:srgbClr val="222222"/>
                          </a:solidFill>
                          <a:latin typeface="Times New Roman" pitchFamily="18" charset="0"/>
                          <a:cs typeface="Times New Roman" pitchFamily="18" charset="0"/>
                        </a:rPr>
                        <a:t>Punjab</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1728">
                <a:tc>
                  <a:txBody>
                    <a:bodyPr/>
                    <a:lstStyle/>
                    <a:p>
                      <a:pPr algn="l" fontAlgn="ctr"/>
                      <a:r>
                        <a:rPr lang="en-US" sz="2000" b="1" i="0" u="none" strike="noStrike" dirty="0" err="1">
                          <a:solidFill>
                            <a:srgbClr val="222222"/>
                          </a:solidFill>
                          <a:latin typeface="Times New Roman" pitchFamily="18" charset="0"/>
                          <a:cs typeface="Times New Roman" pitchFamily="18" charset="0"/>
                        </a:rPr>
                        <a:t>Indira</a:t>
                      </a:r>
                      <a:r>
                        <a:rPr lang="en-US" sz="2000" b="1" i="0" u="none" strike="noStrike" dirty="0">
                          <a:solidFill>
                            <a:srgbClr val="222222"/>
                          </a:solidFill>
                          <a:latin typeface="Times New Roman" pitchFamily="18" charset="0"/>
                          <a:cs typeface="Times New Roman" pitchFamily="18" charset="0"/>
                        </a:rPr>
                        <a:t> Gandhi Institute of Medical Sciences</a:t>
                      </a:r>
                    </a:p>
                  </a:txBody>
                  <a:tcPr marL="85725"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ctr"/>
                      <a:r>
                        <a:rPr lang="en-US" sz="2000" b="1" i="0" u="none" strike="noStrike" dirty="0">
                          <a:solidFill>
                            <a:srgbClr val="222222"/>
                          </a:solidFill>
                          <a:latin typeface="Times New Roman" pitchFamily="18" charset="0"/>
                          <a:cs typeface="Times New Roman" pitchFamily="18" charset="0"/>
                        </a:rPr>
                        <a:t>Patna</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3"/>
                  </a:ext>
                </a:extLst>
              </a:tr>
              <a:tr h="953283">
                <a:tc>
                  <a:txBody>
                    <a:bodyPr/>
                    <a:lstStyle/>
                    <a:p>
                      <a:pPr algn="l" fontAlgn="ctr"/>
                      <a:r>
                        <a:rPr lang="en-US" sz="2000" b="1" i="0" u="none" strike="noStrike" dirty="0">
                          <a:solidFill>
                            <a:srgbClr val="222222"/>
                          </a:solidFill>
                          <a:latin typeface="Times New Roman" pitchFamily="18" charset="0"/>
                          <a:cs typeface="Times New Roman" pitchFamily="18" charset="0"/>
                        </a:rPr>
                        <a:t>Jawaharlal Nehru Institute of Postgraduate Medical Education &amp; Research</a:t>
                      </a:r>
                    </a:p>
                  </a:txBody>
                  <a:tcPr marL="85725"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1" i="0" u="none" strike="noStrike" dirty="0" err="1">
                          <a:solidFill>
                            <a:srgbClr val="222222"/>
                          </a:solidFill>
                          <a:latin typeface="Times New Roman" pitchFamily="18" charset="0"/>
                          <a:cs typeface="Times New Roman" pitchFamily="18" charset="0"/>
                        </a:rPr>
                        <a:t>Puducherry</a:t>
                      </a:r>
                      <a:endParaRPr lang="en-US" sz="2000" b="1" i="0" u="none" strike="noStrike" dirty="0">
                        <a:solidFill>
                          <a:srgbClr val="222222"/>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01728">
                <a:tc>
                  <a:txBody>
                    <a:bodyPr/>
                    <a:lstStyle/>
                    <a:p>
                      <a:pPr algn="l" fontAlgn="ctr"/>
                      <a:r>
                        <a:rPr lang="en-US" sz="2000" b="1" i="0" u="none" strike="noStrike" dirty="0">
                          <a:solidFill>
                            <a:srgbClr val="222222"/>
                          </a:solidFill>
                          <a:latin typeface="Times New Roman" pitchFamily="18" charset="0"/>
                          <a:cs typeface="Times New Roman" pitchFamily="18" charset="0"/>
                        </a:rPr>
                        <a:t>King George’s Medical University</a:t>
                      </a:r>
                    </a:p>
                  </a:txBody>
                  <a:tcPr marL="85725"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ctr"/>
                      <a:r>
                        <a:rPr lang="en-US" sz="2000" b="1" i="0" u="none" strike="noStrike" dirty="0">
                          <a:solidFill>
                            <a:srgbClr val="222222"/>
                          </a:solidFill>
                          <a:latin typeface="Times New Roman" pitchFamily="18" charset="0"/>
                          <a:cs typeface="Times New Roman" pitchFamily="18" charset="0"/>
                        </a:rPr>
                        <a:t>Uttar Pradesh</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5"/>
                  </a:ext>
                </a:extLst>
              </a:tr>
              <a:tr h="501728">
                <a:tc>
                  <a:txBody>
                    <a:bodyPr/>
                    <a:lstStyle/>
                    <a:p>
                      <a:pPr algn="l" fontAlgn="ctr"/>
                      <a:r>
                        <a:rPr lang="en-US" sz="2000" b="1" i="0" u="none" strike="noStrike" dirty="0">
                          <a:solidFill>
                            <a:srgbClr val="222222"/>
                          </a:solidFill>
                          <a:latin typeface="Times New Roman" pitchFamily="18" charset="0"/>
                          <a:cs typeface="Times New Roman" pitchFamily="18" charset="0"/>
                        </a:rPr>
                        <a:t>Lady </a:t>
                      </a:r>
                      <a:r>
                        <a:rPr lang="en-US" sz="2000" b="1" i="0" u="none" strike="noStrike" dirty="0" err="1">
                          <a:solidFill>
                            <a:srgbClr val="222222"/>
                          </a:solidFill>
                          <a:latin typeface="Times New Roman" pitchFamily="18" charset="0"/>
                          <a:cs typeface="Times New Roman" pitchFamily="18" charset="0"/>
                        </a:rPr>
                        <a:t>Hardinge</a:t>
                      </a:r>
                      <a:r>
                        <a:rPr lang="en-US" sz="2000" b="1" i="0" u="none" strike="noStrike" dirty="0">
                          <a:solidFill>
                            <a:srgbClr val="222222"/>
                          </a:solidFill>
                          <a:latin typeface="Times New Roman" pitchFamily="18" charset="0"/>
                          <a:cs typeface="Times New Roman" pitchFamily="18" charset="0"/>
                        </a:rPr>
                        <a:t> Medical College</a:t>
                      </a:r>
                    </a:p>
                  </a:txBody>
                  <a:tcPr marL="85725"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1" i="0" u="none" strike="noStrike" dirty="0">
                          <a:solidFill>
                            <a:srgbClr val="222222"/>
                          </a:solidFill>
                          <a:latin typeface="Times New Roman" pitchFamily="18" charset="0"/>
                          <a:cs typeface="Times New Roman" pitchFamily="18" charset="0"/>
                        </a:rPr>
                        <a:t>Delhi</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01728">
                <a:tc>
                  <a:txBody>
                    <a:bodyPr/>
                    <a:lstStyle/>
                    <a:p>
                      <a:pPr algn="l" fontAlgn="ctr"/>
                      <a:r>
                        <a:rPr lang="en-US" sz="2000" b="1" i="0" u="none" strike="noStrike" dirty="0">
                          <a:solidFill>
                            <a:srgbClr val="222222"/>
                          </a:solidFill>
                          <a:latin typeface="Times New Roman" pitchFamily="18" charset="0"/>
                          <a:cs typeface="Times New Roman" pitchFamily="18" charset="0"/>
                        </a:rPr>
                        <a:t>Madras Medical College</a:t>
                      </a:r>
                    </a:p>
                  </a:txBody>
                  <a:tcPr marL="85725"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ctr"/>
                      <a:r>
                        <a:rPr lang="en-US" sz="2000" b="1" i="0" u="none" strike="noStrike" dirty="0">
                          <a:solidFill>
                            <a:srgbClr val="222222"/>
                          </a:solidFill>
                          <a:latin typeface="Times New Roman" pitchFamily="18" charset="0"/>
                          <a:cs typeface="Times New Roman" pitchFamily="18" charset="0"/>
                        </a:rPr>
                        <a:t>Chennai</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7"/>
                  </a:ext>
                </a:extLst>
              </a:tr>
              <a:tr h="501728">
                <a:tc>
                  <a:txBody>
                    <a:bodyPr/>
                    <a:lstStyle/>
                    <a:p>
                      <a:pPr algn="l" fontAlgn="ctr"/>
                      <a:r>
                        <a:rPr lang="en-US" sz="2000" b="1" i="0" u="none" strike="noStrike">
                          <a:solidFill>
                            <a:srgbClr val="222222"/>
                          </a:solidFill>
                          <a:latin typeface="Times New Roman" pitchFamily="18" charset="0"/>
                          <a:cs typeface="Times New Roman" pitchFamily="18" charset="0"/>
                        </a:rPr>
                        <a:t>NIMS University</a:t>
                      </a:r>
                    </a:p>
                  </a:txBody>
                  <a:tcPr marL="85725"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1" i="0" u="none" strike="noStrike" dirty="0">
                          <a:solidFill>
                            <a:srgbClr val="222222"/>
                          </a:solidFill>
                          <a:latin typeface="Times New Roman" pitchFamily="18" charset="0"/>
                          <a:cs typeface="Times New Roman" pitchFamily="18" charset="0"/>
                        </a:rPr>
                        <a:t>Rajasthan</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501728">
                <a:tc>
                  <a:txBody>
                    <a:bodyPr/>
                    <a:lstStyle/>
                    <a:p>
                      <a:pPr algn="l" fontAlgn="ctr"/>
                      <a:r>
                        <a:rPr lang="en-US" sz="2000" b="1" i="0" u="none" strike="noStrike">
                          <a:solidFill>
                            <a:srgbClr val="222222"/>
                          </a:solidFill>
                          <a:latin typeface="Times New Roman" pitchFamily="18" charset="0"/>
                          <a:cs typeface="Times New Roman" pitchFamily="18" charset="0"/>
                        </a:rPr>
                        <a:t>Rajiv Gandhi University of Health Sciences</a:t>
                      </a:r>
                    </a:p>
                  </a:txBody>
                  <a:tcPr marL="85725"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a:txBody>
                    <a:bodyPr/>
                    <a:lstStyle/>
                    <a:p>
                      <a:pPr algn="ctr" fontAlgn="ctr"/>
                      <a:r>
                        <a:rPr lang="en-US" sz="2000" b="1" i="0" u="none" strike="noStrike" dirty="0" err="1">
                          <a:solidFill>
                            <a:srgbClr val="222222"/>
                          </a:solidFill>
                          <a:latin typeface="Times New Roman" pitchFamily="18" charset="0"/>
                          <a:cs typeface="Times New Roman" pitchFamily="18" charset="0"/>
                        </a:rPr>
                        <a:t>Bengaluru</a:t>
                      </a:r>
                      <a:endParaRPr lang="en-US" sz="2000" b="1" i="0" u="none" strike="noStrike" dirty="0">
                        <a:solidFill>
                          <a:srgbClr val="222222"/>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0" y="147601"/>
          <a:ext cx="8686800" cy="6405605"/>
        </p:xfrm>
        <a:graphic>
          <a:graphicData uri="http://schemas.openxmlformats.org/drawingml/2006/table">
            <a:tbl>
              <a:tblPr/>
              <a:tblGrid>
                <a:gridCol w="1069531">
                  <a:extLst>
                    <a:ext uri="{9D8B030D-6E8A-4147-A177-3AD203B41FA5}">
                      <a16:colId xmlns:a16="http://schemas.microsoft.com/office/drawing/2014/main" val="20000"/>
                    </a:ext>
                  </a:extLst>
                </a:gridCol>
                <a:gridCol w="6005441">
                  <a:extLst>
                    <a:ext uri="{9D8B030D-6E8A-4147-A177-3AD203B41FA5}">
                      <a16:colId xmlns:a16="http://schemas.microsoft.com/office/drawing/2014/main" val="20001"/>
                    </a:ext>
                  </a:extLst>
                </a:gridCol>
                <a:gridCol w="1611828">
                  <a:extLst>
                    <a:ext uri="{9D8B030D-6E8A-4147-A177-3AD203B41FA5}">
                      <a16:colId xmlns:a16="http://schemas.microsoft.com/office/drawing/2014/main" val="20002"/>
                    </a:ext>
                  </a:extLst>
                </a:gridCol>
              </a:tblGrid>
              <a:tr h="615466">
                <a:tc gridSpan="3">
                  <a:txBody>
                    <a:bodyPr/>
                    <a:lstStyle/>
                    <a:p>
                      <a:pPr algn="ctr" fontAlgn="b"/>
                      <a:r>
                        <a:rPr lang="en-US" sz="1800" b="1" i="0" u="none" strike="noStrike" dirty="0">
                          <a:solidFill>
                            <a:srgbClr val="C00000"/>
                          </a:solidFill>
                          <a:latin typeface="Times New Roman"/>
                        </a:rPr>
                        <a:t>MEDICAL LAB TECHNOLOGY COURSE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5239">
                <a:tc>
                  <a:txBody>
                    <a:bodyPr/>
                    <a:lstStyle/>
                    <a:p>
                      <a:pPr algn="ctr" fontAlgn="b"/>
                      <a:r>
                        <a:rPr lang="en-US" sz="1400" b="1" i="0" u="none" strike="noStrike">
                          <a:solidFill>
                            <a:srgbClr val="0070C0"/>
                          </a:solidFill>
                          <a:latin typeface="Calibri"/>
                        </a:rPr>
                        <a:t>Sl. No.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a:solidFill>
                            <a:srgbClr val="0070C0"/>
                          </a:solidFill>
                          <a:latin typeface="Calibri"/>
                        </a:rPr>
                        <a:t>Name of the College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rgbClr val="0070C0"/>
                          </a:solidFill>
                          <a:latin typeface="Calibri"/>
                        </a:rPr>
                        <a:t>Place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00228">
                <a:tc>
                  <a:txBody>
                    <a:bodyPr/>
                    <a:lstStyle/>
                    <a:p>
                      <a:pPr algn="ctr" fontAlgn="ctr"/>
                      <a:r>
                        <a:rPr lang="en-US" sz="1400" b="1" i="0" u="none" strike="noStrike">
                          <a:solidFill>
                            <a:srgbClr val="000000"/>
                          </a:solidFill>
                          <a:latin typeface="Calibri"/>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A.J. Institute of Medical Sciences {MLT Course}</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Mangalore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00228">
                <a:tc>
                  <a:txBody>
                    <a:bodyPr/>
                    <a:lstStyle/>
                    <a:p>
                      <a:pPr algn="ctr" fontAlgn="ctr"/>
                      <a:r>
                        <a:rPr lang="en-US" sz="1400" b="1" i="0" u="none" strike="noStrike">
                          <a:solidFill>
                            <a:srgbClr val="000000"/>
                          </a:solidFill>
                          <a:latin typeface="Calibri"/>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a:solidFill>
                            <a:srgbClr val="000000"/>
                          </a:solidFill>
                          <a:latin typeface="Calibri"/>
                        </a:rPr>
                        <a:t>Alva’s College of Medical Laboratory Technology. Alva’s Health Center</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Moodbidri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00228">
                <a:tc>
                  <a:txBody>
                    <a:bodyPr/>
                    <a:lstStyle/>
                    <a:p>
                      <a:pPr algn="ctr" fontAlgn="ctr"/>
                      <a:r>
                        <a:rPr lang="en-US" sz="1400" b="1" i="0" u="none" strike="noStrike">
                          <a:solidFill>
                            <a:srgbClr val="000000"/>
                          </a:solidFill>
                          <a:latin typeface="Calibri"/>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Acharya Institute of Health Sciences College of MLT</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75287">
                <a:tc>
                  <a:txBody>
                    <a:bodyPr/>
                    <a:lstStyle/>
                    <a:p>
                      <a:pPr algn="ctr" fontAlgn="ctr"/>
                      <a:r>
                        <a:rPr lang="en-US" sz="1400" b="1" i="0" u="none" strike="noStrike">
                          <a:solidFill>
                            <a:srgbClr val="000000"/>
                          </a:solidFill>
                          <a:latin typeface="Calibri"/>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err="1">
                          <a:solidFill>
                            <a:srgbClr val="000000"/>
                          </a:solidFill>
                          <a:latin typeface="Calibri"/>
                        </a:rPr>
                        <a:t>Dr.B.R.Ambedkar</a:t>
                      </a:r>
                      <a:r>
                        <a:rPr lang="en-US" sz="1400" b="1" i="0" u="none" strike="noStrike" dirty="0">
                          <a:solidFill>
                            <a:srgbClr val="000000"/>
                          </a:solidFill>
                          <a:latin typeface="Calibri"/>
                        </a:rPr>
                        <a:t> Medical College, {Dept of MLT}, {Dr. B.R.AMC Campus}</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25173">
                <a:tc>
                  <a:txBody>
                    <a:bodyPr/>
                    <a:lstStyle/>
                    <a:p>
                      <a:pPr algn="ctr" fontAlgn="ctr"/>
                      <a:r>
                        <a:rPr lang="en-US" sz="1400" b="1" i="0" u="none" strike="noStrike">
                          <a:solidFill>
                            <a:srgbClr val="000000"/>
                          </a:solidFill>
                          <a:latin typeface="Calibri"/>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City College of MLT City Enclave</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Mangalore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25173">
                <a:tc>
                  <a:txBody>
                    <a:bodyPr/>
                    <a:lstStyle/>
                    <a:p>
                      <a:pPr algn="ctr" fontAlgn="ctr"/>
                      <a:r>
                        <a:rPr lang="en-US" sz="1400" b="1" i="0" u="none" strike="noStrike">
                          <a:solidFill>
                            <a:srgbClr val="000000"/>
                          </a:solidFill>
                          <a:latin typeface="Calibri"/>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St. John’s Medical College {B Sc MLT Course}</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35575">
                <a:tc>
                  <a:txBody>
                    <a:bodyPr/>
                    <a:lstStyle/>
                    <a:p>
                      <a:pPr algn="ctr" fontAlgn="ctr"/>
                      <a:r>
                        <a:rPr lang="en-US" sz="1400" b="1" i="0" u="none" strike="noStrike">
                          <a:solidFill>
                            <a:srgbClr val="000000"/>
                          </a:solidFill>
                          <a:latin typeface="Calibri"/>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Bangalore Medical College &amp; Research Institute, {MLT Course}</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25173">
                <a:tc>
                  <a:txBody>
                    <a:bodyPr/>
                    <a:lstStyle/>
                    <a:p>
                      <a:pPr algn="ctr" fontAlgn="ctr"/>
                      <a:r>
                        <a:rPr lang="en-US" sz="1400" b="1" i="0" u="none" strike="noStrike">
                          <a:solidFill>
                            <a:srgbClr val="000000"/>
                          </a:solidFill>
                          <a:latin typeface="Calibri"/>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Fr.Muller’s Medical College {B Sc MLT}</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Mangalore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25173">
                <a:tc>
                  <a:txBody>
                    <a:bodyPr/>
                    <a:lstStyle/>
                    <a:p>
                      <a:pPr algn="ctr" fontAlgn="ctr"/>
                      <a:r>
                        <a:rPr lang="en-US" sz="1400" b="1" i="0" u="none" strike="noStrike">
                          <a:solidFill>
                            <a:srgbClr val="000000"/>
                          </a:solidFill>
                          <a:latin typeface="Calibri"/>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Padmashree College of MLT</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38087">
                <a:tc>
                  <a:txBody>
                    <a:bodyPr/>
                    <a:lstStyle/>
                    <a:p>
                      <a:pPr algn="ctr" fontAlgn="ctr"/>
                      <a:r>
                        <a:rPr lang="en-US" sz="1400" b="1" i="0" u="none" strike="noStrike">
                          <a:solidFill>
                            <a:srgbClr val="000000"/>
                          </a:solidFill>
                          <a:latin typeface="Calibri"/>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err="1">
                          <a:solidFill>
                            <a:srgbClr val="000000"/>
                          </a:solidFill>
                          <a:latin typeface="Calibri"/>
                        </a:rPr>
                        <a:t>Navodaya</a:t>
                      </a:r>
                      <a:r>
                        <a:rPr lang="en-US" sz="1400" b="1" i="0" u="none" strike="noStrike" dirty="0">
                          <a:solidFill>
                            <a:srgbClr val="000000"/>
                          </a:solidFill>
                          <a:latin typeface="Calibri"/>
                        </a:rPr>
                        <a:t> Medical College {B Sc MLT}</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Raichur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300228">
                <a:tc>
                  <a:txBody>
                    <a:bodyPr/>
                    <a:lstStyle/>
                    <a:p>
                      <a:pPr algn="ctr" fontAlgn="ctr"/>
                      <a:r>
                        <a:rPr lang="en-US" sz="1400" b="1" i="0" u="none" strike="noStrike">
                          <a:solidFill>
                            <a:srgbClr val="000000"/>
                          </a:solidFill>
                          <a:latin typeface="Calibri"/>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a:solidFill>
                            <a:srgbClr val="000000"/>
                          </a:solidFill>
                          <a:latin typeface="Calibri"/>
                        </a:rPr>
                        <a:t>Sri </a:t>
                      </a:r>
                      <a:r>
                        <a:rPr lang="en-US" sz="1400" b="1" i="0" u="none" strike="noStrike" dirty="0" err="1">
                          <a:solidFill>
                            <a:srgbClr val="000000"/>
                          </a:solidFill>
                          <a:latin typeface="Calibri"/>
                        </a:rPr>
                        <a:t>Jayadeva</a:t>
                      </a:r>
                      <a:r>
                        <a:rPr lang="en-US" sz="1400" b="1" i="0" u="none" strike="noStrike" dirty="0">
                          <a:solidFill>
                            <a:srgbClr val="000000"/>
                          </a:solidFill>
                          <a:latin typeface="Calibri"/>
                        </a:rPr>
                        <a:t> Institute of Cardiology {MLT Course} </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35575">
                <a:tc>
                  <a:txBody>
                    <a:bodyPr/>
                    <a:lstStyle/>
                    <a:p>
                      <a:pPr algn="ctr" fontAlgn="ctr"/>
                      <a:r>
                        <a:rPr lang="en-US" sz="1400" b="1" i="0" u="none" strike="noStrike">
                          <a:solidFill>
                            <a:srgbClr val="000000"/>
                          </a:solidFill>
                          <a:latin typeface="Calibri"/>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err="1">
                          <a:solidFill>
                            <a:srgbClr val="000000"/>
                          </a:solidFill>
                          <a:latin typeface="Calibri"/>
                        </a:rPr>
                        <a:t>Kempegowda</a:t>
                      </a:r>
                      <a:r>
                        <a:rPr lang="en-US" sz="1400" b="1" i="0" u="none" strike="noStrike" dirty="0">
                          <a:solidFill>
                            <a:srgbClr val="000000"/>
                          </a:solidFill>
                          <a:latin typeface="Calibri"/>
                        </a:rPr>
                        <a:t> Institute of Medical Sciences {B Sc MLT} </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278999">
                <a:tc>
                  <a:txBody>
                    <a:bodyPr/>
                    <a:lstStyle/>
                    <a:p>
                      <a:pPr algn="ctr" fontAlgn="ctr"/>
                      <a:r>
                        <a:rPr lang="en-US" sz="1400" b="1" i="0" u="none" strike="noStrike">
                          <a:solidFill>
                            <a:srgbClr val="000000"/>
                          </a:solidFill>
                          <a:latin typeface="Calibri"/>
                        </a:rPr>
                        <a:t>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err="1">
                          <a:solidFill>
                            <a:srgbClr val="000000"/>
                          </a:solidFill>
                          <a:latin typeface="Calibri"/>
                        </a:rPr>
                        <a:t>Kidwai</a:t>
                      </a:r>
                      <a:r>
                        <a:rPr lang="en-US" sz="1400" b="1" i="0" u="none" strike="noStrike" dirty="0">
                          <a:solidFill>
                            <a:srgbClr val="000000"/>
                          </a:solidFill>
                          <a:latin typeface="Calibri"/>
                        </a:rPr>
                        <a:t> Memorial Institute of Oncology, {MLT Course} </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35575">
                <a:tc>
                  <a:txBody>
                    <a:bodyPr/>
                    <a:lstStyle/>
                    <a:p>
                      <a:pPr algn="ctr" fontAlgn="ctr"/>
                      <a:r>
                        <a:rPr lang="en-US" sz="1400" b="1" i="0" u="none" strike="noStrike">
                          <a:solidFill>
                            <a:srgbClr val="000000"/>
                          </a:solidFill>
                          <a:latin typeface="Calibri"/>
                        </a:rPr>
                        <a:t>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a:solidFill>
                            <a:srgbClr val="000000"/>
                          </a:solidFill>
                          <a:latin typeface="Calibri"/>
                        </a:rPr>
                        <a:t>M.V. </a:t>
                      </a:r>
                      <a:r>
                        <a:rPr lang="en-US" sz="1400" b="1" i="0" u="none" strike="noStrike" dirty="0" err="1">
                          <a:solidFill>
                            <a:srgbClr val="000000"/>
                          </a:solidFill>
                          <a:latin typeface="Calibri"/>
                        </a:rPr>
                        <a:t>Shetty</a:t>
                      </a:r>
                      <a:r>
                        <a:rPr lang="en-US" sz="1400" b="1" i="0" u="none" strike="noStrike" dirty="0">
                          <a:solidFill>
                            <a:srgbClr val="000000"/>
                          </a:solidFill>
                          <a:latin typeface="Calibri"/>
                        </a:rPr>
                        <a:t> Institute of Health Sciences, {B Sc MLT Courses} </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Mangalore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35575">
                <a:tc>
                  <a:txBody>
                    <a:bodyPr/>
                    <a:lstStyle/>
                    <a:p>
                      <a:pPr algn="ctr" fontAlgn="ctr"/>
                      <a:r>
                        <a:rPr lang="en-US" sz="1400" b="1" i="0" u="none" strike="noStrike">
                          <a:solidFill>
                            <a:srgbClr val="000000"/>
                          </a:solidFill>
                          <a:latin typeface="Calibri"/>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a:solidFill>
                            <a:srgbClr val="000000"/>
                          </a:solidFill>
                          <a:latin typeface="Calibri"/>
                        </a:rPr>
                        <a:t>Sri </a:t>
                      </a:r>
                      <a:r>
                        <a:rPr lang="en-US" sz="1400" b="1" i="0" u="none" strike="noStrike" dirty="0" err="1">
                          <a:solidFill>
                            <a:srgbClr val="000000"/>
                          </a:solidFill>
                          <a:latin typeface="Calibri"/>
                        </a:rPr>
                        <a:t>Sathya</a:t>
                      </a:r>
                      <a:r>
                        <a:rPr lang="en-US" sz="1400" b="1" i="0" u="none" strike="noStrike" dirty="0">
                          <a:solidFill>
                            <a:srgbClr val="000000"/>
                          </a:solidFill>
                          <a:latin typeface="Calibri"/>
                        </a:rPr>
                        <a:t> </a:t>
                      </a:r>
                      <a:r>
                        <a:rPr lang="en-US" sz="1400" b="1" i="0" u="none" strike="noStrike" dirty="0" err="1">
                          <a:solidFill>
                            <a:srgbClr val="000000"/>
                          </a:solidFill>
                          <a:latin typeface="Calibri"/>
                        </a:rPr>
                        <a:t>Sai</a:t>
                      </a:r>
                      <a:r>
                        <a:rPr lang="en-US" sz="1400" b="1" i="0" u="none" strike="noStrike" dirty="0">
                          <a:solidFill>
                            <a:srgbClr val="000000"/>
                          </a:solidFill>
                          <a:latin typeface="Calibri"/>
                        </a:rPr>
                        <a:t> Institute of Higher Medical Sciences, {B Sc MLT} </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r h="225173">
                <a:tc>
                  <a:txBody>
                    <a:bodyPr/>
                    <a:lstStyle/>
                    <a:p>
                      <a:pPr algn="ctr" fontAlgn="ctr"/>
                      <a:r>
                        <a:rPr lang="en-US" sz="1400" b="1" i="0" u="none" strike="noStrike">
                          <a:solidFill>
                            <a:srgbClr val="000000"/>
                          </a:solidFill>
                          <a:latin typeface="Calibri"/>
                        </a:rPr>
                        <a:t>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a:solidFill>
                            <a:srgbClr val="000000"/>
                          </a:solidFill>
                          <a:latin typeface="Calibri"/>
                        </a:rPr>
                        <a:t>Fortis Institute of Medical Sciences {B Sc MLT} </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7"/>
                  </a:ext>
                </a:extLst>
              </a:tr>
              <a:tr h="235575">
                <a:tc>
                  <a:txBody>
                    <a:bodyPr/>
                    <a:lstStyle/>
                    <a:p>
                      <a:pPr algn="ctr" fontAlgn="ctr"/>
                      <a:r>
                        <a:rPr lang="en-US" sz="1400" b="1" i="0" u="none" strike="noStrike">
                          <a:solidFill>
                            <a:srgbClr val="000000"/>
                          </a:solidFill>
                          <a:latin typeface="Calibri"/>
                        </a:rPr>
                        <a:t>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err="1">
                          <a:solidFill>
                            <a:srgbClr val="000000"/>
                          </a:solidFill>
                          <a:latin typeface="Calibri"/>
                        </a:rPr>
                        <a:t>Indira</a:t>
                      </a:r>
                      <a:r>
                        <a:rPr lang="en-US" sz="1400" b="1" i="0" u="none" strike="noStrike" dirty="0">
                          <a:solidFill>
                            <a:srgbClr val="000000"/>
                          </a:solidFill>
                          <a:latin typeface="Calibri"/>
                        </a:rPr>
                        <a:t> Gandhi Institute of Child Health, {B SC MLT}</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8"/>
                  </a:ext>
                </a:extLst>
              </a:tr>
              <a:tr h="235575">
                <a:tc>
                  <a:txBody>
                    <a:bodyPr/>
                    <a:lstStyle/>
                    <a:p>
                      <a:pPr algn="ctr" fontAlgn="ctr"/>
                      <a:r>
                        <a:rPr lang="en-US" sz="1400" b="1" i="0" u="none" strike="noStrike">
                          <a:solidFill>
                            <a:srgbClr val="000000"/>
                          </a:solidFill>
                          <a:latin typeface="Calibri"/>
                        </a:rPr>
                        <a:t>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err="1">
                          <a:solidFill>
                            <a:srgbClr val="000000"/>
                          </a:solidFill>
                          <a:latin typeface="Calibri"/>
                        </a:rPr>
                        <a:t>Nitte</a:t>
                      </a:r>
                      <a:r>
                        <a:rPr lang="en-US" sz="1400" b="1" i="0" u="none" strike="noStrike" dirty="0">
                          <a:solidFill>
                            <a:srgbClr val="000000"/>
                          </a:solidFill>
                          <a:latin typeface="Calibri"/>
                        </a:rPr>
                        <a:t> Institute of Medical Laboratory Sciences, </a:t>
                      </a:r>
                      <a:r>
                        <a:rPr lang="en-US" sz="1400" b="1" i="0" u="none" strike="noStrike" dirty="0" err="1">
                          <a:solidFill>
                            <a:srgbClr val="000000"/>
                          </a:solidFill>
                          <a:latin typeface="Calibri"/>
                        </a:rPr>
                        <a:t>K.S.Hegede</a:t>
                      </a:r>
                      <a:r>
                        <a:rPr lang="en-US" sz="1400" b="1" i="0" u="none" strike="noStrike" dirty="0">
                          <a:solidFill>
                            <a:srgbClr val="000000"/>
                          </a:solidFill>
                          <a:latin typeface="Calibri"/>
                        </a:rPr>
                        <a:t> Medical Sciences</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Mangalore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9"/>
                  </a:ext>
                </a:extLst>
              </a:tr>
              <a:tr h="235575">
                <a:tc>
                  <a:txBody>
                    <a:bodyPr/>
                    <a:lstStyle/>
                    <a:p>
                      <a:pPr algn="ctr" fontAlgn="ctr"/>
                      <a:r>
                        <a:rPr lang="en-US" sz="1400" b="1" i="0" u="none" strike="noStrike">
                          <a:solidFill>
                            <a:srgbClr val="000000"/>
                          </a:solidFill>
                          <a:latin typeface="Calibri"/>
                        </a:rPr>
                        <a:t>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err="1">
                          <a:solidFill>
                            <a:srgbClr val="000000"/>
                          </a:solidFill>
                          <a:latin typeface="Calibri"/>
                        </a:rPr>
                        <a:t>Acharya</a:t>
                      </a:r>
                      <a:r>
                        <a:rPr lang="en-US" sz="1400" b="1" i="0" u="none" strike="noStrike" dirty="0">
                          <a:solidFill>
                            <a:srgbClr val="000000"/>
                          </a:solidFill>
                          <a:latin typeface="Calibri"/>
                        </a:rPr>
                        <a:t> Institute of Health Sciences College of B Sc Imaging Technology,</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
                  </a:ext>
                </a:extLst>
              </a:tr>
              <a:tr h="235575">
                <a:tc>
                  <a:txBody>
                    <a:bodyPr/>
                    <a:lstStyle/>
                    <a:p>
                      <a:pPr algn="ctr" fontAlgn="ctr"/>
                      <a:r>
                        <a:rPr lang="en-US" sz="1400" b="1" i="0" u="none" strike="noStrike">
                          <a:solidFill>
                            <a:srgbClr val="000000"/>
                          </a:solidFill>
                          <a:latin typeface="Calibri"/>
                        </a:rPr>
                        <a:t>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dirty="0" err="1">
                          <a:solidFill>
                            <a:srgbClr val="000000"/>
                          </a:solidFill>
                          <a:latin typeface="Calibri"/>
                        </a:rPr>
                        <a:t>Dr.B.R.Ambedkar</a:t>
                      </a:r>
                      <a:r>
                        <a:rPr lang="en-US" sz="1400" b="1" i="0" u="none" strike="noStrike" dirty="0">
                          <a:solidFill>
                            <a:srgbClr val="000000"/>
                          </a:solidFill>
                          <a:latin typeface="Calibri"/>
                        </a:rPr>
                        <a:t> Medical College,  {B Sc Imaging Technology Course}</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1"/>
                  </a:ext>
                </a:extLst>
              </a:tr>
              <a:tr h="235575">
                <a:tc>
                  <a:txBody>
                    <a:bodyPr/>
                    <a:lstStyle/>
                    <a:p>
                      <a:pPr algn="ctr" fontAlgn="ctr"/>
                      <a:r>
                        <a:rPr lang="en-US" sz="1400" b="1" i="0" u="none" strike="noStrike">
                          <a:solidFill>
                            <a:srgbClr val="000000"/>
                          </a:solidFill>
                          <a:latin typeface="Calibri"/>
                        </a:rPr>
                        <a:t>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A.J. Institute of Medical Sciences {B Sc Imaging Technology Course}</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Mangalore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2"/>
                  </a:ext>
                </a:extLst>
              </a:tr>
              <a:tr h="235575">
                <a:tc>
                  <a:txBody>
                    <a:bodyPr/>
                    <a:lstStyle/>
                    <a:p>
                      <a:pPr algn="ctr" fontAlgn="ctr"/>
                      <a:r>
                        <a:rPr lang="en-US" sz="1400" b="1" i="0" u="none" strike="noStrike">
                          <a:solidFill>
                            <a:srgbClr val="000000"/>
                          </a:solidFill>
                          <a:latin typeface="Calibri"/>
                        </a:rPr>
                        <a:t>22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Fr.Muller’s Medical College {B Sc Imaging Technology Course}</a:t>
                      </a:r>
                    </a:p>
                  </a:txBody>
                  <a:tcPr marL="85725"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Calibri"/>
                        </a:rPr>
                        <a:t>Mangalore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3"/>
                  </a:ext>
                </a:extLst>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1" y="687765"/>
          <a:ext cx="8686800" cy="3818373"/>
        </p:xfrm>
        <a:graphic>
          <a:graphicData uri="http://schemas.openxmlformats.org/drawingml/2006/table">
            <a:tbl>
              <a:tblPr/>
              <a:tblGrid>
                <a:gridCol w="801685">
                  <a:extLst>
                    <a:ext uri="{9D8B030D-6E8A-4147-A177-3AD203B41FA5}">
                      <a16:colId xmlns:a16="http://schemas.microsoft.com/office/drawing/2014/main" val="20000"/>
                    </a:ext>
                  </a:extLst>
                </a:gridCol>
                <a:gridCol w="7885115">
                  <a:extLst>
                    <a:ext uri="{9D8B030D-6E8A-4147-A177-3AD203B41FA5}">
                      <a16:colId xmlns:a16="http://schemas.microsoft.com/office/drawing/2014/main" val="20001"/>
                    </a:ext>
                  </a:extLst>
                </a:gridCol>
              </a:tblGrid>
              <a:tr h="452175">
                <a:tc gridSpan="2">
                  <a:txBody>
                    <a:bodyPr/>
                    <a:lstStyle/>
                    <a:p>
                      <a:pPr algn="ctr" fontAlgn="ctr"/>
                      <a:r>
                        <a:rPr lang="en-US" sz="2400" b="1" i="0" u="none" strike="noStrike" dirty="0">
                          <a:solidFill>
                            <a:srgbClr val="003366"/>
                          </a:solidFill>
                          <a:latin typeface="Arial"/>
                        </a:rPr>
                        <a:t>COURSES UNDER PARA MEDICAL BOARD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extLst>
                  <a:ext uri="{0D108BD9-81ED-4DB2-BD59-A6C34878D82A}">
                    <a16:rowId xmlns:a16="http://schemas.microsoft.com/office/drawing/2014/main" val="10000"/>
                  </a:ext>
                </a:extLst>
              </a:tr>
              <a:tr h="351693">
                <a:tc gridSpan="2">
                  <a:txBody>
                    <a:bodyPr/>
                    <a:lstStyle/>
                    <a:p>
                      <a:pPr algn="ctr" fontAlgn="ctr"/>
                      <a:r>
                        <a:rPr lang="en-US" sz="1800" b="1" i="0" u="none" strike="noStrike" dirty="0">
                          <a:solidFill>
                            <a:srgbClr val="FF0000"/>
                          </a:solidFill>
                          <a:latin typeface="Arial"/>
                        </a:rPr>
                        <a:t>Courses coming under the jurisdiction of the Para Medical Board are: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0001"/>
                  </a:ext>
                </a:extLst>
              </a:tr>
              <a:tr h="334945">
                <a:tc>
                  <a:txBody>
                    <a:bodyPr/>
                    <a:lstStyle/>
                    <a:p>
                      <a:pPr algn="ctr" fontAlgn="b"/>
                      <a:r>
                        <a:rPr lang="en-US" sz="1800" b="1" i="0" u="none" strike="noStrike" dirty="0">
                          <a:solidFill>
                            <a:srgbClr val="003366"/>
                          </a:solidFill>
                          <a:latin typeface="Aria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n-US" sz="1800" b="1" i="0" u="none" strike="noStrike" dirty="0">
                          <a:solidFill>
                            <a:srgbClr val="003366"/>
                          </a:solidFill>
                          <a:latin typeface="Arial"/>
                        </a:rPr>
                        <a:t>Diploma in Medical Laboratory Technology.</a:t>
                      </a:r>
                    </a:p>
                  </a:txBody>
                  <a:tcPr marL="71314"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34945">
                <a:tc>
                  <a:txBody>
                    <a:bodyPr/>
                    <a:lstStyle/>
                    <a:p>
                      <a:pPr algn="ctr" fontAlgn="b"/>
                      <a:r>
                        <a:rPr lang="en-US" sz="1800" b="1" i="0" u="none" strike="noStrike">
                          <a:solidFill>
                            <a:srgbClr val="003366"/>
                          </a:solidFill>
                          <a:latin typeface="Aria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n-US" sz="1800" b="1" i="0" u="none" strike="noStrike" dirty="0">
                          <a:solidFill>
                            <a:srgbClr val="003366"/>
                          </a:solidFill>
                          <a:latin typeface="Arial"/>
                        </a:rPr>
                        <a:t>Diploma in X-Ray Technology.</a:t>
                      </a:r>
                    </a:p>
                  </a:txBody>
                  <a:tcPr marL="71314"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34945">
                <a:tc>
                  <a:txBody>
                    <a:bodyPr/>
                    <a:lstStyle/>
                    <a:p>
                      <a:pPr algn="ctr" fontAlgn="b"/>
                      <a:r>
                        <a:rPr lang="en-US" sz="1800" b="1" i="0" u="none" strike="noStrike">
                          <a:solidFill>
                            <a:srgbClr val="003366"/>
                          </a:solidFill>
                          <a:latin typeface="Arial"/>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n-US" sz="1800" b="1" i="0" u="none" strike="noStrike" dirty="0">
                          <a:solidFill>
                            <a:srgbClr val="003366"/>
                          </a:solidFill>
                          <a:latin typeface="Arial"/>
                        </a:rPr>
                        <a:t>Diploma in Health Inspector.</a:t>
                      </a:r>
                    </a:p>
                  </a:txBody>
                  <a:tcPr marL="71314"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34945">
                <a:tc>
                  <a:txBody>
                    <a:bodyPr/>
                    <a:lstStyle/>
                    <a:p>
                      <a:pPr algn="ctr" fontAlgn="b"/>
                      <a:r>
                        <a:rPr lang="en-US" sz="1800" b="1" i="0" u="none" strike="noStrike">
                          <a:solidFill>
                            <a:srgbClr val="003366"/>
                          </a:solidFill>
                          <a:latin typeface="Arial"/>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n-US" sz="1800" b="1" i="0" u="none" strike="noStrike" dirty="0">
                          <a:solidFill>
                            <a:srgbClr val="003366"/>
                          </a:solidFill>
                          <a:latin typeface="Arial"/>
                        </a:rPr>
                        <a:t>Diploma in Medical Records Technology.</a:t>
                      </a:r>
                    </a:p>
                  </a:txBody>
                  <a:tcPr marL="71314"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34945">
                <a:tc>
                  <a:txBody>
                    <a:bodyPr/>
                    <a:lstStyle/>
                    <a:p>
                      <a:pPr algn="ctr" fontAlgn="b"/>
                      <a:r>
                        <a:rPr lang="en-US" sz="1800" b="1" i="0" u="none" strike="noStrike">
                          <a:solidFill>
                            <a:srgbClr val="003366"/>
                          </a:solidFill>
                          <a:latin typeface="Arial"/>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n-US" sz="1800" b="1" i="0" u="none" strike="noStrike" dirty="0">
                          <a:solidFill>
                            <a:srgbClr val="003366"/>
                          </a:solidFill>
                          <a:latin typeface="Arial"/>
                        </a:rPr>
                        <a:t>Diploma in Operation Theater &amp; </a:t>
                      </a:r>
                      <a:r>
                        <a:rPr lang="en-US" sz="1800" b="1" i="0" u="none" strike="noStrike" dirty="0" err="1">
                          <a:solidFill>
                            <a:srgbClr val="003366"/>
                          </a:solidFill>
                          <a:latin typeface="Arial"/>
                        </a:rPr>
                        <a:t>Anaesthesia</a:t>
                      </a:r>
                      <a:r>
                        <a:rPr lang="en-US" sz="1800" b="1" i="0" u="none" strike="noStrike" dirty="0">
                          <a:solidFill>
                            <a:srgbClr val="003366"/>
                          </a:solidFill>
                          <a:latin typeface="Arial"/>
                        </a:rPr>
                        <a:t> Technology.</a:t>
                      </a:r>
                    </a:p>
                  </a:txBody>
                  <a:tcPr marL="71314"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34945">
                <a:tc>
                  <a:txBody>
                    <a:bodyPr/>
                    <a:lstStyle/>
                    <a:p>
                      <a:pPr algn="ctr" fontAlgn="b"/>
                      <a:r>
                        <a:rPr lang="en-US" sz="1800" b="1" i="0" u="none" strike="noStrike">
                          <a:solidFill>
                            <a:srgbClr val="003366"/>
                          </a:solidFill>
                          <a:latin typeface="Arial"/>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n-US" sz="1800" b="1" i="0" u="none" strike="noStrike" dirty="0">
                          <a:solidFill>
                            <a:srgbClr val="003366"/>
                          </a:solidFill>
                          <a:latin typeface="Arial"/>
                        </a:rPr>
                        <a:t>Diploma in Dialysis Technology.</a:t>
                      </a:r>
                    </a:p>
                  </a:txBody>
                  <a:tcPr marL="71314"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34945">
                <a:tc>
                  <a:txBody>
                    <a:bodyPr/>
                    <a:lstStyle/>
                    <a:p>
                      <a:pPr algn="ctr" fontAlgn="b"/>
                      <a:r>
                        <a:rPr lang="en-US" sz="1800" b="1" i="0" u="none" strike="noStrike">
                          <a:solidFill>
                            <a:srgbClr val="003366"/>
                          </a:solidFill>
                          <a:latin typeface="Arial"/>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n-US" sz="1800" b="1" i="0" u="none" strike="noStrike" dirty="0">
                          <a:solidFill>
                            <a:srgbClr val="003366"/>
                          </a:solidFill>
                          <a:latin typeface="Arial"/>
                        </a:rPr>
                        <a:t>Diploma in Ophthalmic Technology.</a:t>
                      </a:r>
                    </a:p>
                  </a:txBody>
                  <a:tcPr marL="71314"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34945">
                <a:tc>
                  <a:txBody>
                    <a:bodyPr/>
                    <a:lstStyle/>
                    <a:p>
                      <a:pPr algn="ctr" fontAlgn="b"/>
                      <a:r>
                        <a:rPr lang="en-US" sz="1800" b="1" i="0" u="none" strike="noStrike">
                          <a:solidFill>
                            <a:srgbClr val="003366"/>
                          </a:solidFill>
                          <a:latin typeface="Arial"/>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n-US" sz="1800" b="1" i="0" u="none" strike="noStrike" dirty="0">
                          <a:solidFill>
                            <a:srgbClr val="003366"/>
                          </a:solidFill>
                          <a:latin typeface="Arial"/>
                        </a:rPr>
                        <a:t>Diploma in Dental Mechanics.</a:t>
                      </a:r>
                    </a:p>
                  </a:txBody>
                  <a:tcPr marL="71314"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34945">
                <a:tc>
                  <a:txBody>
                    <a:bodyPr/>
                    <a:lstStyle/>
                    <a:p>
                      <a:pPr algn="ctr" fontAlgn="b"/>
                      <a:r>
                        <a:rPr lang="en-US" sz="1800" b="1" i="0" u="none" strike="noStrike">
                          <a:solidFill>
                            <a:srgbClr val="003366"/>
                          </a:solidFill>
                          <a:latin typeface="Arial"/>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n-US" sz="1800" b="1" i="0" u="none" strike="noStrike" dirty="0">
                          <a:solidFill>
                            <a:srgbClr val="003366"/>
                          </a:solidFill>
                          <a:latin typeface="Arial"/>
                        </a:rPr>
                        <a:t>Diploma in Dental Hygiene.</a:t>
                      </a:r>
                    </a:p>
                  </a:txBody>
                  <a:tcPr marL="71314"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graphicFrame>
        <p:nvGraphicFramePr>
          <p:cNvPr id="5" name="Table 4"/>
          <p:cNvGraphicFramePr>
            <a:graphicFrameLocks noGrp="1"/>
          </p:cNvGraphicFramePr>
          <p:nvPr/>
        </p:nvGraphicFramePr>
        <p:xfrm>
          <a:off x="2438400" y="4733494"/>
          <a:ext cx="7162800" cy="1438707"/>
        </p:xfrm>
        <a:graphic>
          <a:graphicData uri="http://schemas.openxmlformats.org/drawingml/2006/table">
            <a:tbl>
              <a:tblPr/>
              <a:tblGrid>
                <a:gridCol w="7162800">
                  <a:extLst>
                    <a:ext uri="{9D8B030D-6E8A-4147-A177-3AD203B41FA5}">
                      <a16:colId xmlns:a16="http://schemas.microsoft.com/office/drawing/2014/main" val="20000"/>
                    </a:ext>
                  </a:extLst>
                </a:gridCol>
              </a:tblGrid>
              <a:tr h="736899">
                <a:tc>
                  <a:txBody>
                    <a:bodyPr/>
                    <a:lstStyle/>
                    <a:p>
                      <a:pPr algn="ctr" fontAlgn="ctr"/>
                      <a:r>
                        <a:rPr lang="en-US" sz="1800" b="1" i="0" u="none" strike="noStrike" dirty="0">
                          <a:solidFill>
                            <a:srgbClr val="FF0000"/>
                          </a:solidFill>
                          <a:latin typeface="Arial"/>
                        </a:rPr>
                        <a:t>DURATION OF THE COURSES</a:t>
                      </a:r>
                    </a:p>
                  </a:txBody>
                  <a:tcPr marL="0" marR="0" marT="0" marB="0" anchor="ctr">
                    <a:lnL>
                      <a:noFill/>
                    </a:lnL>
                    <a:lnR>
                      <a:noFill/>
                    </a:lnR>
                    <a:lnT>
                      <a:noFill/>
                    </a:lnT>
                    <a:lnB>
                      <a:noFill/>
                    </a:lnB>
                  </a:tcPr>
                </a:tc>
                <a:extLst>
                  <a:ext uri="{0D108BD9-81ED-4DB2-BD59-A6C34878D82A}">
                    <a16:rowId xmlns:a16="http://schemas.microsoft.com/office/drawing/2014/main" val="10000"/>
                  </a:ext>
                </a:extLst>
              </a:tr>
              <a:tr h="701808">
                <a:tc>
                  <a:txBody>
                    <a:bodyPr/>
                    <a:lstStyle/>
                    <a:p>
                      <a:pPr algn="ctr" fontAlgn="ctr"/>
                      <a:r>
                        <a:rPr lang="en-US" sz="1800" b="1" i="0" u="none" strike="noStrike" dirty="0">
                          <a:solidFill>
                            <a:srgbClr val="003366"/>
                          </a:solidFill>
                          <a:latin typeface="Arial"/>
                        </a:rPr>
                        <a:t>The duration of the above courses will be of two years for PUC candidates.</a:t>
                      </a:r>
                    </a:p>
                  </a:txBody>
                  <a:tcPr marL="0" marR="0" marT="0" marB="0" anchor="ctr">
                    <a:lnL>
                      <a:noFill/>
                    </a:lnL>
                    <a:lnR>
                      <a:noFill/>
                    </a:lnR>
                    <a:lnT>
                      <a:noFill/>
                    </a:lnT>
                    <a:lnB>
                      <a:noFill/>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1" y="304809"/>
          <a:ext cx="7772399" cy="6397785"/>
        </p:xfrm>
        <a:graphic>
          <a:graphicData uri="http://schemas.openxmlformats.org/drawingml/2006/table">
            <a:tbl>
              <a:tblPr/>
              <a:tblGrid>
                <a:gridCol w="1174962">
                  <a:extLst>
                    <a:ext uri="{9D8B030D-6E8A-4147-A177-3AD203B41FA5}">
                      <a16:colId xmlns:a16="http://schemas.microsoft.com/office/drawing/2014/main" val="20000"/>
                    </a:ext>
                  </a:extLst>
                </a:gridCol>
                <a:gridCol w="6597437">
                  <a:extLst>
                    <a:ext uri="{9D8B030D-6E8A-4147-A177-3AD203B41FA5}">
                      <a16:colId xmlns:a16="http://schemas.microsoft.com/office/drawing/2014/main" val="20001"/>
                    </a:ext>
                  </a:extLst>
                </a:gridCol>
              </a:tblGrid>
              <a:tr h="285713">
                <a:tc gridSpan="2">
                  <a:txBody>
                    <a:bodyPr/>
                    <a:lstStyle/>
                    <a:p>
                      <a:pPr algn="ctr" fontAlgn="b"/>
                      <a:r>
                        <a:rPr lang="en-US" sz="2400" b="1" i="0" u="none" strike="noStrike" dirty="0">
                          <a:solidFill>
                            <a:schemeClr val="tx1"/>
                          </a:solidFill>
                          <a:latin typeface="Segoe UI"/>
                        </a:rPr>
                        <a:t>Paramedical Courses List After 12th Science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48445">
                <a:tc>
                  <a:txBody>
                    <a:bodyPr/>
                    <a:lstStyle/>
                    <a:p>
                      <a:pPr algn="ctr" fontAlgn="ctr"/>
                      <a:r>
                        <a:rPr lang="en-US" sz="1600" b="1" i="0" u="none" strike="noStrike">
                          <a:solidFill>
                            <a:schemeClr val="tx1"/>
                          </a:solidFill>
                          <a:latin typeface="Arial"/>
                        </a:rPr>
                        <a:t>S.No.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latin typeface="Arial"/>
                        </a:rPr>
                        <a:t>Course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8445">
                <a:tc>
                  <a:txBody>
                    <a:bodyPr/>
                    <a:lstStyle/>
                    <a:p>
                      <a:pPr algn="ctr" fontAlgn="ctr"/>
                      <a:r>
                        <a:rPr lang="en-US" sz="1600" b="1" i="0" u="none" strike="noStrike">
                          <a:solidFill>
                            <a:schemeClr val="tx1"/>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Calibri"/>
                        </a:rPr>
                        <a:t>BSc</a:t>
                      </a:r>
                      <a:r>
                        <a:rPr lang="en-US" sz="1600" b="1" i="0" u="none" strike="noStrike" dirty="0">
                          <a:solidFill>
                            <a:srgbClr val="000000"/>
                          </a:solidFill>
                          <a:latin typeface="Calibri"/>
                        </a:rPr>
                        <a:t> (</a:t>
                      </a:r>
                      <a:r>
                        <a:rPr lang="en-US" sz="1600" b="1" i="0" u="none" strike="noStrike" dirty="0" err="1">
                          <a:solidFill>
                            <a:srgbClr val="000000"/>
                          </a:solidFill>
                          <a:latin typeface="Calibri"/>
                        </a:rPr>
                        <a:t>Hons</a:t>
                      </a:r>
                      <a:r>
                        <a:rPr lang="en-US" sz="1600" b="1" i="0" u="none" strike="noStrike" dirty="0">
                          <a:solidFill>
                            <a:srgbClr val="000000"/>
                          </a:solidFill>
                          <a:latin typeface="Calibri"/>
                        </a:rPr>
                        <a:t>) Nursing </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8445">
                <a:tc>
                  <a:txBody>
                    <a:bodyPr/>
                    <a:lstStyle/>
                    <a:p>
                      <a:pPr algn="ctr" fontAlgn="ctr"/>
                      <a:r>
                        <a:rPr lang="en-US" sz="1600" b="1" i="0" u="none" strike="noStrike">
                          <a:solidFill>
                            <a:schemeClr val="tx1"/>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Lato"/>
                        </a:rPr>
                        <a:t>BSc</a:t>
                      </a:r>
                      <a:r>
                        <a:rPr lang="en-US" sz="1600" b="1" i="0" u="none" strike="noStrike" dirty="0">
                          <a:solidFill>
                            <a:srgbClr val="000000"/>
                          </a:solidFill>
                          <a:latin typeface="Lato"/>
                        </a:rPr>
                        <a:t> (</a:t>
                      </a:r>
                      <a:r>
                        <a:rPr lang="en-US" sz="1600" b="1" i="0" u="none" strike="noStrike" dirty="0" err="1">
                          <a:solidFill>
                            <a:srgbClr val="000000"/>
                          </a:solidFill>
                          <a:latin typeface="Lato"/>
                        </a:rPr>
                        <a:t>Hons</a:t>
                      </a:r>
                      <a:r>
                        <a:rPr lang="en-US" sz="1600" b="1" i="0" u="none" strike="noStrike" dirty="0">
                          <a:solidFill>
                            <a:srgbClr val="000000"/>
                          </a:solidFill>
                          <a:latin typeface="Lato"/>
                        </a:rPr>
                        <a:t>) Paramedical Science</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48445">
                <a:tc>
                  <a:txBody>
                    <a:bodyPr/>
                    <a:lstStyle/>
                    <a:p>
                      <a:pPr algn="ctr" fontAlgn="ctr"/>
                      <a:r>
                        <a:rPr lang="en-US" sz="1600" b="1" i="0" u="none" strike="noStrike">
                          <a:solidFill>
                            <a:schemeClr val="tx1"/>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Lato"/>
                        </a:rPr>
                        <a:t>BSc</a:t>
                      </a:r>
                      <a:r>
                        <a:rPr lang="en-US" sz="1600" b="1" i="0" u="none" strike="noStrike" dirty="0">
                          <a:solidFill>
                            <a:srgbClr val="000000"/>
                          </a:solidFill>
                          <a:latin typeface="Lato"/>
                        </a:rPr>
                        <a:t> in Operation Theatre Technology</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48445">
                <a:tc>
                  <a:txBody>
                    <a:bodyPr/>
                    <a:lstStyle/>
                    <a:p>
                      <a:pPr algn="ctr" fontAlgn="ctr"/>
                      <a:r>
                        <a:rPr lang="en-US" sz="1600" b="1" i="0" u="none" strike="noStrike">
                          <a:solidFill>
                            <a:schemeClr val="tx1"/>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Calibri"/>
                        </a:rPr>
                        <a:t>BSc</a:t>
                      </a:r>
                      <a:r>
                        <a:rPr lang="en-US" sz="1600" b="1" i="0" u="none" strike="noStrike" dirty="0">
                          <a:solidFill>
                            <a:srgbClr val="000000"/>
                          </a:solidFill>
                          <a:latin typeface="Calibri"/>
                        </a:rPr>
                        <a:t> in Cardiac Technology </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48445">
                <a:tc>
                  <a:txBody>
                    <a:bodyPr/>
                    <a:lstStyle/>
                    <a:p>
                      <a:pPr algn="ctr" fontAlgn="ctr"/>
                      <a:r>
                        <a:rPr lang="en-US" sz="1600" b="1" i="0" u="none" strike="noStrike">
                          <a:solidFill>
                            <a:schemeClr val="tx1"/>
                          </a:solidFill>
                          <a:latin typeface="Arial"/>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Lato"/>
                        </a:rPr>
                        <a:t>BSc</a:t>
                      </a:r>
                      <a:r>
                        <a:rPr lang="en-US" sz="1600" b="1" i="0" u="none" strike="noStrike" dirty="0">
                          <a:solidFill>
                            <a:srgbClr val="000000"/>
                          </a:solidFill>
                          <a:latin typeface="Lato"/>
                        </a:rPr>
                        <a:t> in Physician Assistant</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48445">
                <a:tc>
                  <a:txBody>
                    <a:bodyPr/>
                    <a:lstStyle/>
                    <a:p>
                      <a:pPr algn="ctr" fontAlgn="ctr"/>
                      <a:r>
                        <a:rPr lang="en-US" sz="1600" b="1" i="0" u="none" strike="noStrike">
                          <a:solidFill>
                            <a:schemeClr val="tx1"/>
                          </a:solidFill>
                          <a:latin typeface="Arial"/>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Lato"/>
                        </a:rPr>
                        <a:t>BSc</a:t>
                      </a:r>
                      <a:r>
                        <a:rPr lang="en-US" sz="1600" b="1" i="0" u="none" strike="noStrike" dirty="0">
                          <a:solidFill>
                            <a:srgbClr val="000000"/>
                          </a:solidFill>
                          <a:latin typeface="Lato"/>
                        </a:rPr>
                        <a:t> in Medical Imaging Technology</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48445">
                <a:tc>
                  <a:txBody>
                    <a:bodyPr/>
                    <a:lstStyle/>
                    <a:p>
                      <a:pPr algn="ctr" fontAlgn="ctr"/>
                      <a:r>
                        <a:rPr lang="en-US" sz="1600" b="1" i="0" u="none" strike="noStrike">
                          <a:solidFill>
                            <a:schemeClr val="tx1"/>
                          </a:solidFill>
                          <a:latin typeface="Arial"/>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Lato"/>
                        </a:rPr>
                        <a:t>BSc</a:t>
                      </a:r>
                      <a:r>
                        <a:rPr lang="en-US" sz="1600" b="1" i="0" u="none" strike="noStrike" dirty="0">
                          <a:solidFill>
                            <a:srgbClr val="000000"/>
                          </a:solidFill>
                          <a:latin typeface="Lato"/>
                        </a:rPr>
                        <a:t> in Medical Lab Technology</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48445">
                <a:tc>
                  <a:txBody>
                    <a:bodyPr/>
                    <a:lstStyle/>
                    <a:p>
                      <a:pPr algn="ctr" fontAlgn="ctr"/>
                      <a:r>
                        <a:rPr lang="en-US" sz="1600" b="1" i="0" u="none" strike="noStrike">
                          <a:solidFill>
                            <a:schemeClr val="tx1"/>
                          </a:solidFill>
                          <a:latin typeface="Arial"/>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a:solidFill>
                            <a:srgbClr val="000000"/>
                          </a:solidFill>
                          <a:latin typeface="Calibri"/>
                        </a:rPr>
                        <a:t>BSc in Anesthesia </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48445">
                <a:tc>
                  <a:txBody>
                    <a:bodyPr/>
                    <a:lstStyle/>
                    <a:p>
                      <a:pPr algn="ctr" fontAlgn="ctr"/>
                      <a:r>
                        <a:rPr lang="en-US" sz="1600" b="1" i="0" u="none" strike="noStrike">
                          <a:solidFill>
                            <a:schemeClr val="tx1"/>
                          </a:solidFill>
                          <a:latin typeface="Arial"/>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Lato"/>
                        </a:rPr>
                        <a:t>BSc</a:t>
                      </a:r>
                      <a:r>
                        <a:rPr lang="en-US" sz="1600" b="1" i="0" u="none" strike="noStrike" dirty="0">
                          <a:solidFill>
                            <a:srgbClr val="000000"/>
                          </a:solidFill>
                          <a:latin typeface="Lato"/>
                        </a:rPr>
                        <a:t> in Medical Record Technology</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48445">
                <a:tc>
                  <a:txBody>
                    <a:bodyPr/>
                    <a:lstStyle/>
                    <a:p>
                      <a:pPr algn="ctr" fontAlgn="ctr"/>
                      <a:r>
                        <a:rPr lang="en-US" sz="1600" b="1" i="0" u="none" strike="noStrike">
                          <a:solidFill>
                            <a:schemeClr val="tx1"/>
                          </a:solidFill>
                          <a:latin typeface="Arial"/>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Lato"/>
                        </a:rPr>
                        <a:t>BSc</a:t>
                      </a:r>
                      <a:r>
                        <a:rPr lang="en-US" sz="1600" b="1" i="0" u="none" strike="noStrike" dirty="0">
                          <a:solidFill>
                            <a:srgbClr val="000000"/>
                          </a:solidFill>
                          <a:latin typeface="Lato"/>
                        </a:rPr>
                        <a:t> in Cardiovascular Technology</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48445">
                <a:tc>
                  <a:txBody>
                    <a:bodyPr/>
                    <a:lstStyle/>
                    <a:p>
                      <a:pPr algn="ctr" fontAlgn="ctr"/>
                      <a:r>
                        <a:rPr lang="en-US" sz="1600" b="1" i="0" u="none" strike="noStrike">
                          <a:solidFill>
                            <a:schemeClr val="tx1"/>
                          </a:solidFill>
                          <a:latin typeface="Arial"/>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Lato"/>
                        </a:rPr>
                        <a:t>BSc</a:t>
                      </a:r>
                      <a:r>
                        <a:rPr lang="en-US" sz="1600" b="1" i="0" u="none" strike="noStrike" dirty="0">
                          <a:solidFill>
                            <a:srgbClr val="000000"/>
                          </a:solidFill>
                          <a:latin typeface="Lato"/>
                        </a:rPr>
                        <a:t> in Nuclear Medicine Technology</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48445">
                <a:tc>
                  <a:txBody>
                    <a:bodyPr/>
                    <a:lstStyle/>
                    <a:p>
                      <a:pPr algn="ctr" fontAlgn="ctr"/>
                      <a:r>
                        <a:rPr lang="en-US" sz="1600" b="1" i="0" u="none" strike="noStrike">
                          <a:solidFill>
                            <a:schemeClr val="tx1"/>
                          </a:solidFill>
                          <a:latin typeface="Arial"/>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Calibri"/>
                        </a:rPr>
                        <a:t>BSc</a:t>
                      </a:r>
                      <a:r>
                        <a:rPr lang="en-US" sz="1600" b="1" i="0" u="none" strike="noStrike" dirty="0">
                          <a:solidFill>
                            <a:srgbClr val="000000"/>
                          </a:solidFill>
                          <a:latin typeface="Calibri"/>
                        </a:rPr>
                        <a:t> in Neurophysiology Technology </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48445">
                <a:tc>
                  <a:txBody>
                    <a:bodyPr/>
                    <a:lstStyle/>
                    <a:p>
                      <a:pPr algn="ctr" fontAlgn="ctr"/>
                      <a:r>
                        <a:rPr lang="en-US" sz="1600" b="1" i="0" u="none" strike="noStrike">
                          <a:solidFill>
                            <a:schemeClr val="tx1"/>
                          </a:solidFill>
                          <a:latin typeface="Arial"/>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a:solidFill>
                            <a:srgbClr val="000000"/>
                          </a:solidFill>
                          <a:latin typeface="Lato"/>
                        </a:rPr>
                        <a:t>BSc in Dialysis Technology</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48445">
                <a:tc>
                  <a:txBody>
                    <a:bodyPr/>
                    <a:lstStyle/>
                    <a:p>
                      <a:pPr algn="ctr" fontAlgn="ctr"/>
                      <a:r>
                        <a:rPr lang="en-US" sz="1600" b="1" i="0" u="none" strike="noStrike">
                          <a:solidFill>
                            <a:schemeClr val="tx1"/>
                          </a:solidFill>
                          <a:latin typeface="Arial"/>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Lato"/>
                        </a:rPr>
                        <a:t>BSc</a:t>
                      </a:r>
                      <a:r>
                        <a:rPr lang="en-US" sz="1600" b="1" i="0" u="none" strike="noStrike" dirty="0">
                          <a:solidFill>
                            <a:srgbClr val="000000"/>
                          </a:solidFill>
                          <a:latin typeface="Lato"/>
                        </a:rPr>
                        <a:t> in Ophthalmic Technology</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48445">
                <a:tc>
                  <a:txBody>
                    <a:bodyPr/>
                    <a:lstStyle/>
                    <a:p>
                      <a:pPr algn="ctr" fontAlgn="ctr"/>
                      <a:r>
                        <a:rPr lang="en-US" sz="1600" b="1" i="0" u="none" strike="noStrike">
                          <a:solidFill>
                            <a:schemeClr val="tx1"/>
                          </a:solidFill>
                          <a:latin typeface="Arial"/>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Calibri"/>
                        </a:rPr>
                        <a:t>BSc</a:t>
                      </a:r>
                      <a:r>
                        <a:rPr lang="en-US" sz="1600" b="1" i="0" u="none" strike="noStrike" dirty="0">
                          <a:solidFill>
                            <a:srgbClr val="000000"/>
                          </a:solidFill>
                          <a:latin typeface="Calibri"/>
                        </a:rPr>
                        <a:t> in Audiology and Speech Therapy </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48445">
                <a:tc>
                  <a:txBody>
                    <a:bodyPr/>
                    <a:lstStyle/>
                    <a:p>
                      <a:pPr algn="ctr" fontAlgn="ctr"/>
                      <a:r>
                        <a:rPr lang="en-US" sz="1600" b="1" i="0" u="none" strike="noStrike">
                          <a:solidFill>
                            <a:schemeClr val="tx1"/>
                          </a:solidFill>
                          <a:latin typeface="Arial"/>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a:solidFill>
                            <a:srgbClr val="000000"/>
                          </a:solidFill>
                          <a:latin typeface="Calibri"/>
                        </a:rPr>
                        <a:t>BSc in Occupational Therapy </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48445">
                <a:tc>
                  <a:txBody>
                    <a:bodyPr/>
                    <a:lstStyle/>
                    <a:p>
                      <a:pPr algn="ctr" fontAlgn="ctr"/>
                      <a:r>
                        <a:rPr lang="en-US" sz="1600" b="1" i="0" u="none" strike="noStrike">
                          <a:solidFill>
                            <a:schemeClr val="tx1"/>
                          </a:solidFill>
                          <a:latin typeface="Arial"/>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Calibri"/>
                        </a:rPr>
                        <a:t>BSc</a:t>
                      </a:r>
                      <a:r>
                        <a:rPr lang="en-US" sz="1600" b="1" i="0" u="none" strike="noStrike" dirty="0">
                          <a:solidFill>
                            <a:srgbClr val="000000"/>
                          </a:solidFill>
                          <a:latin typeface="Calibri"/>
                        </a:rPr>
                        <a:t> in Radiology </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48445">
                <a:tc>
                  <a:txBody>
                    <a:bodyPr/>
                    <a:lstStyle/>
                    <a:p>
                      <a:pPr algn="ctr" fontAlgn="ctr"/>
                      <a:r>
                        <a:rPr lang="en-US" sz="1600" b="1" i="0" u="none" strike="noStrike">
                          <a:solidFill>
                            <a:schemeClr val="tx1"/>
                          </a:solidFill>
                          <a:latin typeface="Arial"/>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err="1">
                          <a:solidFill>
                            <a:srgbClr val="000000"/>
                          </a:solidFill>
                          <a:latin typeface="Lato"/>
                        </a:rPr>
                        <a:t>BSc</a:t>
                      </a:r>
                      <a:r>
                        <a:rPr lang="en-US" sz="1600" b="1" i="0" u="none" strike="noStrike" dirty="0">
                          <a:solidFill>
                            <a:srgbClr val="000000"/>
                          </a:solidFill>
                          <a:latin typeface="Lato"/>
                        </a:rPr>
                        <a:t> in Radiography</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48445">
                <a:tc>
                  <a:txBody>
                    <a:bodyPr/>
                    <a:lstStyle/>
                    <a:p>
                      <a:pPr algn="ctr" fontAlgn="ctr"/>
                      <a:r>
                        <a:rPr lang="en-US" sz="1600" b="1" i="0" u="none" strike="noStrike">
                          <a:solidFill>
                            <a:schemeClr val="tx1"/>
                          </a:solidFill>
                          <a:latin typeface="Arial"/>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0" i="0" u="none" strike="noStrike" dirty="0">
                          <a:solidFill>
                            <a:srgbClr val="000000"/>
                          </a:solidFill>
                          <a:latin typeface="Calibri"/>
                          <a:hlinkClick r:id="" action="ppaction://noaction"/>
                        </a:rPr>
                        <a:t>BSC Optometry </a:t>
                      </a:r>
                      <a:endParaRPr lang="en-US" sz="1600" b="0" i="0" u="none" strike="noStrike" dirty="0">
                        <a:solidFill>
                          <a:srgbClr val="000000"/>
                        </a:solidFill>
                        <a:latin typeface="Calibri"/>
                      </a:endParaRP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248445">
                <a:tc>
                  <a:txBody>
                    <a:bodyPr/>
                    <a:lstStyle/>
                    <a:p>
                      <a:pPr algn="ctr" fontAlgn="ctr"/>
                      <a:r>
                        <a:rPr lang="en-US" sz="1600" b="1" i="0" u="none" strike="noStrike">
                          <a:solidFill>
                            <a:schemeClr val="tx1"/>
                          </a:solidFill>
                          <a:latin typeface="Arial"/>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a:solidFill>
                            <a:srgbClr val="000000"/>
                          </a:solidFill>
                          <a:latin typeface="Lato"/>
                        </a:rPr>
                        <a:t>Bachelor of </a:t>
                      </a:r>
                      <a:r>
                        <a:rPr lang="en-US" sz="1600" b="1" i="0" u="none" strike="noStrike" dirty="0" err="1">
                          <a:solidFill>
                            <a:srgbClr val="000000"/>
                          </a:solidFill>
                          <a:latin typeface="Lato"/>
                        </a:rPr>
                        <a:t>Paramedicine</a:t>
                      </a:r>
                      <a:r>
                        <a:rPr lang="en-US" sz="1600" b="1" i="0" u="none" strike="noStrike" dirty="0">
                          <a:solidFill>
                            <a:srgbClr val="000000"/>
                          </a:solidFill>
                          <a:latin typeface="Lato"/>
                        </a:rPr>
                        <a:t> </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248445">
                <a:tc>
                  <a:txBody>
                    <a:bodyPr/>
                    <a:lstStyle/>
                    <a:p>
                      <a:pPr algn="ctr" fontAlgn="ctr"/>
                      <a:r>
                        <a:rPr lang="en-US" sz="1600" b="1" i="0" u="none" strike="noStrike">
                          <a:solidFill>
                            <a:schemeClr val="tx1"/>
                          </a:solidFill>
                          <a:latin typeface="Arial"/>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a:solidFill>
                            <a:srgbClr val="000000"/>
                          </a:solidFill>
                          <a:latin typeface="Lato"/>
                        </a:rPr>
                        <a:t>Bachelor of Paramedical Technology</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248445">
                <a:tc>
                  <a:txBody>
                    <a:bodyPr/>
                    <a:lstStyle/>
                    <a:p>
                      <a:pPr algn="ctr" fontAlgn="ctr"/>
                      <a:r>
                        <a:rPr lang="en-US" sz="1600" b="1" i="0" u="none" strike="noStrike">
                          <a:solidFill>
                            <a:schemeClr val="tx1"/>
                          </a:solidFill>
                          <a:latin typeface="Arial"/>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0" i="0" u="none" strike="noStrike" dirty="0">
                          <a:solidFill>
                            <a:srgbClr val="000000"/>
                          </a:solidFill>
                          <a:latin typeface="Calibri"/>
                          <a:hlinkClick r:id="" action="ppaction://noaction"/>
                        </a:rPr>
                        <a:t>Bachelor of Physiotherapy </a:t>
                      </a:r>
                      <a:endParaRPr lang="en-US" sz="1600" b="0" i="0" u="none" strike="noStrike" dirty="0">
                        <a:solidFill>
                          <a:srgbClr val="000000"/>
                        </a:solidFill>
                        <a:latin typeface="Calibri"/>
                      </a:endParaRP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248445">
                <a:tc>
                  <a:txBody>
                    <a:bodyPr/>
                    <a:lstStyle/>
                    <a:p>
                      <a:pPr algn="ctr" fontAlgn="ctr"/>
                      <a:r>
                        <a:rPr lang="en-US" sz="1600" b="1" i="0" u="none" strike="noStrike">
                          <a:solidFill>
                            <a:schemeClr val="tx1"/>
                          </a:solidFill>
                          <a:latin typeface="Arial"/>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600" b="1" i="0" u="none" strike="noStrike" dirty="0">
                          <a:solidFill>
                            <a:srgbClr val="000000"/>
                          </a:solidFill>
                          <a:latin typeface="Lato"/>
                        </a:rPr>
                        <a:t>Bachelor of Health in </a:t>
                      </a:r>
                      <a:r>
                        <a:rPr lang="en-US" sz="1600" b="1" i="0" u="none" strike="noStrike" dirty="0" err="1">
                          <a:solidFill>
                            <a:srgbClr val="000000"/>
                          </a:solidFill>
                          <a:latin typeface="Lato"/>
                        </a:rPr>
                        <a:t>Paramedicine</a:t>
                      </a:r>
                      <a:r>
                        <a:rPr lang="en-US" sz="1600" b="1" i="0" u="none" strike="noStrike" dirty="0">
                          <a:solidFill>
                            <a:srgbClr val="000000"/>
                          </a:solidFill>
                          <a:latin typeface="Lato"/>
                        </a:rPr>
                        <a:t> (</a:t>
                      </a:r>
                      <a:r>
                        <a:rPr lang="en-US" sz="1600" b="1" i="0" u="none" strike="noStrike" dirty="0" err="1">
                          <a:solidFill>
                            <a:srgbClr val="000000"/>
                          </a:solidFill>
                          <a:latin typeface="Lato"/>
                        </a:rPr>
                        <a:t>Hons</a:t>
                      </a:r>
                      <a:r>
                        <a:rPr lang="en-US" sz="1600" b="1" i="0" u="none" strike="noStrike" dirty="0">
                          <a:solidFill>
                            <a:srgbClr val="000000"/>
                          </a:solidFill>
                          <a:latin typeface="Lato"/>
                        </a:rPr>
                        <a:t>)</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685799"/>
          <a:ext cx="8686800" cy="5486402"/>
        </p:xfrm>
        <a:graphic>
          <a:graphicData uri="http://schemas.openxmlformats.org/drawingml/2006/table">
            <a:tbl>
              <a:tblPr/>
              <a:tblGrid>
                <a:gridCol w="3657600">
                  <a:extLst>
                    <a:ext uri="{9D8B030D-6E8A-4147-A177-3AD203B41FA5}">
                      <a16:colId xmlns:a16="http://schemas.microsoft.com/office/drawing/2014/main" val="20000"/>
                    </a:ext>
                  </a:extLst>
                </a:gridCol>
                <a:gridCol w="2626556">
                  <a:extLst>
                    <a:ext uri="{9D8B030D-6E8A-4147-A177-3AD203B41FA5}">
                      <a16:colId xmlns:a16="http://schemas.microsoft.com/office/drawing/2014/main" val="20001"/>
                    </a:ext>
                  </a:extLst>
                </a:gridCol>
                <a:gridCol w="2402644">
                  <a:extLst>
                    <a:ext uri="{9D8B030D-6E8A-4147-A177-3AD203B41FA5}">
                      <a16:colId xmlns:a16="http://schemas.microsoft.com/office/drawing/2014/main" val="20002"/>
                    </a:ext>
                  </a:extLst>
                </a:gridCol>
              </a:tblGrid>
              <a:tr h="411892">
                <a:tc gridSpan="3">
                  <a:txBody>
                    <a:bodyPr/>
                    <a:lstStyle/>
                    <a:p>
                      <a:pPr algn="ctr" fontAlgn="b"/>
                      <a:r>
                        <a:rPr lang="en-US" sz="2400" b="1" i="0" u="none" strike="noStrike" dirty="0">
                          <a:solidFill>
                            <a:srgbClr val="C00000"/>
                          </a:solidFill>
                          <a:latin typeface="Times New Roman"/>
                        </a:rPr>
                        <a:t>PHYSIOTHERAPY COURSES </a:t>
                      </a: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3039">
                <a:tc gridSpan="3">
                  <a:txBody>
                    <a:bodyPr/>
                    <a:lstStyle/>
                    <a:p>
                      <a:pPr algn="ctr" fontAlgn="b"/>
                      <a:r>
                        <a:rPr lang="en-US" sz="1600" b="1" i="0" u="none" strike="noStrike" dirty="0">
                          <a:solidFill>
                            <a:srgbClr val="8E0127"/>
                          </a:solidFill>
                          <a:latin typeface="Segoe UI"/>
                        </a:rPr>
                        <a:t>Courses Available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60172">
                <a:tc>
                  <a:txBody>
                    <a:bodyPr/>
                    <a:lstStyle/>
                    <a:p>
                      <a:pPr algn="ctr" fontAlgn="ctr"/>
                      <a:r>
                        <a:rPr lang="en-US" sz="1600" b="1" i="0" u="none" strike="noStrike">
                          <a:solidFill>
                            <a:srgbClr val="000000"/>
                          </a:solidFill>
                          <a:latin typeface="Calibri"/>
                        </a:rPr>
                        <a:t>Diploma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Calibri"/>
                        </a:rPr>
                        <a:t>Diploma in Physiotherapy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Calibri"/>
                        </a:rPr>
                        <a:t>DPT - 2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60172">
                <a:tc>
                  <a:txBody>
                    <a:bodyPr/>
                    <a:lstStyle/>
                    <a:p>
                      <a:pPr algn="ctr" fontAlgn="ctr"/>
                      <a:r>
                        <a:rPr lang="en-US" sz="1600" b="1" i="0" u="none" strike="noStrike">
                          <a:solidFill>
                            <a:srgbClr val="000000"/>
                          </a:solidFill>
                          <a:latin typeface="Calibri"/>
                        </a:rPr>
                        <a:t>UG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Calibri"/>
                        </a:rPr>
                        <a:t>Bachelors in Physiotherapy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Calibri"/>
                        </a:rPr>
                        <a:t>BPT - 4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60172">
                <a:tc>
                  <a:txBody>
                    <a:bodyPr/>
                    <a:lstStyle/>
                    <a:p>
                      <a:pPr algn="ctr" fontAlgn="ctr"/>
                      <a:r>
                        <a:rPr lang="en-US" sz="1600" b="1" i="0" u="none" strike="noStrike">
                          <a:solidFill>
                            <a:srgbClr val="000000"/>
                          </a:solidFill>
                          <a:latin typeface="Calibri"/>
                        </a:rPr>
                        <a:t>PG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Calibri"/>
                        </a:rPr>
                        <a:t>Masters in Physiotherapy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Calibri"/>
                        </a:rPr>
                        <a:t>MPT - 2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9514">
                <a:tc>
                  <a:txBody>
                    <a:bodyPr/>
                    <a:lstStyle/>
                    <a:p>
                      <a:pPr algn="l" fontAlgn="b"/>
                      <a:endParaRPr lang="en-US" sz="1600" b="0" i="0" u="none" strike="noStrike">
                        <a:solidFill>
                          <a:srgbClr val="000000"/>
                        </a:solidFill>
                        <a:latin typeface="Calibri"/>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Calibri"/>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44843">
                <a:tc gridSpan="3">
                  <a:txBody>
                    <a:bodyPr/>
                    <a:lstStyle/>
                    <a:p>
                      <a:pPr algn="ctr" fontAlgn="b"/>
                      <a:r>
                        <a:rPr lang="en-US" sz="2400" b="1" i="0" u="none" strike="noStrike" dirty="0">
                          <a:solidFill>
                            <a:srgbClr val="004422"/>
                          </a:solidFill>
                          <a:latin typeface="Segoe UI"/>
                        </a:rPr>
                        <a:t>TOP COLLEGES FOR PHYSIOTHERAPY COURSES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29514">
                <a:tc gridSpan="3">
                  <a:txBody>
                    <a:bodyPr/>
                    <a:lstStyle/>
                    <a:p>
                      <a:pPr algn="l" fontAlgn="b"/>
                      <a:r>
                        <a:rPr lang="en-US" sz="1600" b="1" i="0" u="none" strike="noStrike" dirty="0">
                          <a:solidFill>
                            <a:srgbClr val="222222"/>
                          </a:solidFill>
                          <a:latin typeface="Segoe UI"/>
                        </a:rPr>
                        <a:t>Christian Medical College, Vellore</a:t>
                      </a:r>
                    </a:p>
                  </a:txBody>
                  <a:tcPr marL="201168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329514">
                <a:tc gridSpan="3">
                  <a:txBody>
                    <a:bodyPr/>
                    <a:lstStyle/>
                    <a:p>
                      <a:pPr algn="l" fontAlgn="b"/>
                      <a:r>
                        <a:rPr lang="en-US" sz="1600" b="1" i="0" u="none" strike="noStrike" dirty="0" err="1">
                          <a:solidFill>
                            <a:srgbClr val="222222"/>
                          </a:solidFill>
                          <a:latin typeface="Segoe UI"/>
                        </a:rPr>
                        <a:t>Sanskriti</a:t>
                      </a:r>
                      <a:r>
                        <a:rPr lang="en-US" sz="1600" b="1" i="0" u="none" strike="noStrike" dirty="0">
                          <a:solidFill>
                            <a:srgbClr val="222222"/>
                          </a:solidFill>
                          <a:latin typeface="Segoe UI"/>
                        </a:rPr>
                        <a:t> University, Mathura</a:t>
                      </a:r>
                    </a:p>
                  </a:txBody>
                  <a:tcPr marL="201168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329514">
                <a:tc gridSpan="3">
                  <a:txBody>
                    <a:bodyPr/>
                    <a:lstStyle/>
                    <a:p>
                      <a:pPr algn="l" fontAlgn="b"/>
                      <a:r>
                        <a:rPr lang="en-US" sz="1600" b="1" i="0" u="none" strike="noStrike" dirty="0" err="1">
                          <a:solidFill>
                            <a:srgbClr val="222222"/>
                          </a:solidFill>
                          <a:latin typeface="Segoe UI"/>
                        </a:rPr>
                        <a:t>Kasturba</a:t>
                      </a:r>
                      <a:r>
                        <a:rPr lang="en-US" sz="1600" b="1" i="0" u="none" strike="noStrike" dirty="0">
                          <a:solidFill>
                            <a:srgbClr val="222222"/>
                          </a:solidFill>
                          <a:latin typeface="Segoe UI"/>
                        </a:rPr>
                        <a:t> Medical College, Mangalore</a:t>
                      </a:r>
                    </a:p>
                  </a:txBody>
                  <a:tcPr marL="201168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329514">
                <a:tc gridSpan="3">
                  <a:txBody>
                    <a:bodyPr/>
                    <a:lstStyle/>
                    <a:p>
                      <a:pPr algn="l" fontAlgn="b"/>
                      <a:r>
                        <a:rPr lang="en-US" sz="1600" b="1" i="0" u="none" strike="noStrike" dirty="0">
                          <a:solidFill>
                            <a:srgbClr val="222222"/>
                          </a:solidFill>
                          <a:latin typeface="Segoe UI"/>
                        </a:rPr>
                        <a:t>Chandigarh University, Chandigarh</a:t>
                      </a:r>
                    </a:p>
                  </a:txBody>
                  <a:tcPr marL="201168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329514">
                <a:tc gridSpan="3">
                  <a:txBody>
                    <a:bodyPr/>
                    <a:lstStyle/>
                    <a:p>
                      <a:pPr algn="l" fontAlgn="b"/>
                      <a:r>
                        <a:rPr lang="en-US" sz="1600" b="1" i="0" u="none" strike="noStrike" dirty="0">
                          <a:solidFill>
                            <a:srgbClr val="222222"/>
                          </a:solidFill>
                          <a:latin typeface="Segoe UI"/>
                        </a:rPr>
                        <a:t>Madras Medical College, Chennai</a:t>
                      </a:r>
                    </a:p>
                  </a:txBody>
                  <a:tcPr marL="201168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r h="329514">
                <a:tc gridSpan="3">
                  <a:txBody>
                    <a:bodyPr/>
                    <a:lstStyle/>
                    <a:p>
                      <a:pPr algn="l" fontAlgn="b"/>
                      <a:r>
                        <a:rPr lang="en-US" sz="1600" b="1" i="0" u="none" strike="noStrike" dirty="0">
                          <a:solidFill>
                            <a:srgbClr val="222222"/>
                          </a:solidFill>
                          <a:latin typeface="Segoe UI"/>
                        </a:rPr>
                        <a:t>GGS </a:t>
                      </a:r>
                      <a:r>
                        <a:rPr lang="en-US" sz="1600" b="1" i="0" u="none" strike="noStrike" dirty="0" err="1">
                          <a:solidFill>
                            <a:srgbClr val="222222"/>
                          </a:solidFill>
                          <a:latin typeface="Segoe UI"/>
                        </a:rPr>
                        <a:t>Indraprastha</a:t>
                      </a:r>
                      <a:r>
                        <a:rPr lang="en-US" sz="1600" b="1" i="0" u="none" strike="noStrike" dirty="0">
                          <a:solidFill>
                            <a:srgbClr val="222222"/>
                          </a:solidFill>
                          <a:latin typeface="Segoe UI"/>
                        </a:rPr>
                        <a:t> University, New Delhi</a:t>
                      </a:r>
                    </a:p>
                  </a:txBody>
                  <a:tcPr marL="201168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329514">
                <a:tc gridSpan="3">
                  <a:txBody>
                    <a:bodyPr/>
                    <a:lstStyle/>
                    <a:p>
                      <a:pPr algn="l" fontAlgn="b"/>
                      <a:r>
                        <a:rPr lang="en-US" sz="1600" b="1" i="0" u="none" strike="noStrike" dirty="0">
                          <a:solidFill>
                            <a:srgbClr val="222222"/>
                          </a:solidFill>
                          <a:latin typeface="Segoe UI"/>
                        </a:rPr>
                        <a:t>St. Johns Medical College, Bangalore</a:t>
                      </a:r>
                    </a:p>
                  </a:txBody>
                  <a:tcPr marL="201168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990606"/>
          <a:ext cx="8686800" cy="4876794"/>
        </p:xfrm>
        <a:graphic>
          <a:graphicData uri="http://schemas.openxmlformats.org/drawingml/2006/table">
            <a:tbl>
              <a:tblPr/>
              <a:tblGrid>
                <a:gridCol w="4954417">
                  <a:extLst>
                    <a:ext uri="{9D8B030D-6E8A-4147-A177-3AD203B41FA5}">
                      <a16:colId xmlns:a16="http://schemas.microsoft.com/office/drawing/2014/main" val="20000"/>
                    </a:ext>
                  </a:extLst>
                </a:gridCol>
                <a:gridCol w="1329739">
                  <a:extLst>
                    <a:ext uri="{9D8B030D-6E8A-4147-A177-3AD203B41FA5}">
                      <a16:colId xmlns:a16="http://schemas.microsoft.com/office/drawing/2014/main" val="20001"/>
                    </a:ext>
                  </a:extLst>
                </a:gridCol>
                <a:gridCol w="2402644">
                  <a:extLst>
                    <a:ext uri="{9D8B030D-6E8A-4147-A177-3AD203B41FA5}">
                      <a16:colId xmlns:a16="http://schemas.microsoft.com/office/drawing/2014/main" val="20002"/>
                    </a:ext>
                  </a:extLst>
                </a:gridCol>
              </a:tblGrid>
              <a:tr h="400302">
                <a:tc gridSpan="3">
                  <a:txBody>
                    <a:bodyPr/>
                    <a:lstStyle/>
                    <a:p>
                      <a:pPr algn="ctr" fontAlgn="ctr"/>
                      <a:r>
                        <a:rPr lang="en-US" sz="1600" b="1" i="0" u="none" strike="noStrike" dirty="0">
                          <a:solidFill>
                            <a:srgbClr val="8E0127"/>
                          </a:solidFill>
                          <a:latin typeface="Times New Roman"/>
                        </a:rPr>
                        <a:t>PHARMACEUTICAL MANAGEMENT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00302">
                <a:tc gridSpan="3">
                  <a:txBody>
                    <a:bodyPr/>
                    <a:lstStyle/>
                    <a:p>
                      <a:pPr algn="ctr" fontAlgn="b"/>
                      <a:r>
                        <a:rPr lang="en-US" sz="1400" b="1" i="0" u="none" strike="noStrike" dirty="0">
                          <a:solidFill>
                            <a:srgbClr val="8E0127"/>
                          </a:solidFill>
                          <a:latin typeface="Segoe UI"/>
                        </a:rPr>
                        <a:t>Pharmaceutical Management Courses &amp; Eligibility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13553">
                <a:tc gridSpan="3">
                  <a:txBody>
                    <a:bodyPr/>
                    <a:lstStyle/>
                    <a:p>
                      <a:pPr algn="l" fontAlgn="ctr"/>
                      <a:r>
                        <a:rPr lang="en-US" sz="1600" b="0" i="0" u="none" strike="noStrike" dirty="0">
                          <a:solidFill>
                            <a:srgbClr val="222222"/>
                          </a:solidFill>
                          <a:latin typeface="Times New Roman" pitchFamily="18" charset="0"/>
                          <a:cs typeface="Times New Roman" pitchFamily="18" charset="0"/>
                        </a:rPr>
                        <a:t>Diploma in Pharmaceutical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13553">
                <a:tc gridSpan="3">
                  <a:txBody>
                    <a:bodyPr/>
                    <a:lstStyle/>
                    <a:p>
                      <a:pPr algn="l" fontAlgn="ctr"/>
                      <a:r>
                        <a:rPr lang="en-US" sz="1600" b="0" i="0" u="none" strike="noStrike" dirty="0">
                          <a:solidFill>
                            <a:srgbClr val="222222"/>
                          </a:solidFill>
                          <a:latin typeface="Times New Roman" pitchFamily="18" charset="0"/>
                          <a:cs typeface="Times New Roman" pitchFamily="18" charset="0"/>
                        </a:rPr>
                        <a:t>Advanced Diploma in Pharmaceutical Business Management </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13553">
                <a:tc gridSpan="3">
                  <a:txBody>
                    <a:bodyPr/>
                    <a:lstStyle/>
                    <a:p>
                      <a:pPr algn="l" fontAlgn="ctr"/>
                      <a:r>
                        <a:rPr lang="en-US" sz="1600" b="0" i="0" u="none" strike="noStrike" dirty="0">
                          <a:solidFill>
                            <a:srgbClr val="222222"/>
                          </a:solidFill>
                          <a:latin typeface="Times New Roman" pitchFamily="18" charset="0"/>
                          <a:cs typeface="Times New Roman" pitchFamily="18" charset="0"/>
                        </a:rPr>
                        <a:t>BBA plus Diploma in Business Administration (Pharmaceutical)</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313553">
                <a:tc gridSpan="3">
                  <a:txBody>
                    <a:bodyPr/>
                    <a:lstStyle/>
                    <a:p>
                      <a:pPr algn="l" fontAlgn="ctr"/>
                      <a:r>
                        <a:rPr lang="en-US" sz="1600" b="0" i="0" u="none" strike="noStrike" dirty="0">
                          <a:solidFill>
                            <a:srgbClr val="222222"/>
                          </a:solidFill>
                          <a:latin typeface="Times New Roman" pitchFamily="18" charset="0"/>
                          <a:cs typeface="Times New Roman" pitchFamily="18" charset="0"/>
                        </a:rPr>
                        <a:t>Master of Business Administration in Pharmaceutical Management Executive</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313553">
                <a:tc gridSpan="3">
                  <a:txBody>
                    <a:bodyPr/>
                    <a:lstStyle/>
                    <a:p>
                      <a:pPr algn="l" fontAlgn="ctr"/>
                      <a:r>
                        <a:rPr lang="en-US" sz="1600" b="0" i="0" u="none" strike="noStrike" dirty="0">
                          <a:solidFill>
                            <a:srgbClr val="222222"/>
                          </a:solidFill>
                          <a:latin typeface="Times New Roman" pitchFamily="18" charset="0"/>
                          <a:cs typeface="Times New Roman" pitchFamily="18" charset="0"/>
                        </a:rPr>
                        <a:t>Master of Business Administration in Pharmaceutical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13553">
                <a:tc gridSpan="3">
                  <a:txBody>
                    <a:bodyPr/>
                    <a:lstStyle/>
                    <a:p>
                      <a:pPr algn="l" fontAlgn="ctr"/>
                      <a:r>
                        <a:rPr lang="en-US" sz="1600" b="0" i="0" u="none" strike="noStrike" dirty="0">
                          <a:solidFill>
                            <a:srgbClr val="222222"/>
                          </a:solidFill>
                          <a:latin typeface="Times New Roman" pitchFamily="18" charset="0"/>
                          <a:cs typeface="Times New Roman" pitchFamily="18" charset="0"/>
                        </a:rPr>
                        <a:t>Post Graduate Diploma in Pharmaceutical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313553">
                <a:tc gridSpan="3">
                  <a:txBody>
                    <a:bodyPr/>
                    <a:lstStyle/>
                    <a:p>
                      <a:pPr algn="l" fontAlgn="ctr"/>
                      <a:r>
                        <a:rPr lang="en-US" sz="1600" b="0" i="0" u="none" strike="noStrike" dirty="0">
                          <a:solidFill>
                            <a:srgbClr val="222222"/>
                          </a:solidFill>
                          <a:latin typeface="Times New Roman" pitchFamily="18" charset="0"/>
                          <a:cs typeface="Times New Roman" pitchFamily="18" charset="0"/>
                        </a:rPr>
                        <a:t>MBA in Pharmaceutical Industry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313553">
                <a:tc gridSpan="3">
                  <a:txBody>
                    <a:bodyPr/>
                    <a:lstStyle/>
                    <a:p>
                      <a:pPr algn="l" fontAlgn="ctr"/>
                      <a:r>
                        <a:rPr lang="en-US" sz="1600" b="0" i="0" u="none" strike="noStrike" dirty="0">
                          <a:solidFill>
                            <a:srgbClr val="222222"/>
                          </a:solidFill>
                          <a:latin typeface="Times New Roman" pitchFamily="18" charset="0"/>
                          <a:cs typeface="Times New Roman" pitchFamily="18" charset="0"/>
                        </a:rPr>
                        <a:t>PG Course in Pharmaceutical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313553">
                <a:tc gridSpan="3">
                  <a:txBody>
                    <a:bodyPr/>
                    <a:lstStyle/>
                    <a:p>
                      <a:pPr algn="l" fontAlgn="ctr"/>
                      <a:r>
                        <a:rPr lang="en-US" sz="1600" b="0" i="0" u="none" strike="noStrike" dirty="0">
                          <a:solidFill>
                            <a:srgbClr val="222222"/>
                          </a:solidFill>
                          <a:latin typeface="Times New Roman" pitchFamily="18" charset="0"/>
                          <a:cs typeface="Times New Roman" pitchFamily="18" charset="0"/>
                        </a:rPr>
                        <a:t>Post Graduate Diploma in Pharmaceutical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313553">
                <a:tc>
                  <a:txBody>
                    <a:bodyPr/>
                    <a:lstStyle/>
                    <a:p>
                      <a:pPr algn="l" fontAlgn="ctr"/>
                      <a:r>
                        <a:rPr lang="en-US" sz="1600" b="0" i="0" u="none" strike="noStrike">
                          <a:solidFill>
                            <a:srgbClr val="222222"/>
                          </a:solidFill>
                          <a:latin typeface="Times New Roman" pitchFamily="18" charset="0"/>
                          <a:cs typeface="Times New Roman" pitchFamily="18" charset="0"/>
                        </a:rPr>
                        <a:t> </a:t>
                      </a:r>
                    </a:p>
                  </a:txBody>
                  <a:tcPr marL="0" marR="0" marT="0" marB="0" anchor="ctr">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n-US" sz="1600" b="0" i="0" u="none" strike="noStrike">
                        <a:solidFill>
                          <a:srgbClr val="222222"/>
                        </a:solidFill>
                        <a:latin typeface="Times New Roman" pitchFamily="18" charset="0"/>
                        <a:cs typeface="Times New Roman"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600" b="0" i="0" u="none" strike="noStrike" dirty="0">
                        <a:solidFill>
                          <a:srgbClr val="222222"/>
                        </a:solidFill>
                        <a:latin typeface="Times New Roman" pitchFamily="18" charset="0"/>
                        <a:cs typeface="Times New Roman" pitchFamily="18" charset="0"/>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1"/>
                  </a:ext>
                </a:extLst>
              </a:tr>
              <a:tr h="313553">
                <a:tc gridSpan="3">
                  <a:txBody>
                    <a:bodyPr/>
                    <a:lstStyle/>
                    <a:p>
                      <a:pPr algn="ctr" fontAlgn="b"/>
                      <a:r>
                        <a:rPr lang="en-US" sz="1600" b="0" i="0" u="none" strike="noStrike" dirty="0">
                          <a:solidFill>
                            <a:srgbClr val="004422"/>
                          </a:solidFill>
                          <a:latin typeface="Times New Roman" pitchFamily="18" charset="0"/>
                          <a:cs typeface="Times New Roman" pitchFamily="18" charset="0"/>
                        </a:rPr>
                        <a:t>Eligibilities Required</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627107">
                <a:tc gridSpan="3">
                  <a:txBody>
                    <a:bodyPr/>
                    <a:lstStyle/>
                    <a:p>
                      <a:pPr algn="ctr" fontAlgn="b"/>
                      <a:r>
                        <a:rPr lang="en-US" sz="1600" b="0" i="0" u="none" strike="noStrike" dirty="0">
                          <a:solidFill>
                            <a:srgbClr val="222222"/>
                          </a:solidFill>
                          <a:latin typeface="Times New Roman" pitchFamily="18" charset="0"/>
                          <a:cs typeface="Times New Roman" pitchFamily="18" charset="0"/>
                        </a:rPr>
                        <a:t>For UG courses: 12</a:t>
                      </a:r>
                      <a:r>
                        <a:rPr lang="en-US" sz="1200" b="0" i="0" u="none" strike="noStrike" dirty="0">
                          <a:solidFill>
                            <a:srgbClr val="222222"/>
                          </a:solidFill>
                          <a:latin typeface="Times New Roman" pitchFamily="18" charset="0"/>
                          <a:cs typeface="Times New Roman" pitchFamily="18" charset="0"/>
                        </a:rPr>
                        <a:t>th</a:t>
                      </a:r>
                      <a:r>
                        <a:rPr lang="en-US" sz="1600" b="0" i="0" u="none" strike="noStrike" dirty="0">
                          <a:solidFill>
                            <a:srgbClr val="222222"/>
                          </a:solidFill>
                          <a:latin typeface="Times New Roman" pitchFamily="18" charset="0"/>
                          <a:cs typeface="Times New Roman" pitchFamily="18" charset="0"/>
                        </a:rPr>
                        <a:t> standard from a recognized board. at least 50% aggregate in the qualifying examination.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a:latin typeface="Algerian" pitchFamily="82" charset="0"/>
              </a:rPr>
              <a:t>ENGINEERING</a:t>
            </a:r>
          </a:p>
        </p:txBody>
      </p:sp>
      <p:pic>
        <p:nvPicPr>
          <p:cNvPr id="4" name="Content Placeholder 3" descr="online-mechanical-engineering-technology-bachelor-image.jpg"/>
          <p:cNvPicPr>
            <a:picLocks noGrp="1" noChangeAspect="1"/>
          </p:cNvPicPr>
          <p:nvPr>
            <p:ph idx="1"/>
          </p:nvPr>
        </p:nvPicPr>
        <p:blipFill>
          <a:blip r:embed="rId2"/>
          <a:stretch>
            <a:fillRect/>
          </a:stretch>
        </p:blipFill>
        <p:spPr>
          <a:xfrm>
            <a:off x="1524000" y="1551020"/>
            <a:ext cx="9144000" cy="5306980"/>
          </a:xfr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2" y="228603"/>
          <a:ext cx="8686799" cy="6537683"/>
        </p:xfrm>
        <a:graphic>
          <a:graphicData uri="http://schemas.openxmlformats.org/drawingml/2006/table">
            <a:tbl>
              <a:tblPr/>
              <a:tblGrid>
                <a:gridCol w="671443">
                  <a:extLst>
                    <a:ext uri="{9D8B030D-6E8A-4147-A177-3AD203B41FA5}">
                      <a16:colId xmlns:a16="http://schemas.microsoft.com/office/drawing/2014/main" val="20000"/>
                    </a:ext>
                  </a:extLst>
                </a:gridCol>
                <a:gridCol w="5007849">
                  <a:extLst>
                    <a:ext uri="{9D8B030D-6E8A-4147-A177-3AD203B41FA5}">
                      <a16:colId xmlns:a16="http://schemas.microsoft.com/office/drawing/2014/main" val="20001"/>
                    </a:ext>
                  </a:extLst>
                </a:gridCol>
                <a:gridCol w="1580690">
                  <a:extLst>
                    <a:ext uri="{9D8B030D-6E8A-4147-A177-3AD203B41FA5}">
                      <a16:colId xmlns:a16="http://schemas.microsoft.com/office/drawing/2014/main" val="20002"/>
                    </a:ext>
                  </a:extLst>
                </a:gridCol>
                <a:gridCol w="1426817">
                  <a:extLst>
                    <a:ext uri="{9D8B030D-6E8A-4147-A177-3AD203B41FA5}">
                      <a16:colId xmlns:a16="http://schemas.microsoft.com/office/drawing/2014/main" val="20003"/>
                    </a:ext>
                  </a:extLst>
                </a:gridCol>
              </a:tblGrid>
              <a:tr h="537058">
                <a:tc gridSpan="4">
                  <a:txBody>
                    <a:bodyPr/>
                    <a:lstStyle/>
                    <a:p>
                      <a:pPr algn="ctr" rtl="0" fontAlgn="ctr"/>
                      <a:r>
                        <a:rPr lang="en-US" sz="3600" b="1" i="0" u="none" strike="noStrike" dirty="0">
                          <a:solidFill>
                            <a:srgbClr val="000000"/>
                          </a:solidFill>
                          <a:latin typeface="Times New Roman"/>
                        </a:rPr>
                        <a:t>COURSES IN ENGINEERING</a:t>
                      </a:r>
                    </a:p>
                  </a:txBody>
                  <a:tcPr marL="5700" marR="5700" marT="5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55323">
                <a:tc>
                  <a:txBody>
                    <a:bodyPr/>
                    <a:lstStyle/>
                    <a:p>
                      <a:pPr algn="ctr" rtl="0" fontAlgn="ctr"/>
                      <a:r>
                        <a:rPr lang="en-US" sz="1600" b="1" i="0" u="none" strike="noStrike">
                          <a:solidFill>
                            <a:srgbClr val="000000"/>
                          </a:solidFill>
                          <a:latin typeface="Times New Roman"/>
                        </a:rPr>
                        <a:t>II</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3">
                  <a:txBody>
                    <a:bodyPr/>
                    <a:lstStyle/>
                    <a:p>
                      <a:pPr algn="ctr" rtl="0" fontAlgn="ctr"/>
                      <a:r>
                        <a:rPr lang="en-US" sz="1600" b="1" i="0" u="none" strike="noStrike" dirty="0">
                          <a:solidFill>
                            <a:srgbClr val="FF0000"/>
                          </a:solidFill>
                          <a:latin typeface="Times New Roman"/>
                        </a:rPr>
                        <a:t>SCIENCE -B GROUP (Physics, Chemistry &amp; Mathematics)</a:t>
                      </a: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721947">
                <a:tc>
                  <a:txBody>
                    <a:bodyPr/>
                    <a:lstStyle/>
                    <a:p>
                      <a:pPr algn="ctr" rtl="0" fontAlgn="ctr"/>
                      <a:r>
                        <a:rPr lang="en-US" sz="1600" b="1" i="0" u="none" strike="noStrike">
                          <a:solidFill>
                            <a:srgbClr val="000000"/>
                          </a:solidFill>
                          <a:latin typeface="Times New Roman"/>
                        </a:rPr>
                        <a:t>S.No.</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a:solidFill>
                            <a:srgbClr val="000000"/>
                          </a:solidFill>
                          <a:latin typeface="Times New Roman"/>
                        </a:rPr>
                        <a:t>ENGINEERING</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a:solidFill>
                            <a:srgbClr val="000000"/>
                          </a:solidFill>
                          <a:latin typeface="Times New Roman"/>
                        </a:rPr>
                        <a:t>Duration</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dirty="0">
                          <a:solidFill>
                            <a:srgbClr val="000000"/>
                          </a:solidFill>
                          <a:latin typeface="Times New Roman"/>
                        </a:rPr>
                        <a:t>Entrance Exams for these Courses</a:t>
                      </a: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4208">
                <a:tc>
                  <a:txBody>
                    <a:bodyPr/>
                    <a:lstStyle/>
                    <a:p>
                      <a:pPr algn="ctr" rtl="0" fontAlgn="ctr"/>
                      <a:r>
                        <a:rPr lang="en-US" sz="1600" b="1" i="0" u="none" strike="noStrike">
                          <a:solidFill>
                            <a:srgbClr val="FFFFFF"/>
                          </a:solidFill>
                          <a:latin typeface="Times New Roman"/>
                        </a:rPr>
                        <a:t>1</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rtl="0" fontAlgn="ctr"/>
                      <a:r>
                        <a:rPr lang="en-US" sz="1600" b="1" i="0" u="none" strike="noStrike" dirty="0">
                          <a:solidFill>
                            <a:srgbClr val="FFFFFF"/>
                          </a:solidFill>
                          <a:latin typeface="Times New Roman"/>
                        </a:rPr>
                        <a:t>B. E. / B. Tech. Artificial Intelligence (AI)</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rtl="0" fontAlgn="ctr"/>
                      <a:r>
                        <a:rPr lang="en-US" sz="1600" b="1" i="0" u="none" strike="noStrike">
                          <a:solidFill>
                            <a:srgbClr val="FFFFFF"/>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rowSpan="20">
                  <a:txBody>
                    <a:bodyPr/>
                    <a:lstStyle/>
                    <a:p>
                      <a:pPr algn="ctr" rtl="0" fontAlgn="ctr"/>
                      <a:r>
                        <a:rPr lang="en-US" sz="1600" b="1" i="0" u="none" strike="noStrike" dirty="0">
                          <a:solidFill>
                            <a:schemeClr val="tx1"/>
                          </a:solidFill>
                          <a:latin typeface="Times New Roman"/>
                        </a:rPr>
                        <a:t>JEE</a:t>
                      </a:r>
                    </a:p>
                    <a:p>
                      <a:pPr algn="ctr" rtl="0" fontAlgn="ctr"/>
                      <a:r>
                        <a:rPr lang="en-US" sz="1600" b="1" i="0" u="none" strike="noStrike" dirty="0">
                          <a:solidFill>
                            <a:schemeClr val="tx1"/>
                          </a:solidFill>
                          <a:latin typeface="Times New Roman"/>
                        </a:rPr>
                        <a:t>CET</a:t>
                      </a:r>
                    </a:p>
                    <a:p>
                      <a:pPr algn="ctr" rtl="0" fontAlgn="ctr"/>
                      <a:r>
                        <a:rPr lang="en-US" sz="1600" b="1" i="0" u="none" strike="noStrike" dirty="0">
                          <a:solidFill>
                            <a:schemeClr val="tx1"/>
                          </a:solidFill>
                          <a:latin typeface="Times New Roman"/>
                        </a:rPr>
                        <a:t>KSET</a:t>
                      </a:r>
                      <a:r>
                        <a:rPr lang="en-US" sz="1600" b="0" i="0" u="none" strike="noStrike" dirty="0">
                          <a:solidFill>
                            <a:schemeClr val="tx1"/>
                          </a:solidFill>
                          <a:latin typeface="Calibri"/>
                        </a:rPr>
                        <a:t> </a:t>
                      </a:r>
                    </a:p>
                    <a:p>
                      <a:pPr algn="ctr" rtl="0" fontAlgn="ctr"/>
                      <a:r>
                        <a:rPr lang="en-US" sz="1600" b="1" i="0" u="none" strike="noStrike" dirty="0">
                          <a:solidFill>
                            <a:schemeClr val="tx1"/>
                          </a:solidFill>
                          <a:latin typeface="Times New Roman"/>
                        </a:rPr>
                        <a:t>BITSAT</a:t>
                      </a:r>
                    </a:p>
                    <a:p>
                      <a:pPr algn="ctr" rtl="0" fontAlgn="ctr"/>
                      <a:r>
                        <a:rPr lang="en-US" sz="1600" b="1" i="0" u="none" strike="noStrike" dirty="0">
                          <a:solidFill>
                            <a:schemeClr val="tx1"/>
                          </a:solidFill>
                          <a:latin typeface="Times New Roman"/>
                        </a:rPr>
                        <a:t>VIT</a:t>
                      </a:r>
                    </a:p>
                    <a:p>
                      <a:pPr algn="ctr" rtl="0" fontAlgn="ctr"/>
                      <a:r>
                        <a:rPr lang="en-US" sz="1600" b="1" i="0" u="none" strike="noStrike" dirty="0">
                          <a:solidFill>
                            <a:schemeClr val="tx1"/>
                          </a:solidFill>
                          <a:latin typeface="Times New Roman"/>
                        </a:rPr>
                        <a:t>Symbiosis</a:t>
                      </a:r>
                    </a:p>
                    <a:p>
                      <a:pPr algn="ctr" rtl="0" fontAlgn="ctr"/>
                      <a:r>
                        <a:rPr lang="en-US" sz="1600" b="1" i="0" u="none" strike="noStrike" dirty="0">
                          <a:solidFill>
                            <a:schemeClr val="tx1"/>
                          </a:solidFill>
                          <a:latin typeface="Times New Roman"/>
                        </a:rPr>
                        <a:t>SRM</a:t>
                      </a:r>
                    </a:p>
                    <a:p>
                      <a:pPr algn="ctr" rtl="0" fontAlgn="ctr"/>
                      <a:r>
                        <a:rPr lang="en-US" sz="1600" b="1" i="0" u="none" strike="noStrike" dirty="0">
                          <a:solidFill>
                            <a:schemeClr val="tx1"/>
                          </a:solidFill>
                          <a:latin typeface="Times New Roman"/>
                        </a:rPr>
                        <a:t>NATA</a:t>
                      </a:r>
                      <a:endParaRPr lang="en-US" sz="1600" b="0" i="0" u="none" strike="noStrike" dirty="0">
                        <a:solidFill>
                          <a:schemeClr val="tx1"/>
                        </a:solidFill>
                        <a:latin typeface="Calibri"/>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244208">
                <a:tc>
                  <a:txBody>
                    <a:bodyPr/>
                    <a:lstStyle/>
                    <a:p>
                      <a:pPr algn="ctr" rtl="0" fontAlgn="ctr"/>
                      <a:r>
                        <a:rPr lang="en-US" sz="1600" b="1" i="0" u="none" strike="noStrike">
                          <a:solidFill>
                            <a:srgbClr val="FFFFFF"/>
                          </a:solidFill>
                          <a:latin typeface="Times New Roman"/>
                        </a:rPr>
                        <a:t>2</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rtl="0" fontAlgn="ctr"/>
                      <a:r>
                        <a:rPr lang="en-US" sz="1600" b="1" i="0" u="none" strike="noStrike" dirty="0">
                          <a:solidFill>
                            <a:srgbClr val="FFFFFF"/>
                          </a:solidFill>
                          <a:latin typeface="Times New Roman"/>
                        </a:rPr>
                        <a:t>B. E. / B. Tech. Cyber Security</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rtl="0" fontAlgn="ctr"/>
                      <a:r>
                        <a:rPr lang="en-US" sz="1600" b="1" i="0" u="none" strike="noStrike">
                          <a:solidFill>
                            <a:srgbClr val="FFFFFF"/>
                          </a:solidFill>
                          <a:latin typeface="Times New Roman"/>
                        </a:rPr>
                        <a:t> </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vMerge="1">
                  <a:txBody>
                    <a:bodyPr/>
                    <a:lstStyle/>
                    <a:p>
                      <a:pPr algn="ctr" rtl="0" fontAlgn="ctr"/>
                      <a:endParaRPr lang="en-US" sz="1600" b="1" i="0" u="none" strike="noStrike" dirty="0">
                        <a:solidFill>
                          <a:srgbClr val="FFFFFF"/>
                        </a:solidFill>
                        <a:latin typeface="Times New Roman"/>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70C0"/>
                    </a:solidFill>
                  </a:tcPr>
                </a:tc>
                <a:extLst>
                  <a:ext uri="{0D108BD9-81ED-4DB2-BD59-A6C34878D82A}">
                    <a16:rowId xmlns:a16="http://schemas.microsoft.com/office/drawing/2014/main" val="10004"/>
                  </a:ext>
                </a:extLst>
              </a:tr>
              <a:tr h="244208">
                <a:tc>
                  <a:txBody>
                    <a:bodyPr/>
                    <a:lstStyle/>
                    <a:p>
                      <a:pPr algn="ctr" rtl="0" fontAlgn="ctr"/>
                      <a:r>
                        <a:rPr lang="en-US" sz="1600" b="1" i="0" u="none" strike="noStrike">
                          <a:solidFill>
                            <a:srgbClr val="FFFFFF"/>
                          </a:solidFill>
                          <a:latin typeface="Times New Roman"/>
                        </a:rPr>
                        <a:t>3</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rtl="0" fontAlgn="ctr"/>
                      <a:r>
                        <a:rPr lang="en-US" sz="1600" b="1" i="0" u="none" strike="noStrike">
                          <a:solidFill>
                            <a:srgbClr val="FFFFFF"/>
                          </a:solidFill>
                          <a:latin typeface="Times New Roman"/>
                        </a:rPr>
                        <a:t>B. E. / B. Tech. Computer Science  </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rtl="0" fontAlgn="ctr"/>
                      <a:r>
                        <a:rPr lang="en-US" sz="1600" b="1" i="0" u="none" strike="noStrike">
                          <a:solidFill>
                            <a:srgbClr val="FFFFFF"/>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vMerge="1">
                  <a:txBody>
                    <a:bodyPr/>
                    <a:lstStyle/>
                    <a:p>
                      <a:pPr algn="ctr" rtl="0" fontAlgn="ctr"/>
                      <a:endParaRPr lang="en-US" sz="1600" b="1" i="0" u="none" strike="noStrike">
                        <a:solidFill>
                          <a:srgbClr val="FFFFFF"/>
                        </a:solidFill>
                        <a:latin typeface="Times New Roman"/>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70C0"/>
                    </a:solidFill>
                  </a:tcPr>
                </a:tc>
                <a:extLst>
                  <a:ext uri="{0D108BD9-81ED-4DB2-BD59-A6C34878D82A}">
                    <a16:rowId xmlns:a16="http://schemas.microsoft.com/office/drawing/2014/main" val="10005"/>
                  </a:ext>
                </a:extLst>
              </a:tr>
              <a:tr h="244208">
                <a:tc>
                  <a:txBody>
                    <a:bodyPr/>
                    <a:lstStyle/>
                    <a:p>
                      <a:pPr algn="ctr" rtl="0" fontAlgn="ctr"/>
                      <a:r>
                        <a:rPr lang="en-US" sz="1600" b="1" i="0" u="none" strike="noStrike">
                          <a:solidFill>
                            <a:srgbClr val="FFFFFF"/>
                          </a:solidFill>
                          <a:latin typeface="Times New Roman"/>
                        </a:rPr>
                        <a:t>4</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rtl="0" fontAlgn="ctr"/>
                      <a:r>
                        <a:rPr lang="en-US" sz="1600" b="1" i="0" u="none" strike="noStrike" dirty="0">
                          <a:solidFill>
                            <a:srgbClr val="FFFFFF"/>
                          </a:solidFill>
                          <a:latin typeface="Times New Roman"/>
                        </a:rPr>
                        <a:t>B. E. / B. Tech. Aeronautical </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rtl="0" fontAlgn="ctr"/>
                      <a:r>
                        <a:rPr lang="en-US" sz="1600" b="1" i="0" u="none" strike="noStrike">
                          <a:solidFill>
                            <a:srgbClr val="FFFFFF"/>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vMerge="1">
                  <a:txBody>
                    <a:bodyPr/>
                    <a:lstStyle/>
                    <a:p>
                      <a:pPr algn="ctr" fontAlgn="ctr"/>
                      <a:endParaRPr lang="en-US" sz="1600" b="0" i="0" u="none" strike="noStrike" dirty="0">
                        <a:solidFill>
                          <a:srgbClr val="FFFFFF"/>
                        </a:solidFill>
                        <a:latin typeface="Calibri"/>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70C0"/>
                    </a:solidFill>
                  </a:tcPr>
                </a:tc>
                <a:extLst>
                  <a:ext uri="{0D108BD9-81ED-4DB2-BD59-A6C34878D82A}">
                    <a16:rowId xmlns:a16="http://schemas.microsoft.com/office/drawing/2014/main" val="10006"/>
                  </a:ext>
                </a:extLst>
              </a:tr>
              <a:tr h="244208">
                <a:tc>
                  <a:txBody>
                    <a:bodyPr/>
                    <a:lstStyle/>
                    <a:p>
                      <a:pPr algn="ctr" rtl="0" fontAlgn="ctr"/>
                      <a:r>
                        <a:rPr lang="en-US" sz="1600" b="1" i="0" u="none" strike="noStrike">
                          <a:solidFill>
                            <a:srgbClr val="FFFFFF"/>
                          </a:solidFill>
                          <a:latin typeface="Times New Roman"/>
                        </a:rPr>
                        <a:t>5</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rtl="0" fontAlgn="ctr"/>
                      <a:r>
                        <a:rPr lang="en-US" sz="1600" b="1" i="0" u="none" strike="noStrike">
                          <a:solidFill>
                            <a:srgbClr val="FFFFFF"/>
                          </a:solidFill>
                          <a:latin typeface="Times New Roman"/>
                        </a:rPr>
                        <a:t>B. E. / B. Tech. Aerospace</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rtl="0" fontAlgn="ctr"/>
                      <a:r>
                        <a:rPr lang="en-US" sz="1600" b="1" i="0" u="none" strike="noStrike">
                          <a:solidFill>
                            <a:srgbClr val="FFFFFF"/>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vMerge="1">
                  <a:txBody>
                    <a:bodyPr/>
                    <a:lstStyle/>
                    <a:p>
                      <a:pPr algn="ctr" fontAlgn="ctr"/>
                      <a:endParaRPr lang="en-US" sz="1600" b="0" i="0" u="none" strike="noStrike">
                        <a:solidFill>
                          <a:srgbClr val="FFFFFF"/>
                        </a:solidFill>
                        <a:latin typeface="Calibri"/>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70C0"/>
                    </a:solidFill>
                  </a:tcPr>
                </a:tc>
                <a:extLst>
                  <a:ext uri="{0D108BD9-81ED-4DB2-BD59-A6C34878D82A}">
                    <a16:rowId xmlns:a16="http://schemas.microsoft.com/office/drawing/2014/main" val="10007"/>
                  </a:ext>
                </a:extLst>
              </a:tr>
              <a:tr h="244208">
                <a:tc>
                  <a:txBody>
                    <a:bodyPr/>
                    <a:lstStyle/>
                    <a:p>
                      <a:pPr algn="ctr" rtl="0" fontAlgn="ctr"/>
                      <a:r>
                        <a:rPr lang="en-US" sz="1600" b="1" i="0" u="none" strike="noStrike">
                          <a:solidFill>
                            <a:srgbClr val="FFFFFF"/>
                          </a:solidFill>
                          <a:latin typeface="Times New Roman"/>
                        </a:rPr>
                        <a:t>6</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rtl="0" fontAlgn="ctr"/>
                      <a:r>
                        <a:rPr lang="en-US" sz="1600" b="1" i="0" u="none" strike="noStrike" dirty="0">
                          <a:solidFill>
                            <a:srgbClr val="FFFFFF"/>
                          </a:solidFill>
                          <a:latin typeface="Times New Roman"/>
                        </a:rPr>
                        <a:t>B. E. / B. Tech. Marine</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rtl="0" fontAlgn="ctr"/>
                      <a:r>
                        <a:rPr lang="en-US" sz="1600" b="1" i="0" u="none" strike="noStrike">
                          <a:solidFill>
                            <a:srgbClr val="FFFFFF"/>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vMerge="1">
                  <a:txBody>
                    <a:bodyPr/>
                    <a:lstStyle/>
                    <a:p>
                      <a:pPr algn="ctr" fontAlgn="ctr"/>
                      <a:endParaRPr lang="en-US" sz="1600" b="0" i="0" u="none" strike="noStrike" dirty="0">
                        <a:solidFill>
                          <a:srgbClr val="FFFFFF"/>
                        </a:solidFill>
                        <a:latin typeface="Calibri"/>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70C0"/>
                    </a:solidFill>
                  </a:tcPr>
                </a:tc>
                <a:extLst>
                  <a:ext uri="{0D108BD9-81ED-4DB2-BD59-A6C34878D82A}">
                    <a16:rowId xmlns:a16="http://schemas.microsoft.com/office/drawing/2014/main" val="10008"/>
                  </a:ext>
                </a:extLst>
              </a:tr>
              <a:tr h="244208">
                <a:tc>
                  <a:txBody>
                    <a:bodyPr/>
                    <a:lstStyle/>
                    <a:p>
                      <a:pPr algn="ctr" rtl="0" fontAlgn="ctr"/>
                      <a:r>
                        <a:rPr lang="en-US" sz="1600" b="1" i="0" u="none" strike="noStrike">
                          <a:solidFill>
                            <a:srgbClr val="FFFFFF"/>
                          </a:solidFill>
                          <a:latin typeface="Times New Roman"/>
                        </a:rPr>
                        <a:t>7</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rtl="0" fontAlgn="ctr"/>
                      <a:r>
                        <a:rPr lang="en-US" sz="1600" b="1" i="0" u="none" strike="noStrike">
                          <a:solidFill>
                            <a:srgbClr val="FFFFFF"/>
                          </a:solidFill>
                          <a:latin typeface="Times New Roman"/>
                        </a:rPr>
                        <a:t>B. E. / B. Tech. Naval Architecture   </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rtl="0" fontAlgn="ctr"/>
                      <a:r>
                        <a:rPr lang="en-US" sz="1600" b="1" i="0" u="none" strike="noStrike">
                          <a:solidFill>
                            <a:srgbClr val="FFFFFF"/>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vMerge="1">
                  <a:txBody>
                    <a:bodyPr/>
                    <a:lstStyle/>
                    <a:p>
                      <a:pPr algn="ctr" fontAlgn="ctr"/>
                      <a:endParaRPr lang="en-US" sz="1600" b="0" i="0" u="none" strike="noStrike" dirty="0">
                        <a:solidFill>
                          <a:srgbClr val="FFFFFF"/>
                        </a:solidFill>
                        <a:latin typeface="Calibri"/>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70C0"/>
                    </a:solidFill>
                  </a:tcPr>
                </a:tc>
                <a:extLst>
                  <a:ext uri="{0D108BD9-81ED-4DB2-BD59-A6C34878D82A}">
                    <a16:rowId xmlns:a16="http://schemas.microsoft.com/office/drawing/2014/main" val="10009"/>
                  </a:ext>
                </a:extLst>
              </a:tr>
              <a:tr h="244208">
                <a:tc>
                  <a:txBody>
                    <a:bodyPr/>
                    <a:lstStyle/>
                    <a:p>
                      <a:pPr algn="ctr" rtl="0" fontAlgn="ctr"/>
                      <a:r>
                        <a:rPr lang="en-US" sz="1600" b="1" i="0" u="none" strike="noStrike">
                          <a:solidFill>
                            <a:srgbClr val="FFFFFF"/>
                          </a:solidFill>
                          <a:latin typeface="Times New Roman"/>
                        </a:rPr>
                        <a:t>8</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rtl="0" fontAlgn="ctr"/>
                      <a:r>
                        <a:rPr lang="en-US" sz="1600" b="1" i="0" u="none" strike="noStrike" dirty="0">
                          <a:solidFill>
                            <a:srgbClr val="FFFFFF"/>
                          </a:solidFill>
                          <a:latin typeface="Times New Roman"/>
                        </a:rPr>
                        <a:t>B. E. / B. Tech. Ocean Engineering</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rtl="0" fontAlgn="ctr"/>
                      <a:r>
                        <a:rPr lang="en-US" sz="1600" b="1" i="0" u="none" strike="noStrike">
                          <a:solidFill>
                            <a:srgbClr val="FFFFFF"/>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vMerge="1">
                  <a:txBody>
                    <a:bodyPr/>
                    <a:lstStyle/>
                    <a:p>
                      <a:pPr algn="ctr" fontAlgn="ctr"/>
                      <a:endParaRPr lang="en-US" sz="1600" b="0" i="0" u="none" strike="noStrike" dirty="0">
                        <a:solidFill>
                          <a:srgbClr val="FFFFFF"/>
                        </a:solidFill>
                        <a:latin typeface="Calibri"/>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70C0"/>
                    </a:solidFill>
                  </a:tcPr>
                </a:tc>
                <a:extLst>
                  <a:ext uri="{0D108BD9-81ED-4DB2-BD59-A6C34878D82A}">
                    <a16:rowId xmlns:a16="http://schemas.microsoft.com/office/drawing/2014/main" val="10010"/>
                  </a:ext>
                </a:extLst>
              </a:tr>
              <a:tr h="246519">
                <a:tc>
                  <a:txBody>
                    <a:bodyPr/>
                    <a:lstStyle/>
                    <a:p>
                      <a:pPr algn="ctr" rtl="0" fontAlgn="ctr"/>
                      <a:r>
                        <a:rPr lang="en-US" sz="1600" b="1" i="0" u="none" strike="noStrike">
                          <a:solidFill>
                            <a:srgbClr val="FFFFFF"/>
                          </a:solidFill>
                          <a:latin typeface="Times New Roman"/>
                        </a:rPr>
                        <a:t>9</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rtl="0" fontAlgn="ctr"/>
                      <a:r>
                        <a:rPr lang="en-US" sz="1600" b="1" i="0" u="none" strike="noStrike">
                          <a:solidFill>
                            <a:srgbClr val="FFFFFF"/>
                          </a:solidFill>
                          <a:latin typeface="Times New Roman"/>
                        </a:rPr>
                        <a:t>B. E. / B. Tech. Petroleum</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rtl="0" fontAlgn="ctr"/>
                      <a:r>
                        <a:rPr lang="en-US" sz="1600" b="1" i="0" u="none" strike="noStrike">
                          <a:solidFill>
                            <a:srgbClr val="FFFFFF"/>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vMerge="1">
                  <a:txBody>
                    <a:bodyPr/>
                    <a:lstStyle/>
                    <a:p>
                      <a:pPr algn="ctr" fontAlgn="ctr"/>
                      <a:endParaRPr lang="en-US" sz="1600" b="0" i="0" u="none" strike="noStrike" dirty="0">
                        <a:solidFill>
                          <a:srgbClr val="FFFFFF"/>
                        </a:solidFill>
                        <a:latin typeface="Calibri"/>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0011"/>
                  </a:ext>
                </a:extLst>
              </a:tr>
              <a:tr h="244208">
                <a:tc>
                  <a:txBody>
                    <a:bodyPr/>
                    <a:lstStyle/>
                    <a:p>
                      <a:pPr algn="ctr" rtl="0" fontAlgn="ctr"/>
                      <a:r>
                        <a:rPr lang="en-US" sz="1600" b="1" i="0" u="none" strike="noStrike">
                          <a:solidFill>
                            <a:srgbClr val="000000"/>
                          </a:solidFill>
                          <a:latin typeface="Times New Roman"/>
                        </a:rPr>
                        <a:t>10</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1" i="0" u="none" strike="noStrike" dirty="0">
                          <a:solidFill>
                            <a:srgbClr val="000000"/>
                          </a:solidFill>
                          <a:latin typeface="Times New Roman"/>
                        </a:rPr>
                        <a:t>B. E. / B. Tech. Electronics &amp; Communication </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a:solidFill>
                            <a:srgbClr val="000000"/>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ctr"/>
                      <a:endParaRPr lang="en-US" sz="1600" b="1" i="0" u="none" strike="noStrike" dirty="0">
                        <a:solidFill>
                          <a:srgbClr val="FF0000"/>
                        </a:solidFill>
                        <a:latin typeface="Times New Roman"/>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2"/>
                  </a:ext>
                </a:extLst>
              </a:tr>
              <a:tr h="244208">
                <a:tc>
                  <a:txBody>
                    <a:bodyPr/>
                    <a:lstStyle/>
                    <a:p>
                      <a:pPr algn="ctr" rtl="0" fontAlgn="ctr"/>
                      <a:r>
                        <a:rPr lang="en-US" sz="1600" b="1" i="0" u="none" strike="noStrike">
                          <a:solidFill>
                            <a:srgbClr val="000000"/>
                          </a:solidFill>
                          <a:latin typeface="Times New Roman"/>
                        </a:rPr>
                        <a:t>11</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1" i="0" u="none" strike="noStrike" dirty="0">
                          <a:solidFill>
                            <a:srgbClr val="000000"/>
                          </a:solidFill>
                          <a:latin typeface="Times New Roman"/>
                        </a:rPr>
                        <a:t>B. E. / B. Tech. Electronics &amp; Electricals</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a:solidFill>
                            <a:srgbClr val="000000"/>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ctr"/>
                      <a:endParaRPr lang="en-US" sz="1600" b="1" i="0" u="none" strike="noStrike" dirty="0">
                        <a:solidFill>
                          <a:srgbClr val="FF0000"/>
                        </a:solidFill>
                        <a:latin typeface="Times New Roman"/>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244208">
                <a:tc>
                  <a:txBody>
                    <a:bodyPr/>
                    <a:lstStyle/>
                    <a:p>
                      <a:pPr algn="ctr" rtl="0" fontAlgn="ctr"/>
                      <a:r>
                        <a:rPr lang="en-US" sz="1600" b="1" i="0" u="none" strike="noStrike">
                          <a:solidFill>
                            <a:srgbClr val="000000"/>
                          </a:solidFill>
                          <a:latin typeface="Times New Roman"/>
                        </a:rPr>
                        <a:t>12</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1" i="0" u="none" strike="noStrike" dirty="0">
                          <a:solidFill>
                            <a:srgbClr val="000000"/>
                          </a:solidFill>
                          <a:latin typeface="Times New Roman"/>
                        </a:rPr>
                        <a:t>B. E. / B. Tech. Electronics &amp; Instrumentation </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a:solidFill>
                            <a:srgbClr val="000000"/>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ctr"/>
                      <a:endParaRPr lang="en-US" sz="1600" b="1" i="0" u="none" strike="noStrike" dirty="0">
                        <a:solidFill>
                          <a:srgbClr val="FF0000"/>
                        </a:solidFill>
                        <a:latin typeface="Times New Roman"/>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244208">
                <a:tc>
                  <a:txBody>
                    <a:bodyPr/>
                    <a:lstStyle/>
                    <a:p>
                      <a:pPr algn="ctr" rtl="0" fontAlgn="ctr"/>
                      <a:r>
                        <a:rPr lang="en-US" sz="1600" b="1" i="0" u="none" strike="noStrike">
                          <a:solidFill>
                            <a:srgbClr val="000000"/>
                          </a:solidFill>
                          <a:latin typeface="Times New Roman"/>
                        </a:rPr>
                        <a:t>13</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1" i="0" u="none" strike="noStrike">
                          <a:solidFill>
                            <a:srgbClr val="000000"/>
                          </a:solidFill>
                          <a:latin typeface="Times New Roman"/>
                        </a:rPr>
                        <a:t>B. E. / B. Tech. Mechanical</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a:solidFill>
                            <a:srgbClr val="000000"/>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ctr"/>
                      <a:endParaRPr lang="en-US" sz="1600" b="1" i="0" u="none" strike="noStrike" dirty="0">
                        <a:solidFill>
                          <a:srgbClr val="FF0000"/>
                        </a:solidFill>
                        <a:latin typeface="Times New Roman"/>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5"/>
                  </a:ext>
                </a:extLst>
              </a:tr>
              <a:tr h="244208">
                <a:tc>
                  <a:txBody>
                    <a:bodyPr/>
                    <a:lstStyle/>
                    <a:p>
                      <a:pPr algn="ctr" rtl="0" fontAlgn="ctr"/>
                      <a:r>
                        <a:rPr lang="en-US" sz="1600" b="1" i="0" u="none" strike="noStrike">
                          <a:solidFill>
                            <a:srgbClr val="000000"/>
                          </a:solidFill>
                          <a:latin typeface="Times New Roman"/>
                        </a:rPr>
                        <a:t>14</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1" i="0" u="none" strike="noStrike" dirty="0">
                          <a:solidFill>
                            <a:srgbClr val="000000"/>
                          </a:solidFill>
                          <a:latin typeface="Times New Roman"/>
                        </a:rPr>
                        <a:t>B. E. / B. Tech. Civil</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a:solidFill>
                            <a:srgbClr val="000000"/>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ctr"/>
                      <a:endParaRPr lang="en-US" sz="1600" b="1" i="0" u="none" strike="noStrike">
                        <a:solidFill>
                          <a:srgbClr val="FF0000"/>
                        </a:solidFill>
                        <a:latin typeface="Times New Roman"/>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244208">
                <a:tc>
                  <a:txBody>
                    <a:bodyPr/>
                    <a:lstStyle/>
                    <a:p>
                      <a:pPr algn="ctr" rtl="0" fontAlgn="ctr"/>
                      <a:r>
                        <a:rPr lang="en-US" sz="1600" b="1" i="0" u="none" strike="noStrike">
                          <a:solidFill>
                            <a:srgbClr val="000000"/>
                          </a:solidFill>
                          <a:latin typeface="Times New Roman"/>
                        </a:rPr>
                        <a:t>15</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1" i="0" u="none" strike="noStrike" dirty="0">
                          <a:solidFill>
                            <a:srgbClr val="000000"/>
                          </a:solidFill>
                          <a:latin typeface="Times New Roman"/>
                        </a:rPr>
                        <a:t>B. E. / B. Tech. Chemical</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a:solidFill>
                            <a:srgbClr val="000000"/>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ctr"/>
                      <a:endParaRPr lang="en-US" sz="1600" b="0" i="0" u="none" strike="noStrike" dirty="0">
                        <a:solidFill>
                          <a:srgbClr val="000000"/>
                        </a:solidFill>
                        <a:latin typeface="Calibri"/>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244208">
                <a:tc>
                  <a:txBody>
                    <a:bodyPr/>
                    <a:lstStyle/>
                    <a:p>
                      <a:pPr algn="ctr" rtl="0" fontAlgn="ctr"/>
                      <a:r>
                        <a:rPr lang="en-US" sz="1600" b="1" i="0" u="none" strike="noStrike">
                          <a:solidFill>
                            <a:srgbClr val="000000"/>
                          </a:solidFill>
                          <a:latin typeface="Times New Roman"/>
                        </a:rPr>
                        <a:t>16</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1" i="0" u="none" strike="noStrike" dirty="0">
                          <a:solidFill>
                            <a:srgbClr val="000000"/>
                          </a:solidFill>
                          <a:latin typeface="Times New Roman"/>
                        </a:rPr>
                        <a:t>B. E. / B. Tech. Architecture</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a:solidFill>
                            <a:srgbClr val="000000"/>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ctr"/>
                      <a:endParaRPr lang="en-US" sz="1600" b="0" i="0" u="none" strike="noStrike" dirty="0">
                        <a:solidFill>
                          <a:srgbClr val="000000"/>
                        </a:solidFill>
                        <a:latin typeface="Calibri"/>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8"/>
                  </a:ext>
                </a:extLst>
              </a:tr>
              <a:tr h="244208">
                <a:tc>
                  <a:txBody>
                    <a:bodyPr/>
                    <a:lstStyle/>
                    <a:p>
                      <a:pPr algn="ctr" rtl="0" fontAlgn="ctr"/>
                      <a:r>
                        <a:rPr lang="en-US" sz="1600" b="1" i="0" u="none" strike="noStrike">
                          <a:solidFill>
                            <a:srgbClr val="000000"/>
                          </a:solidFill>
                          <a:latin typeface="Times New Roman"/>
                        </a:rPr>
                        <a:t>17</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1" i="0" u="none" strike="noStrike" dirty="0">
                          <a:solidFill>
                            <a:srgbClr val="000000"/>
                          </a:solidFill>
                          <a:latin typeface="Times New Roman"/>
                        </a:rPr>
                        <a:t>B. E. / B. Tech. Automobile</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a:solidFill>
                            <a:srgbClr val="000000"/>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ctr"/>
                      <a:endParaRPr lang="en-US" sz="1600" b="0" i="0" u="none" strike="noStrike" dirty="0">
                        <a:solidFill>
                          <a:srgbClr val="000000"/>
                        </a:solidFill>
                        <a:latin typeface="Calibri"/>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9"/>
                  </a:ext>
                </a:extLst>
              </a:tr>
              <a:tr h="244208">
                <a:tc>
                  <a:txBody>
                    <a:bodyPr/>
                    <a:lstStyle/>
                    <a:p>
                      <a:pPr algn="ctr" rtl="0" fontAlgn="ctr"/>
                      <a:r>
                        <a:rPr lang="en-US" sz="1600" b="1" i="0" u="none" strike="noStrike">
                          <a:solidFill>
                            <a:srgbClr val="000000"/>
                          </a:solidFill>
                          <a:latin typeface="Times New Roman"/>
                        </a:rPr>
                        <a:t>18</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1" i="0" u="none" strike="noStrike" dirty="0">
                          <a:solidFill>
                            <a:srgbClr val="000000"/>
                          </a:solidFill>
                          <a:latin typeface="Times New Roman"/>
                        </a:rPr>
                        <a:t>B. E. / B. Tech. Metallurgical   </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a:solidFill>
                            <a:srgbClr val="000000"/>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ctr"/>
                      <a:endParaRPr lang="en-US" sz="1600" b="0" i="0" u="none" strike="noStrike" dirty="0">
                        <a:solidFill>
                          <a:srgbClr val="000000"/>
                        </a:solidFill>
                        <a:latin typeface="Calibri"/>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0"/>
                  </a:ext>
                </a:extLst>
              </a:tr>
              <a:tr h="244208">
                <a:tc>
                  <a:txBody>
                    <a:bodyPr/>
                    <a:lstStyle/>
                    <a:p>
                      <a:pPr algn="ctr" rtl="0" fontAlgn="ctr"/>
                      <a:r>
                        <a:rPr lang="en-US" sz="1600" b="1" i="0" u="none" strike="noStrike">
                          <a:solidFill>
                            <a:srgbClr val="000000"/>
                          </a:solidFill>
                          <a:latin typeface="Times New Roman"/>
                        </a:rPr>
                        <a:t>19</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1" i="0" u="none" strike="noStrike" dirty="0">
                          <a:solidFill>
                            <a:srgbClr val="000000"/>
                          </a:solidFill>
                          <a:latin typeface="Times New Roman"/>
                        </a:rPr>
                        <a:t>B. E. / B. Tech. Mineral </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a:solidFill>
                            <a:srgbClr val="000000"/>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ctr"/>
                      <a:endParaRPr lang="en-US" sz="1600" b="0" i="0" u="none" strike="noStrike" dirty="0">
                        <a:solidFill>
                          <a:srgbClr val="000000"/>
                        </a:solidFill>
                        <a:latin typeface="Calibri"/>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1"/>
                  </a:ext>
                </a:extLst>
              </a:tr>
              <a:tr h="244208">
                <a:tc>
                  <a:txBody>
                    <a:bodyPr/>
                    <a:lstStyle/>
                    <a:p>
                      <a:pPr algn="ctr" rtl="0" fontAlgn="ctr"/>
                      <a:r>
                        <a:rPr lang="en-US" sz="1600" b="1" i="0" u="none" strike="noStrike">
                          <a:solidFill>
                            <a:srgbClr val="000000"/>
                          </a:solidFill>
                          <a:latin typeface="Times New Roman"/>
                        </a:rPr>
                        <a:t>20</a:t>
                      </a:r>
                    </a:p>
                  </a:txBody>
                  <a:tcPr marL="5700" marR="5700" marT="5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1" i="0" u="none" strike="noStrike" dirty="0">
                          <a:solidFill>
                            <a:srgbClr val="000000"/>
                          </a:solidFill>
                          <a:latin typeface="Times New Roman"/>
                        </a:rPr>
                        <a:t>B. E. / B. Tech. Mining</a:t>
                      </a:r>
                    </a:p>
                  </a:txBody>
                  <a:tcPr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600" b="1" i="0" u="none" strike="noStrike">
                          <a:solidFill>
                            <a:srgbClr val="000000"/>
                          </a:solidFill>
                          <a:latin typeface="Times New Roman"/>
                        </a:rPr>
                        <a:t>4 Years</a:t>
                      </a:r>
                    </a:p>
                  </a:txBody>
                  <a:tcPr marL="5700" marR="5700" marT="5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ctr"/>
                      <a:endParaRPr lang="en-US" sz="1600" b="0" i="0" u="none" strike="noStrike" dirty="0">
                        <a:solidFill>
                          <a:srgbClr val="000000"/>
                        </a:solidFill>
                        <a:latin typeface="Calibri"/>
                      </a:endParaRPr>
                    </a:p>
                  </a:txBody>
                  <a:tcPr marL="5700" marR="5700" marT="5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401" y="784802"/>
          <a:ext cx="8763000" cy="5006399"/>
        </p:xfrm>
        <a:graphic>
          <a:graphicData uri="http://schemas.openxmlformats.org/drawingml/2006/table">
            <a:tbl>
              <a:tblPr/>
              <a:tblGrid>
                <a:gridCol w="808018">
                  <a:extLst>
                    <a:ext uri="{9D8B030D-6E8A-4147-A177-3AD203B41FA5}">
                      <a16:colId xmlns:a16="http://schemas.microsoft.com/office/drawing/2014/main" val="20000"/>
                    </a:ext>
                  </a:extLst>
                </a:gridCol>
                <a:gridCol w="4537032">
                  <a:extLst>
                    <a:ext uri="{9D8B030D-6E8A-4147-A177-3AD203B41FA5}">
                      <a16:colId xmlns:a16="http://schemas.microsoft.com/office/drawing/2014/main" val="20001"/>
                    </a:ext>
                  </a:extLst>
                </a:gridCol>
                <a:gridCol w="1217717">
                  <a:extLst>
                    <a:ext uri="{9D8B030D-6E8A-4147-A177-3AD203B41FA5}">
                      <a16:colId xmlns:a16="http://schemas.microsoft.com/office/drawing/2014/main" val="20002"/>
                    </a:ext>
                  </a:extLst>
                </a:gridCol>
                <a:gridCol w="2200233">
                  <a:extLst>
                    <a:ext uri="{9D8B030D-6E8A-4147-A177-3AD203B41FA5}">
                      <a16:colId xmlns:a16="http://schemas.microsoft.com/office/drawing/2014/main" val="20003"/>
                    </a:ext>
                  </a:extLst>
                </a:gridCol>
              </a:tblGrid>
              <a:tr h="588989">
                <a:tc>
                  <a:txBody>
                    <a:bodyPr/>
                    <a:lstStyle/>
                    <a:p>
                      <a:pPr algn="ctr" fontAlgn="ctr"/>
                      <a:r>
                        <a:rPr lang="en-US" sz="1600" b="1" i="0" u="none" strike="noStrike" dirty="0" err="1">
                          <a:solidFill>
                            <a:srgbClr val="000000"/>
                          </a:solidFill>
                          <a:latin typeface="Times New Roman"/>
                        </a:rPr>
                        <a:t>S.No</a:t>
                      </a:r>
                      <a:r>
                        <a:rPr lang="en-US" sz="1600" b="1" i="0" u="none" strike="noStrike" dirty="0">
                          <a:solidFill>
                            <a:srgbClr val="000000"/>
                          </a:solidFill>
                          <a:latin typeface="Times New Roman"/>
                        </a:rPr>
                        <a:t>.</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ENGINEERING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Entrance Exams for these Courses</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94494">
                <a:tc>
                  <a:txBody>
                    <a:bodyPr/>
                    <a:lstStyle/>
                    <a:p>
                      <a:pPr algn="ctr" fontAlgn="ctr"/>
                      <a:r>
                        <a:rPr lang="en-US" sz="1600" b="1" i="0" u="none" strike="noStrike" dirty="0">
                          <a:solidFill>
                            <a:srgbClr val="000000"/>
                          </a:solidFill>
                          <a:latin typeface="Times New Roman"/>
                        </a:rPr>
                        <a:t>21</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B. E. / B. Tech. Industrial Instrumentation</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15">
                  <a:txBody>
                    <a:bodyPr/>
                    <a:lstStyle/>
                    <a:p>
                      <a:pPr algn="ctr" fontAlgn="ctr"/>
                      <a:r>
                        <a:rPr lang="en-US" sz="1600" b="1" i="0" u="none" strike="noStrike" dirty="0">
                          <a:solidFill>
                            <a:srgbClr val="FF0000"/>
                          </a:solidFill>
                          <a:latin typeface="Times New Roman"/>
                        </a:rPr>
                        <a:t>JEE</a:t>
                      </a:r>
                      <a:br>
                        <a:rPr lang="en-US" sz="1600" b="1" i="0" u="none" strike="noStrike" dirty="0">
                          <a:solidFill>
                            <a:srgbClr val="FF0000"/>
                          </a:solidFill>
                          <a:latin typeface="Times New Roman"/>
                        </a:rPr>
                      </a:br>
                      <a:r>
                        <a:rPr lang="en-US" sz="1600" b="1" i="0" u="none" strike="noStrike" dirty="0">
                          <a:solidFill>
                            <a:srgbClr val="FF0000"/>
                          </a:solidFill>
                          <a:latin typeface="Times New Roman"/>
                        </a:rPr>
                        <a:t>CET </a:t>
                      </a:r>
                      <a:br>
                        <a:rPr lang="en-US" sz="1600" b="1" i="0" u="none" strike="noStrike" dirty="0">
                          <a:solidFill>
                            <a:srgbClr val="FF0000"/>
                          </a:solidFill>
                          <a:latin typeface="Times New Roman"/>
                        </a:rPr>
                      </a:br>
                      <a:r>
                        <a:rPr lang="en-US" sz="1600" b="1" i="0" u="none" strike="noStrike" dirty="0">
                          <a:solidFill>
                            <a:srgbClr val="FF0000"/>
                          </a:solidFill>
                          <a:latin typeface="Times New Roman"/>
                        </a:rPr>
                        <a:t>KSET </a:t>
                      </a:r>
                      <a:br>
                        <a:rPr lang="en-US" sz="1600" b="1" i="0" u="none" strike="noStrike" dirty="0">
                          <a:solidFill>
                            <a:srgbClr val="FF0000"/>
                          </a:solidFill>
                          <a:latin typeface="Times New Roman"/>
                        </a:rPr>
                      </a:br>
                      <a:r>
                        <a:rPr lang="en-US" sz="1600" b="1" i="0" u="none" strike="noStrike" dirty="0">
                          <a:solidFill>
                            <a:srgbClr val="FF0000"/>
                          </a:solidFill>
                          <a:latin typeface="Times New Roman"/>
                        </a:rPr>
                        <a:t>BITSAT </a:t>
                      </a:r>
                      <a:br>
                        <a:rPr lang="en-US" sz="1600" b="1" i="0" u="none" strike="noStrike" dirty="0">
                          <a:solidFill>
                            <a:srgbClr val="FF0000"/>
                          </a:solidFill>
                          <a:latin typeface="Times New Roman"/>
                        </a:rPr>
                      </a:br>
                      <a:r>
                        <a:rPr lang="en-US" sz="1600" b="1" i="0" u="none" strike="noStrike" dirty="0">
                          <a:solidFill>
                            <a:srgbClr val="FF0000"/>
                          </a:solidFill>
                          <a:latin typeface="Times New Roman"/>
                        </a:rPr>
                        <a:t>VIT </a:t>
                      </a:r>
                      <a:br>
                        <a:rPr lang="en-US" sz="1600" b="1" i="0" u="none" strike="noStrike" dirty="0">
                          <a:solidFill>
                            <a:srgbClr val="FF0000"/>
                          </a:solidFill>
                          <a:latin typeface="Times New Roman"/>
                        </a:rPr>
                      </a:br>
                      <a:r>
                        <a:rPr lang="en-US" sz="1600" b="1" i="0" u="none" strike="noStrike" dirty="0">
                          <a:solidFill>
                            <a:srgbClr val="FF0000"/>
                          </a:solidFill>
                          <a:latin typeface="Times New Roman"/>
                        </a:rPr>
                        <a:t>Symbiosis </a:t>
                      </a:r>
                      <a:br>
                        <a:rPr lang="en-US" sz="1600" b="1" i="0" u="none" strike="noStrike" dirty="0">
                          <a:solidFill>
                            <a:srgbClr val="FF0000"/>
                          </a:solidFill>
                          <a:latin typeface="Times New Roman"/>
                        </a:rPr>
                      </a:br>
                      <a:r>
                        <a:rPr lang="en-US" sz="1600" b="1" i="0" u="none" strike="noStrike" dirty="0">
                          <a:solidFill>
                            <a:srgbClr val="FF0000"/>
                          </a:solidFill>
                          <a:latin typeface="Times New Roman"/>
                        </a:rPr>
                        <a:t>SRM</a:t>
                      </a:r>
                      <a:br>
                        <a:rPr lang="en-US" sz="1600" b="1" i="0" u="none" strike="noStrike" dirty="0">
                          <a:solidFill>
                            <a:srgbClr val="FF0000"/>
                          </a:solidFill>
                          <a:latin typeface="Times New Roman"/>
                        </a:rPr>
                      </a:br>
                      <a:r>
                        <a:rPr lang="en-US" sz="1600" b="1" i="0" u="none" strike="noStrike" dirty="0">
                          <a:solidFill>
                            <a:srgbClr val="FF0000"/>
                          </a:solidFill>
                          <a:latin typeface="Times New Roman"/>
                        </a:rPr>
                        <a:t>NATA</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94494">
                <a:tc>
                  <a:txBody>
                    <a:bodyPr/>
                    <a:lstStyle/>
                    <a:p>
                      <a:pPr algn="ctr" fontAlgn="ctr"/>
                      <a:r>
                        <a:rPr lang="en-US" sz="1600" b="1" i="0" u="none" strike="noStrike">
                          <a:solidFill>
                            <a:srgbClr val="000000"/>
                          </a:solidFill>
                          <a:latin typeface="Times New Roman"/>
                        </a:rPr>
                        <a:t>22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l-PL" sz="1600" b="1" i="0" u="none" strike="noStrike">
                          <a:solidFill>
                            <a:srgbClr val="000000"/>
                          </a:solidFill>
                          <a:latin typeface="Times New Roman"/>
                        </a:rPr>
                        <a:t>B. E. / B. Tech. Ceramic</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294494">
                <a:tc>
                  <a:txBody>
                    <a:bodyPr/>
                    <a:lstStyle/>
                    <a:p>
                      <a:pPr algn="ctr" fontAlgn="ctr"/>
                      <a:r>
                        <a:rPr lang="en-US" sz="1600" b="1" i="0" u="none" strike="noStrike">
                          <a:solidFill>
                            <a:srgbClr val="000000"/>
                          </a:solidFill>
                          <a:latin typeface="Times New Roman"/>
                        </a:rPr>
                        <a:t>23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l-PL" sz="1600" b="1" i="0" u="none" strike="noStrike">
                          <a:solidFill>
                            <a:srgbClr val="000000"/>
                          </a:solidFill>
                          <a:latin typeface="Times New Roman"/>
                        </a:rPr>
                        <a:t>B. E. / B. Tech. Polymer</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3"/>
                  </a:ext>
                </a:extLst>
              </a:tr>
              <a:tr h="294494">
                <a:tc>
                  <a:txBody>
                    <a:bodyPr/>
                    <a:lstStyle/>
                    <a:p>
                      <a:pPr algn="ctr" fontAlgn="ctr"/>
                      <a:r>
                        <a:rPr lang="en-US" sz="1600" b="1" i="0" u="none" strike="noStrike">
                          <a:solidFill>
                            <a:srgbClr val="000000"/>
                          </a:solidFill>
                          <a:latin typeface="Times New Roman"/>
                        </a:rPr>
                        <a:t>24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B. E. / B. Tech. Plastic</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4"/>
                  </a:ext>
                </a:extLst>
              </a:tr>
              <a:tr h="294494">
                <a:tc>
                  <a:txBody>
                    <a:bodyPr/>
                    <a:lstStyle/>
                    <a:p>
                      <a:pPr algn="ctr" fontAlgn="ctr"/>
                      <a:r>
                        <a:rPr lang="en-US" sz="1600" b="1" i="0" u="none" strike="noStrike">
                          <a:solidFill>
                            <a:srgbClr val="000000"/>
                          </a:solidFill>
                          <a:latin typeface="Times New Roman"/>
                        </a:rPr>
                        <a:t>25</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00"/>
                          </a:solidFill>
                          <a:latin typeface="Times New Roman"/>
                        </a:rPr>
                        <a:t>B. E. / B. Tech. Bio-Technology</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5"/>
                  </a:ext>
                </a:extLst>
              </a:tr>
              <a:tr h="294494">
                <a:tc>
                  <a:txBody>
                    <a:bodyPr/>
                    <a:lstStyle/>
                    <a:p>
                      <a:pPr algn="ctr" fontAlgn="ctr"/>
                      <a:r>
                        <a:rPr lang="en-US" sz="1600" b="1" i="0" u="none" strike="noStrike">
                          <a:solidFill>
                            <a:srgbClr val="000000"/>
                          </a:solidFill>
                          <a:latin typeface="Times New Roman"/>
                        </a:rPr>
                        <a:t>26</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B. E. / B. Tech. Bio-Medical</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6"/>
                  </a:ext>
                </a:extLst>
              </a:tr>
              <a:tr h="294494">
                <a:tc>
                  <a:txBody>
                    <a:bodyPr/>
                    <a:lstStyle/>
                    <a:p>
                      <a:pPr algn="ctr" fontAlgn="ctr"/>
                      <a:r>
                        <a:rPr lang="en-US" sz="1600" b="1" i="0" u="none" strike="noStrike">
                          <a:solidFill>
                            <a:srgbClr val="000000"/>
                          </a:solidFill>
                          <a:latin typeface="Times New Roman"/>
                        </a:rPr>
                        <a:t>27</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B. E. / B. Environment</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7"/>
                  </a:ext>
                </a:extLst>
              </a:tr>
              <a:tr h="294494">
                <a:tc>
                  <a:txBody>
                    <a:bodyPr/>
                    <a:lstStyle/>
                    <a:p>
                      <a:pPr algn="ctr" fontAlgn="ctr"/>
                      <a:r>
                        <a:rPr lang="en-US" sz="1600" b="1" i="0" u="none" strike="noStrike">
                          <a:solidFill>
                            <a:srgbClr val="000000"/>
                          </a:solidFill>
                          <a:latin typeface="Times New Roman"/>
                        </a:rPr>
                        <a:t>28</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00"/>
                          </a:solidFill>
                          <a:latin typeface="Times New Roman"/>
                        </a:rPr>
                        <a:t>B. E. / B. Tech. Textile Engineering</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8"/>
                  </a:ext>
                </a:extLst>
              </a:tr>
              <a:tr h="294494">
                <a:tc>
                  <a:txBody>
                    <a:bodyPr/>
                    <a:lstStyle/>
                    <a:p>
                      <a:pPr algn="ctr" fontAlgn="ctr"/>
                      <a:r>
                        <a:rPr lang="en-US" sz="1600" b="1" i="0" u="none" strike="noStrike">
                          <a:solidFill>
                            <a:srgbClr val="000000"/>
                          </a:solidFill>
                          <a:latin typeface="Times New Roman"/>
                        </a:rPr>
                        <a:t>29</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B. E. / B. Tech. Agriculture &amp; Food</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9"/>
                  </a:ext>
                </a:extLst>
              </a:tr>
              <a:tr h="294494">
                <a:tc>
                  <a:txBody>
                    <a:bodyPr/>
                    <a:lstStyle/>
                    <a:p>
                      <a:pPr algn="ctr" fontAlgn="ctr"/>
                      <a:r>
                        <a:rPr lang="en-US" sz="1600" b="1" i="0" u="none" strike="noStrike">
                          <a:solidFill>
                            <a:srgbClr val="000000"/>
                          </a:solidFill>
                          <a:latin typeface="Times New Roman"/>
                        </a:rPr>
                        <a:t>30</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B. Arch. (Bachelor of Architecture)</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5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0"/>
                  </a:ext>
                </a:extLst>
              </a:tr>
              <a:tr h="294494">
                <a:tc>
                  <a:txBody>
                    <a:bodyPr/>
                    <a:lstStyle/>
                    <a:p>
                      <a:pPr algn="ctr" fontAlgn="ctr"/>
                      <a:r>
                        <a:rPr lang="en-US" sz="1600" b="1" i="0" u="none" strike="noStrike">
                          <a:solidFill>
                            <a:srgbClr val="000000"/>
                          </a:solidFill>
                          <a:latin typeface="Times New Roman"/>
                        </a:rPr>
                        <a:t>31</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B.S. (Bachelore of Science)</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1"/>
                  </a:ext>
                </a:extLst>
              </a:tr>
              <a:tr h="294494">
                <a:tc>
                  <a:txBody>
                    <a:bodyPr/>
                    <a:lstStyle/>
                    <a:p>
                      <a:pPr algn="ctr" fontAlgn="ctr"/>
                      <a:r>
                        <a:rPr lang="en-US" sz="1600" b="1" i="0" u="none" strike="noStrike">
                          <a:solidFill>
                            <a:srgbClr val="000000"/>
                          </a:solidFill>
                          <a:latin typeface="Times New Roman"/>
                        </a:rPr>
                        <a:t>32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B F. Tech. (Bachelor of Fashion Technology)</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2"/>
                  </a:ext>
                </a:extLst>
              </a:tr>
              <a:tr h="294494">
                <a:tc>
                  <a:txBody>
                    <a:bodyPr/>
                    <a:lstStyle/>
                    <a:p>
                      <a:pPr algn="ctr" fontAlgn="ctr"/>
                      <a:r>
                        <a:rPr lang="en-US" sz="1600" b="1" i="0" u="none" strike="noStrike">
                          <a:solidFill>
                            <a:srgbClr val="000000"/>
                          </a:solidFill>
                          <a:latin typeface="Times New Roman"/>
                        </a:rPr>
                        <a:t>33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B. Plan (Bachelor of Planning)</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3"/>
                  </a:ext>
                </a:extLst>
              </a:tr>
              <a:tr h="294494">
                <a:tc>
                  <a:txBody>
                    <a:bodyPr/>
                    <a:lstStyle/>
                    <a:p>
                      <a:pPr algn="ctr" fontAlgn="ctr"/>
                      <a:r>
                        <a:rPr lang="en-US" sz="1600" b="1" i="0" u="none" strike="noStrike">
                          <a:solidFill>
                            <a:srgbClr val="000000"/>
                          </a:solidFill>
                          <a:latin typeface="Times New Roman"/>
                        </a:rPr>
                        <a:t>34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B.I.D (Bachelor of Interior Design)</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4"/>
                  </a:ext>
                </a:extLst>
              </a:tr>
              <a:tr h="294494">
                <a:tc>
                  <a:txBody>
                    <a:bodyPr/>
                    <a:lstStyle/>
                    <a:p>
                      <a:pPr algn="ctr" fontAlgn="ctr"/>
                      <a:r>
                        <a:rPr lang="en-US" sz="1600" b="1" i="0" u="none" strike="noStrike">
                          <a:solidFill>
                            <a:srgbClr val="000000"/>
                          </a:solidFill>
                          <a:latin typeface="Times New Roman"/>
                        </a:rPr>
                        <a:t>35</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B. Des. (Bachelor of Design)</a:t>
                      </a:r>
                    </a:p>
                  </a:txBody>
                  <a:tcPr marL="4591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5"/>
                  </a:ext>
                </a:extLst>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457200"/>
          <a:ext cx="8686800" cy="5891328"/>
        </p:xfrm>
        <a:graphic>
          <a:graphicData uri="http://schemas.openxmlformats.org/drawingml/2006/table">
            <a:tbl>
              <a:tblPr/>
              <a:tblGrid>
                <a:gridCol w="3733800">
                  <a:extLst>
                    <a:ext uri="{9D8B030D-6E8A-4147-A177-3AD203B41FA5}">
                      <a16:colId xmlns:a16="http://schemas.microsoft.com/office/drawing/2014/main" val="20000"/>
                    </a:ext>
                  </a:extLst>
                </a:gridCol>
                <a:gridCol w="4953000">
                  <a:extLst>
                    <a:ext uri="{9D8B030D-6E8A-4147-A177-3AD203B41FA5}">
                      <a16:colId xmlns:a16="http://schemas.microsoft.com/office/drawing/2014/main" val="20001"/>
                    </a:ext>
                  </a:extLst>
                </a:gridCol>
              </a:tblGrid>
              <a:tr h="470714">
                <a:tc gridSpan="2">
                  <a:txBody>
                    <a:bodyPr/>
                    <a:lstStyle/>
                    <a:p>
                      <a:pPr algn="ctr" fontAlgn="ctr"/>
                      <a:r>
                        <a:rPr lang="en-US" sz="2800" b="1" i="0" u="none" strike="noStrike" dirty="0">
                          <a:solidFill>
                            <a:srgbClr val="FF0000"/>
                          </a:solidFill>
                          <a:latin typeface="Times New Roman"/>
                        </a:rPr>
                        <a:t>WEB DESIGNING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1519174">
                <a:tc>
                  <a:txBody>
                    <a:bodyPr/>
                    <a:lstStyle/>
                    <a:p>
                      <a:pPr algn="ctr" fontAlgn="ctr"/>
                      <a:r>
                        <a:rPr lang="en-US" sz="1600" b="1" i="0" u="none" strike="noStrike" dirty="0">
                          <a:solidFill>
                            <a:srgbClr val="000000"/>
                          </a:solidFill>
                          <a:latin typeface="Times New Roman" pitchFamily="18" charset="0"/>
                          <a:cs typeface="Times New Roman" pitchFamily="18" charset="0"/>
                        </a:rPr>
                        <a:t>Certificate Courses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ctr"/>
                      <a:r>
                        <a:rPr lang="en-US" sz="1600" b="0" i="0" u="none" strike="noStrike" dirty="0">
                          <a:solidFill>
                            <a:srgbClr val="000000"/>
                          </a:solidFill>
                          <a:latin typeface="Times New Roman" pitchFamily="18" charset="0"/>
                          <a:cs typeface="Times New Roman" pitchFamily="18" charset="0"/>
                        </a:rPr>
                        <a:t>WEB DESIGNING</a:t>
                      </a:r>
                      <a:br>
                        <a:rPr lang="en-US" sz="1600" b="0" i="0" u="none" strike="noStrike" dirty="0">
                          <a:solidFill>
                            <a:srgbClr val="000000"/>
                          </a:solidFill>
                          <a:latin typeface="Times New Roman" pitchFamily="18" charset="0"/>
                          <a:cs typeface="Times New Roman" pitchFamily="18" charset="0"/>
                        </a:rPr>
                      </a:br>
                      <a:r>
                        <a:rPr lang="en-US" sz="1600" b="0" i="0" u="none" strike="noStrike" dirty="0">
                          <a:solidFill>
                            <a:srgbClr val="000000"/>
                          </a:solidFill>
                          <a:latin typeface="Times New Roman" pitchFamily="18" charset="0"/>
                          <a:cs typeface="Times New Roman" pitchFamily="18" charset="0"/>
                        </a:rPr>
                        <a:t> INTERNET WEB DESIGNING</a:t>
                      </a:r>
                      <a:br>
                        <a:rPr lang="en-US" sz="1600" b="0" i="0" u="none" strike="noStrike" dirty="0">
                          <a:solidFill>
                            <a:srgbClr val="000000"/>
                          </a:solidFill>
                          <a:latin typeface="Times New Roman" pitchFamily="18" charset="0"/>
                          <a:cs typeface="Times New Roman" pitchFamily="18" charset="0"/>
                        </a:rPr>
                      </a:br>
                      <a:r>
                        <a:rPr lang="en-US" sz="1600" b="0" i="0" u="none" strike="noStrike" dirty="0">
                          <a:solidFill>
                            <a:srgbClr val="000000"/>
                          </a:solidFill>
                          <a:latin typeface="Times New Roman" pitchFamily="18" charset="0"/>
                          <a:cs typeface="Times New Roman" pitchFamily="18" charset="0"/>
                        </a:rPr>
                        <a:t> WEB DESIGNING &amp;APPLICATION SOFTWARE</a:t>
                      </a:r>
                      <a:br>
                        <a:rPr lang="en-US" sz="1600" b="0" i="0" u="none" strike="noStrike" dirty="0">
                          <a:solidFill>
                            <a:srgbClr val="000000"/>
                          </a:solidFill>
                          <a:latin typeface="Times New Roman" pitchFamily="18" charset="0"/>
                          <a:cs typeface="Times New Roman" pitchFamily="18" charset="0"/>
                        </a:rPr>
                      </a:br>
                      <a:r>
                        <a:rPr lang="en-US" sz="1600" b="0" i="0" u="none" strike="noStrike" dirty="0">
                          <a:solidFill>
                            <a:srgbClr val="000000"/>
                          </a:solidFill>
                          <a:latin typeface="Times New Roman" pitchFamily="18" charset="0"/>
                          <a:cs typeface="Times New Roman" pitchFamily="18" charset="0"/>
                        </a:rPr>
                        <a:t> WEB DESIGNING &amp; OFFICE AUTOMATION</a:t>
                      </a:r>
                      <a:br>
                        <a:rPr lang="en-US" sz="1600" b="0" i="0" u="none" strike="noStrike" dirty="0">
                          <a:solidFill>
                            <a:srgbClr val="000000"/>
                          </a:solidFill>
                          <a:latin typeface="Times New Roman" pitchFamily="18" charset="0"/>
                          <a:cs typeface="Times New Roman" pitchFamily="18" charset="0"/>
                        </a:rPr>
                      </a:br>
                      <a:r>
                        <a:rPr lang="en-US" sz="1600" b="0" i="0" u="none" strike="noStrike" dirty="0">
                          <a:solidFill>
                            <a:srgbClr val="000000"/>
                          </a:solidFill>
                          <a:latin typeface="Times New Roman" pitchFamily="18" charset="0"/>
                          <a:cs typeface="Times New Roman" pitchFamily="18" charset="0"/>
                        </a:rPr>
                        <a:t>MULTIMEDIA WEB DESIGNING</a:t>
                      </a:r>
                    </a:p>
                  </a:txBody>
                  <a:tcPr marL="54864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1"/>
                  </a:ext>
                </a:extLst>
              </a:tr>
              <a:tr h="1519174">
                <a:tc>
                  <a:txBody>
                    <a:bodyPr/>
                    <a:lstStyle/>
                    <a:p>
                      <a:pPr algn="ctr" fontAlgn="ctr"/>
                      <a:r>
                        <a:rPr lang="en-US" sz="1600" b="1" i="0" u="none" strike="noStrike" dirty="0">
                          <a:solidFill>
                            <a:srgbClr val="000000"/>
                          </a:solidFill>
                          <a:latin typeface="Times New Roman" pitchFamily="18" charset="0"/>
                          <a:cs typeface="Times New Roman" pitchFamily="18" charset="0"/>
                        </a:rPr>
                        <a:t>DIPLOMA COURSES (1-2 YEARS)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600" b="1" i="0" u="none" strike="noStrike" dirty="0">
                        <a:solidFill>
                          <a:srgbClr val="000000"/>
                        </a:solidFill>
                        <a:latin typeface="Times New Roman" pitchFamily="18" charset="0"/>
                        <a:cs typeface="Times New Roman" pitchFamily="18" charset="0"/>
                      </a:endParaRPr>
                    </a:p>
                    <a:p>
                      <a:pPr algn="l" fontAlgn="ctr"/>
                      <a:r>
                        <a:rPr lang="en-US" sz="1600" b="1" i="0" u="none" strike="noStrike" dirty="0">
                          <a:solidFill>
                            <a:srgbClr val="000000"/>
                          </a:solidFill>
                          <a:latin typeface="Times New Roman" pitchFamily="18" charset="0"/>
                          <a:cs typeface="Times New Roman" pitchFamily="18" charset="0"/>
                        </a:rPr>
                        <a:t>WEB DESIGNING</a:t>
                      </a:r>
                      <a:br>
                        <a:rPr lang="en-US" sz="1600" b="1" i="0" u="none" strike="noStrike" dirty="0">
                          <a:solidFill>
                            <a:srgbClr val="000000"/>
                          </a:solidFill>
                          <a:latin typeface="Times New Roman" pitchFamily="18" charset="0"/>
                          <a:cs typeface="Times New Roman" pitchFamily="18" charset="0"/>
                        </a:rPr>
                      </a:br>
                      <a:r>
                        <a:rPr lang="en-US" sz="1600" b="1" i="0" u="none" strike="noStrike" dirty="0">
                          <a:solidFill>
                            <a:srgbClr val="000000"/>
                          </a:solidFill>
                          <a:latin typeface="Times New Roman" pitchFamily="18" charset="0"/>
                          <a:cs typeface="Times New Roman" pitchFamily="18" charset="0"/>
                        </a:rPr>
                        <a:t> INTERNET WEB DESIGNING</a:t>
                      </a:r>
                      <a:br>
                        <a:rPr lang="en-US" sz="1600" b="1" i="0" u="none" strike="noStrike" dirty="0">
                          <a:solidFill>
                            <a:srgbClr val="000000"/>
                          </a:solidFill>
                          <a:latin typeface="Times New Roman" pitchFamily="18" charset="0"/>
                          <a:cs typeface="Times New Roman" pitchFamily="18" charset="0"/>
                        </a:rPr>
                      </a:br>
                      <a:r>
                        <a:rPr lang="en-US" sz="1600" b="1" i="0" u="none" strike="noStrike" dirty="0">
                          <a:solidFill>
                            <a:srgbClr val="000000"/>
                          </a:solidFill>
                          <a:latin typeface="Times New Roman" pitchFamily="18" charset="0"/>
                          <a:cs typeface="Times New Roman" pitchFamily="18" charset="0"/>
                        </a:rPr>
                        <a:t>WEB DESIGNING &amp;APPLICATION SOFTWARE</a:t>
                      </a:r>
                      <a:br>
                        <a:rPr lang="en-US" sz="1600" b="1" i="0" u="none" strike="noStrike" dirty="0">
                          <a:solidFill>
                            <a:srgbClr val="000000"/>
                          </a:solidFill>
                          <a:latin typeface="Times New Roman" pitchFamily="18" charset="0"/>
                          <a:cs typeface="Times New Roman" pitchFamily="18" charset="0"/>
                        </a:rPr>
                      </a:br>
                      <a:r>
                        <a:rPr lang="en-US" sz="1600" b="1" i="0" u="none" strike="noStrike" dirty="0">
                          <a:solidFill>
                            <a:srgbClr val="000000"/>
                          </a:solidFill>
                          <a:latin typeface="Times New Roman" pitchFamily="18" charset="0"/>
                          <a:cs typeface="Times New Roman" pitchFamily="18" charset="0"/>
                        </a:rPr>
                        <a:t>WEB DESIGNING &amp; OFFICE AUTOMATION</a:t>
                      </a:r>
                      <a:br>
                        <a:rPr lang="en-US" sz="1600" b="1" i="0" u="none" strike="noStrike" dirty="0">
                          <a:solidFill>
                            <a:srgbClr val="000000"/>
                          </a:solidFill>
                          <a:latin typeface="Times New Roman" pitchFamily="18" charset="0"/>
                          <a:cs typeface="Times New Roman" pitchFamily="18" charset="0"/>
                        </a:rPr>
                      </a:br>
                      <a:r>
                        <a:rPr lang="en-US" sz="1600" b="1" i="0" u="none" strike="noStrike" dirty="0">
                          <a:solidFill>
                            <a:srgbClr val="000000"/>
                          </a:solidFill>
                          <a:latin typeface="Times New Roman" pitchFamily="18" charset="0"/>
                          <a:cs typeface="Times New Roman" pitchFamily="18" charset="0"/>
                        </a:rPr>
                        <a:t>MULTIMEDIA WEB DESIGNING</a:t>
                      </a:r>
                    </a:p>
                    <a:p>
                      <a:pPr algn="l" fontAlgn="ctr"/>
                      <a:endParaRPr lang="en-US" sz="1600" b="1" i="0" u="none" strike="noStrike" dirty="0">
                        <a:solidFill>
                          <a:srgbClr val="000000"/>
                        </a:solidFill>
                        <a:latin typeface="Times New Roman" pitchFamily="18" charset="0"/>
                        <a:cs typeface="Times New Roman" pitchFamily="18" charset="0"/>
                      </a:endParaRPr>
                    </a:p>
                  </a:txBody>
                  <a:tcPr marL="54864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07670">
                <a:tc>
                  <a:txBody>
                    <a:bodyPr/>
                    <a:lstStyle/>
                    <a:p>
                      <a:pPr algn="ctr" fontAlgn="ctr"/>
                      <a:r>
                        <a:rPr lang="en-US" sz="1600" b="1" i="0" u="none" strike="noStrike" dirty="0">
                          <a:solidFill>
                            <a:srgbClr val="000000"/>
                          </a:solidFill>
                          <a:latin typeface="Times New Roman" pitchFamily="18" charset="0"/>
                          <a:cs typeface="Times New Roman" pitchFamily="18" charset="0"/>
                        </a:rPr>
                        <a:t>UNDERGRADUATE COURSE</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ctr"/>
                      <a:endParaRPr lang="en-US" sz="1600" b="1" i="0" u="none" strike="noStrike" dirty="0">
                        <a:solidFill>
                          <a:srgbClr val="000000"/>
                        </a:solidFill>
                        <a:latin typeface="Times New Roman" pitchFamily="18" charset="0"/>
                        <a:cs typeface="Times New Roman" pitchFamily="18" charset="0"/>
                      </a:endParaRPr>
                    </a:p>
                    <a:p>
                      <a:pPr algn="l" fontAlgn="ctr"/>
                      <a:r>
                        <a:rPr lang="en-US" sz="1600" b="1" i="0" u="none" strike="noStrike" dirty="0">
                          <a:solidFill>
                            <a:srgbClr val="000000"/>
                          </a:solidFill>
                          <a:latin typeface="Times New Roman" pitchFamily="18" charset="0"/>
                          <a:cs typeface="Times New Roman" pitchFamily="18" charset="0"/>
                        </a:rPr>
                        <a:t>B.Sc. IN WEB DESIGNING &amp; MULTIMEDIA</a:t>
                      </a:r>
                      <a:br>
                        <a:rPr lang="en-US" sz="1600" b="1" i="0" u="none" strike="noStrike" dirty="0">
                          <a:solidFill>
                            <a:srgbClr val="000000"/>
                          </a:solidFill>
                          <a:latin typeface="Times New Roman" pitchFamily="18" charset="0"/>
                          <a:cs typeface="Times New Roman" pitchFamily="18" charset="0"/>
                        </a:rPr>
                      </a:br>
                      <a:r>
                        <a:rPr lang="en-US" sz="1600" b="1" i="0" u="none" strike="noStrike" dirty="0">
                          <a:solidFill>
                            <a:srgbClr val="000000"/>
                          </a:solidFill>
                          <a:latin typeface="Times New Roman" pitchFamily="18" charset="0"/>
                          <a:cs typeface="Times New Roman" pitchFamily="18" charset="0"/>
                        </a:rPr>
                        <a:t>B.TECH/ B.E IN IT or COMPUTER SCIENCE</a:t>
                      </a:r>
                    </a:p>
                    <a:p>
                      <a:pPr algn="l" fontAlgn="ctr"/>
                      <a:endParaRPr lang="en-US" sz="1600" b="1" i="0" u="none" strike="noStrike" dirty="0">
                        <a:solidFill>
                          <a:srgbClr val="000000"/>
                        </a:solidFill>
                        <a:latin typeface="Times New Roman" pitchFamily="18" charset="0"/>
                        <a:cs typeface="Times New Roman" pitchFamily="18" charset="0"/>
                      </a:endParaRPr>
                    </a:p>
                  </a:txBody>
                  <a:tcPr marL="54864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3"/>
                  </a:ext>
                </a:extLst>
              </a:tr>
              <a:tr h="607670">
                <a:tc>
                  <a:txBody>
                    <a:bodyPr/>
                    <a:lstStyle/>
                    <a:p>
                      <a:pPr algn="ctr" fontAlgn="ctr"/>
                      <a:r>
                        <a:rPr lang="en-US" sz="1600" b="1" i="0" u="none" strike="noStrike" dirty="0">
                          <a:solidFill>
                            <a:srgbClr val="000000"/>
                          </a:solidFill>
                          <a:latin typeface="Times New Roman" pitchFamily="18" charset="0"/>
                          <a:cs typeface="Times New Roman" pitchFamily="18" charset="0"/>
                        </a:rPr>
                        <a:t>POSTGRADUATION COURSE</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1600" b="1" i="0" u="none" strike="noStrike" dirty="0">
                        <a:solidFill>
                          <a:srgbClr val="000000"/>
                        </a:solidFill>
                        <a:latin typeface="Times New Roman" pitchFamily="18" charset="0"/>
                        <a:cs typeface="Times New Roman" pitchFamily="18" charset="0"/>
                      </a:endParaRPr>
                    </a:p>
                    <a:p>
                      <a:pPr algn="l" fontAlgn="ctr"/>
                      <a:r>
                        <a:rPr lang="en-US" sz="1600" b="1" i="0" u="none" strike="noStrike" dirty="0">
                          <a:solidFill>
                            <a:srgbClr val="000000"/>
                          </a:solidFill>
                          <a:latin typeface="Times New Roman" pitchFamily="18" charset="0"/>
                          <a:cs typeface="Times New Roman" pitchFamily="18" charset="0"/>
                        </a:rPr>
                        <a:t>PGD IN WEB DESIGNING</a:t>
                      </a:r>
                      <a:br>
                        <a:rPr lang="en-US" sz="1600" b="1" i="0" u="none" strike="noStrike" dirty="0">
                          <a:solidFill>
                            <a:srgbClr val="000000"/>
                          </a:solidFill>
                          <a:latin typeface="Times New Roman" pitchFamily="18" charset="0"/>
                          <a:cs typeface="Times New Roman" pitchFamily="18" charset="0"/>
                        </a:rPr>
                      </a:br>
                      <a:r>
                        <a:rPr lang="en-US" sz="1600" b="1" i="0" u="none" strike="noStrike" dirty="0">
                          <a:solidFill>
                            <a:srgbClr val="000000"/>
                          </a:solidFill>
                          <a:latin typeface="Times New Roman" pitchFamily="18" charset="0"/>
                          <a:cs typeface="Times New Roman" pitchFamily="18" charset="0"/>
                        </a:rPr>
                        <a:t>M.Sc. IN WEB DESIGNING AND E-COMMERCE</a:t>
                      </a:r>
                    </a:p>
                  </a:txBody>
                  <a:tcPr marL="54864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28801" y="152388"/>
          <a:ext cx="8534399" cy="6482429"/>
        </p:xfrm>
        <a:graphic>
          <a:graphicData uri="http://schemas.openxmlformats.org/drawingml/2006/table">
            <a:tbl>
              <a:tblPr/>
              <a:tblGrid>
                <a:gridCol w="4869819">
                  <a:extLst>
                    <a:ext uri="{9D8B030D-6E8A-4147-A177-3AD203B41FA5}">
                      <a16:colId xmlns:a16="http://schemas.microsoft.com/office/drawing/2014/main" val="20000"/>
                    </a:ext>
                  </a:extLst>
                </a:gridCol>
                <a:gridCol w="3664580">
                  <a:extLst>
                    <a:ext uri="{9D8B030D-6E8A-4147-A177-3AD203B41FA5}">
                      <a16:colId xmlns:a16="http://schemas.microsoft.com/office/drawing/2014/main" val="20001"/>
                    </a:ext>
                  </a:extLst>
                </a:gridCol>
              </a:tblGrid>
              <a:tr h="327358">
                <a:tc gridSpan="2">
                  <a:txBody>
                    <a:bodyPr/>
                    <a:lstStyle/>
                    <a:p>
                      <a:pPr algn="ctr" fontAlgn="ctr"/>
                      <a:r>
                        <a:rPr lang="en-US" sz="2000" b="1" i="0" u="none" strike="noStrike" dirty="0">
                          <a:solidFill>
                            <a:srgbClr val="FF0000"/>
                          </a:solidFill>
                          <a:latin typeface="Times New Roman" pitchFamily="18" charset="0"/>
                          <a:cs typeface="Times New Roman" pitchFamily="18" charset="0"/>
                        </a:rPr>
                        <a:t>GRAPHIC DESIGNING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33827">
                <a:tc>
                  <a:txBody>
                    <a:bodyPr/>
                    <a:lstStyle/>
                    <a:p>
                      <a:pPr algn="ctr" fontAlgn="ctr"/>
                      <a:r>
                        <a:rPr lang="en-US" sz="1400" b="1" i="0" u="none" strike="noStrike">
                          <a:solidFill>
                            <a:srgbClr val="222222"/>
                          </a:solidFill>
                          <a:latin typeface="Times New Roman" pitchFamily="18" charset="0"/>
                          <a:cs typeface="Times New Roman" pitchFamily="18" charset="0"/>
                        </a:rPr>
                        <a:t>Degree/ Diploma</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err="1">
                          <a:solidFill>
                            <a:srgbClr val="222222"/>
                          </a:solidFill>
                          <a:latin typeface="Times New Roman" pitchFamily="18" charset="0"/>
                          <a:cs typeface="Times New Roman" pitchFamily="18" charset="0"/>
                        </a:rPr>
                        <a:t>Programme</a:t>
                      </a:r>
                      <a:endParaRPr lang="en-US" sz="1400" b="1" i="0" u="none" strike="noStrike" dirty="0">
                        <a:solidFill>
                          <a:srgbClr val="222222"/>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33827">
                <a:tc rowSpan="5">
                  <a:txBody>
                    <a:bodyPr/>
                    <a:lstStyle/>
                    <a:p>
                      <a:pPr algn="ctr" fontAlgn="ctr"/>
                      <a:r>
                        <a:rPr lang="en-US" sz="1400" b="1" i="0" u="none" strike="noStrike">
                          <a:solidFill>
                            <a:srgbClr val="222222"/>
                          </a:solidFill>
                          <a:latin typeface="Times New Roman" pitchFamily="18" charset="0"/>
                          <a:cs typeface="Times New Roman" pitchFamily="18" charset="0"/>
                        </a:rPr>
                        <a:t>Bachelor’s degree course</a:t>
                      </a:r>
                      <a:br>
                        <a:rPr lang="en-US" sz="1400" b="1" i="0" u="none" strike="noStrike">
                          <a:solidFill>
                            <a:srgbClr val="222222"/>
                          </a:solidFill>
                          <a:latin typeface="Times New Roman" pitchFamily="18" charset="0"/>
                          <a:cs typeface="Times New Roman" pitchFamily="18" charset="0"/>
                        </a:rPr>
                      </a:br>
                      <a:r>
                        <a:rPr lang="en-US" sz="1400" b="1" i="0" u="none" strike="noStrike">
                          <a:solidFill>
                            <a:srgbClr val="222222"/>
                          </a:solidFill>
                          <a:latin typeface="Times New Roman" pitchFamily="18" charset="0"/>
                          <a:cs typeface="Times New Roman" pitchFamily="18" charset="0"/>
                        </a:rPr>
                        <a:t>(3-4 year program)</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ctr"/>
                      <a:r>
                        <a:rPr lang="en-US" sz="1400" b="1" i="0" u="none" strike="noStrike" dirty="0" err="1">
                          <a:solidFill>
                            <a:srgbClr val="000000"/>
                          </a:solidFill>
                          <a:latin typeface="Times New Roman" pitchFamily="18" charset="0"/>
                          <a:cs typeface="Times New Roman" pitchFamily="18" charset="0"/>
                          <a:hlinkClick r:id="" action="ppaction://noaction"/>
                        </a:rPr>
                        <a:t>B.Des</a:t>
                      </a:r>
                      <a:r>
                        <a:rPr lang="en-US" sz="1400" b="1" i="0" u="none" strike="noStrike" dirty="0">
                          <a:solidFill>
                            <a:srgbClr val="000000"/>
                          </a:solidFill>
                          <a:latin typeface="Times New Roman" pitchFamily="18" charset="0"/>
                          <a:cs typeface="Times New Roman" pitchFamily="18" charset="0"/>
                          <a:hlinkClick r:id="" action="ppaction://noaction"/>
                        </a:rPr>
                        <a:t> (Graphic Design)</a:t>
                      </a:r>
                      <a:endParaRPr lang="en-US" sz="1400" b="1" i="0" u="none" strike="noStrike" dirty="0">
                        <a:solidFill>
                          <a:srgbClr val="000000"/>
                        </a:solidFill>
                        <a:latin typeface="Times New Roman" pitchFamily="18" charset="0"/>
                        <a:cs typeface="Times New Roman" pitchFamily="18" charset="0"/>
                      </a:endParaRPr>
                    </a:p>
                  </a:txBody>
                  <a:tcPr marL="36576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2"/>
                  </a:ext>
                </a:extLst>
              </a:tr>
              <a:tr h="233827">
                <a:tc vMerge="1">
                  <a:txBody>
                    <a:bodyPr/>
                    <a:lstStyle/>
                    <a:p>
                      <a:endParaRPr lang="en-US"/>
                    </a:p>
                  </a:txBody>
                  <a:tcPr/>
                </a:tc>
                <a:tc>
                  <a:txBody>
                    <a:bodyPr/>
                    <a:lstStyle/>
                    <a:p>
                      <a:pPr algn="l" fontAlgn="ctr"/>
                      <a:r>
                        <a:rPr lang="en-US" sz="1400" b="1" i="0" u="none" strike="noStrike" dirty="0">
                          <a:solidFill>
                            <a:srgbClr val="222222"/>
                          </a:solidFill>
                          <a:latin typeface="Times New Roman" pitchFamily="18" charset="0"/>
                          <a:cs typeface="Times New Roman" pitchFamily="18" charset="0"/>
                        </a:rPr>
                        <a:t>B.Sc. (Graphic Design)</a:t>
                      </a:r>
                    </a:p>
                  </a:txBody>
                  <a:tcPr marL="36576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3"/>
                  </a:ext>
                </a:extLst>
              </a:tr>
              <a:tr h="233827">
                <a:tc vMerge="1">
                  <a:txBody>
                    <a:bodyPr/>
                    <a:lstStyle/>
                    <a:p>
                      <a:endParaRPr lang="en-US"/>
                    </a:p>
                  </a:txBody>
                  <a:tcPr/>
                </a:tc>
                <a:tc>
                  <a:txBody>
                    <a:bodyPr/>
                    <a:lstStyle/>
                    <a:p>
                      <a:pPr algn="l" fontAlgn="ctr"/>
                      <a:r>
                        <a:rPr lang="en-US" sz="1400" b="1" i="0" u="none" strike="noStrike" dirty="0">
                          <a:solidFill>
                            <a:srgbClr val="222222"/>
                          </a:solidFill>
                          <a:latin typeface="Times New Roman" pitchFamily="18" charset="0"/>
                          <a:cs typeface="Times New Roman" pitchFamily="18" charset="0"/>
                        </a:rPr>
                        <a:t>B.Sc. (Multimedia, Animation &amp; Graphics)</a:t>
                      </a:r>
                    </a:p>
                  </a:txBody>
                  <a:tcPr marL="36576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4"/>
                  </a:ext>
                </a:extLst>
              </a:tr>
              <a:tr h="233827">
                <a:tc vMerge="1">
                  <a:txBody>
                    <a:bodyPr/>
                    <a:lstStyle/>
                    <a:p>
                      <a:endParaRPr lang="en-US"/>
                    </a:p>
                  </a:txBody>
                  <a:tcPr/>
                </a:tc>
                <a:tc>
                  <a:txBody>
                    <a:bodyPr/>
                    <a:lstStyle/>
                    <a:p>
                      <a:pPr algn="l" fontAlgn="ctr"/>
                      <a:r>
                        <a:rPr lang="en-US" sz="1400" b="1" i="0" u="none" strike="noStrike" dirty="0">
                          <a:solidFill>
                            <a:srgbClr val="222222"/>
                          </a:solidFill>
                          <a:latin typeface="Times New Roman" pitchFamily="18" charset="0"/>
                          <a:cs typeface="Times New Roman" pitchFamily="18" charset="0"/>
                        </a:rPr>
                        <a:t>B.A. (Graphic Design)</a:t>
                      </a:r>
                    </a:p>
                  </a:txBody>
                  <a:tcPr marL="36576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5"/>
                  </a:ext>
                </a:extLst>
              </a:tr>
              <a:tr h="233827">
                <a:tc vMerge="1">
                  <a:txBody>
                    <a:bodyPr/>
                    <a:lstStyle/>
                    <a:p>
                      <a:endParaRPr lang="en-US"/>
                    </a:p>
                  </a:txBody>
                  <a:tcPr/>
                </a:tc>
                <a:tc>
                  <a:txBody>
                    <a:bodyPr/>
                    <a:lstStyle/>
                    <a:p>
                      <a:pPr algn="l" fontAlgn="ctr"/>
                      <a:r>
                        <a:rPr lang="en-US" sz="1400" b="1" i="0" u="none" strike="noStrike" dirty="0">
                          <a:solidFill>
                            <a:srgbClr val="222222"/>
                          </a:solidFill>
                          <a:latin typeface="Times New Roman" pitchFamily="18" charset="0"/>
                          <a:cs typeface="Times New Roman" pitchFamily="18" charset="0"/>
                        </a:rPr>
                        <a:t>Bachelors of Graphic Design</a:t>
                      </a:r>
                    </a:p>
                  </a:txBody>
                  <a:tcPr marL="36576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6"/>
                  </a:ext>
                </a:extLst>
              </a:tr>
              <a:tr h="233827">
                <a:tc rowSpan="2">
                  <a:txBody>
                    <a:bodyPr/>
                    <a:lstStyle/>
                    <a:p>
                      <a:pPr algn="ctr" fontAlgn="ctr"/>
                      <a:r>
                        <a:rPr lang="en-US" sz="1400" b="1" i="0" u="none" strike="noStrike">
                          <a:solidFill>
                            <a:srgbClr val="222222"/>
                          </a:solidFill>
                          <a:latin typeface="Times New Roman" pitchFamily="18" charset="0"/>
                          <a:cs typeface="Times New Roman" pitchFamily="18" charset="0"/>
                        </a:rPr>
                        <a:t>Master’s degree course </a:t>
                      </a:r>
                      <a:br>
                        <a:rPr lang="en-US" sz="1400" b="1" i="0" u="none" strike="noStrike">
                          <a:solidFill>
                            <a:srgbClr val="222222"/>
                          </a:solidFill>
                          <a:latin typeface="Times New Roman" pitchFamily="18" charset="0"/>
                          <a:cs typeface="Times New Roman" pitchFamily="18" charset="0"/>
                        </a:rPr>
                      </a:br>
                      <a:r>
                        <a:rPr lang="en-US" sz="1400" b="1" i="0" u="none" strike="noStrike">
                          <a:solidFill>
                            <a:srgbClr val="222222"/>
                          </a:solidFill>
                          <a:latin typeface="Times New Roman" pitchFamily="18" charset="0"/>
                          <a:cs typeface="Times New Roman" pitchFamily="18" charset="0"/>
                        </a:rPr>
                        <a:t>(2-year program)</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1" i="0" u="none" strike="noStrike" dirty="0" err="1">
                          <a:solidFill>
                            <a:srgbClr val="222222"/>
                          </a:solidFill>
                          <a:latin typeface="Times New Roman" pitchFamily="18" charset="0"/>
                          <a:cs typeface="Times New Roman" pitchFamily="18" charset="0"/>
                        </a:rPr>
                        <a:t>M.Des</a:t>
                      </a:r>
                      <a:r>
                        <a:rPr lang="en-US" sz="1400" b="1" i="0" u="none" strike="noStrike" dirty="0">
                          <a:solidFill>
                            <a:srgbClr val="222222"/>
                          </a:solidFill>
                          <a:latin typeface="Times New Roman" pitchFamily="18" charset="0"/>
                          <a:cs typeface="Times New Roman" pitchFamily="18" charset="0"/>
                        </a:rPr>
                        <a:t> (Graphic Design)</a:t>
                      </a:r>
                    </a:p>
                  </a:txBody>
                  <a:tcPr marL="36576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33827">
                <a:tc vMerge="1">
                  <a:txBody>
                    <a:bodyPr/>
                    <a:lstStyle/>
                    <a:p>
                      <a:endParaRPr lang="en-US"/>
                    </a:p>
                  </a:txBody>
                  <a:tcPr/>
                </a:tc>
                <a:tc>
                  <a:txBody>
                    <a:bodyPr/>
                    <a:lstStyle/>
                    <a:p>
                      <a:pPr algn="l" fontAlgn="ctr"/>
                      <a:r>
                        <a:rPr lang="en-US" sz="1400" b="1" i="0" u="none" strike="noStrike" dirty="0">
                          <a:solidFill>
                            <a:srgbClr val="222222"/>
                          </a:solidFill>
                          <a:latin typeface="Times New Roman" pitchFamily="18" charset="0"/>
                          <a:cs typeface="Times New Roman" pitchFamily="18" charset="0"/>
                        </a:rPr>
                        <a:t>M.A. (Graphic Design)</a:t>
                      </a:r>
                    </a:p>
                  </a:txBody>
                  <a:tcPr marL="36576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33827">
                <a:tc>
                  <a:txBody>
                    <a:bodyPr/>
                    <a:lstStyle/>
                    <a:p>
                      <a:pPr algn="ctr" fontAlgn="ctr"/>
                      <a:r>
                        <a:rPr lang="en-US" sz="1400" b="1" i="0" u="none" strike="noStrike">
                          <a:solidFill>
                            <a:srgbClr val="222222"/>
                          </a:solidFill>
                          <a:latin typeface="Times New Roman" pitchFamily="18" charset="0"/>
                          <a:cs typeface="Times New Roman" pitchFamily="18" charset="0"/>
                        </a:rPr>
                        <a:t>PhD</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ctr"/>
                      <a:r>
                        <a:rPr lang="en-US" sz="1400" b="1" i="0" u="none" strike="noStrike" dirty="0">
                          <a:solidFill>
                            <a:srgbClr val="222222"/>
                          </a:solidFill>
                          <a:latin typeface="Times New Roman" pitchFamily="18" charset="0"/>
                          <a:cs typeface="Times New Roman" pitchFamily="18" charset="0"/>
                        </a:rPr>
                        <a:t>Graphic Design</a:t>
                      </a:r>
                    </a:p>
                  </a:txBody>
                  <a:tcPr marL="36576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9"/>
                  </a:ext>
                </a:extLst>
              </a:tr>
              <a:tr h="233827">
                <a:tc rowSpan="4">
                  <a:txBody>
                    <a:bodyPr/>
                    <a:lstStyle/>
                    <a:p>
                      <a:pPr algn="ctr" fontAlgn="ctr"/>
                      <a:r>
                        <a:rPr lang="en-US" sz="1400" b="1" i="0" u="none" strike="noStrike">
                          <a:solidFill>
                            <a:srgbClr val="222222"/>
                          </a:solidFill>
                          <a:latin typeface="Times New Roman" pitchFamily="18" charset="0"/>
                          <a:cs typeface="Times New Roman" pitchFamily="18" charset="0"/>
                        </a:rPr>
                        <a:t>Diploma &amp; Certificate</a:t>
                      </a:r>
                      <a:r>
                        <a:rPr lang="en-US" sz="1400" b="0" i="0" u="none" strike="noStrike">
                          <a:solidFill>
                            <a:srgbClr val="222222"/>
                          </a:solidFill>
                          <a:latin typeface="Times New Roman" pitchFamily="18" charset="0"/>
                          <a:cs typeface="Times New Roman" pitchFamily="18" charset="0"/>
                        </a:rPr>
                        <a:t> </a:t>
                      </a:r>
                      <a:r>
                        <a:rPr lang="en-US" sz="1400" b="1" i="0" u="none" strike="noStrike">
                          <a:solidFill>
                            <a:srgbClr val="222222"/>
                          </a:solidFill>
                          <a:latin typeface="Times New Roman" pitchFamily="18" charset="0"/>
                          <a:cs typeface="Times New Roman" pitchFamily="18" charset="0"/>
                        </a:rPr>
                        <a:t>Courses </a:t>
                      </a:r>
                      <a:br>
                        <a:rPr lang="en-US" sz="1400" b="1" i="0" u="none" strike="noStrike">
                          <a:solidFill>
                            <a:srgbClr val="222222"/>
                          </a:solidFill>
                          <a:latin typeface="Times New Roman" pitchFamily="18" charset="0"/>
                          <a:cs typeface="Times New Roman" pitchFamily="18" charset="0"/>
                        </a:rPr>
                      </a:br>
                      <a:r>
                        <a:rPr lang="en-US" sz="1400" b="1" i="0" u="none" strike="noStrike">
                          <a:solidFill>
                            <a:srgbClr val="222222"/>
                          </a:solidFill>
                          <a:latin typeface="Times New Roman" pitchFamily="18" charset="0"/>
                          <a:cs typeface="Times New Roman" pitchFamily="18" charset="0"/>
                        </a:rPr>
                        <a:t>(6 months-1 year)</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1" i="0" u="none" strike="noStrike" dirty="0">
                          <a:solidFill>
                            <a:srgbClr val="222222"/>
                          </a:solidFill>
                          <a:latin typeface="Times New Roman" pitchFamily="18" charset="0"/>
                          <a:cs typeface="Times New Roman" pitchFamily="18" charset="0"/>
                        </a:rPr>
                        <a:t>Certificate in Graphic Design</a:t>
                      </a:r>
                    </a:p>
                  </a:txBody>
                  <a:tcPr marL="36576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33827">
                <a:tc vMerge="1">
                  <a:txBody>
                    <a:bodyPr/>
                    <a:lstStyle/>
                    <a:p>
                      <a:endParaRPr lang="en-US"/>
                    </a:p>
                  </a:txBody>
                  <a:tcPr/>
                </a:tc>
                <a:tc>
                  <a:txBody>
                    <a:bodyPr/>
                    <a:lstStyle/>
                    <a:p>
                      <a:pPr algn="l" fontAlgn="ctr"/>
                      <a:r>
                        <a:rPr lang="en-US" sz="1400" b="1" i="0" u="none" strike="noStrike" dirty="0">
                          <a:solidFill>
                            <a:srgbClr val="222222"/>
                          </a:solidFill>
                          <a:latin typeface="Times New Roman" pitchFamily="18" charset="0"/>
                          <a:cs typeface="Times New Roman" pitchFamily="18" charset="0"/>
                        </a:rPr>
                        <a:t>Advance Diploma in Graphic Design</a:t>
                      </a:r>
                    </a:p>
                  </a:txBody>
                  <a:tcPr marL="36576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33827">
                <a:tc vMerge="1">
                  <a:txBody>
                    <a:bodyPr/>
                    <a:lstStyle/>
                    <a:p>
                      <a:endParaRPr lang="en-US"/>
                    </a:p>
                  </a:txBody>
                  <a:tcPr/>
                </a:tc>
                <a:tc>
                  <a:txBody>
                    <a:bodyPr/>
                    <a:lstStyle/>
                    <a:p>
                      <a:pPr algn="l" fontAlgn="ctr"/>
                      <a:r>
                        <a:rPr lang="en-US" sz="1400" b="1" i="0" u="none" strike="noStrike" dirty="0">
                          <a:solidFill>
                            <a:srgbClr val="222222"/>
                          </a:solidFill>
                          <a:latin typeface="Times New Roman" pitchFamily="18" charset="0"/>
                          <a:cs typeface="Times New Roman" pitchFamily="18" charset="0"/>
                        </a:rPr>
                        <a:t>Graduate Diploma in Graphic Design</a:t>
                      </a:r>
                    </a:p>
                  </a:txBody>
                  <a:tcPr marL="36576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233827">
                <a:tc vMerge="1">
                  <a:txBody>
                    <a:bodyPr/>
                    <a:lstStyle/>
                    <a:p>
                      <a:endParaRPr lang="en-US"/>
                    </a:p>
                  </a:txBody>
                  <a:tcPr/>
                </a:tc>
                <a:tc>
                  <a:txBody>
                    <a:bodyPr/>
                    <a:lstStyle/>
                    <a:p>
                      <a:pPr algn="l" fontAlgn="ctr"/>
                      <a:r>
                        <a:rPr lang="en-US" sz="1400" b="1" i="0" u="none" strike="noStrike" dirty="0">
                          <a:solidFill>
                            <a:srgbClr val="222222"/>
                          </a:solidFill>
                          <a:latin typeface="Times New Roman" pitchFamily="18" charset="0"/>
                          <a:cs typeface="Times New Roman" pitchFamily="18" charset="0"/>
                        </a:rPr>
                        <a:t>Post Graduate Diploma in Graphic Design</a:t>
                      </a:r>
                    </a:p>
                  </a:txBody>
                  <a:tcPr marL="36576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68903">
                <a:tc gridSpan="2">
                  <a:txBody>
                    <a:bodyPr/>
                    <a:lstStyle/>
                    <a:p>
                      <a:pPr algn="ctr" fontAlgn="b"/>
                      <a:r>
                        <a:rPr lang="en-US" sz="1400" b="1" i="0" u="none" strike="noStrike" dirty="0">
                          <a:solidFill>
                            <a:srgbClr val="8E0127"/>
                          </a:solidFill>
                          <a:latin typeface="Times New Roman" pitchFamily="18" charset="0"/>
                          <a:cs typeface="Times New Roman" pitchFamily="18" charset="0"/>
                        </a:rPr>
                        <a:t>Admission in Graphic Designing Courses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4"/>
                  </a:ext>
                </a:extLst>
              </a:tr>
              <a:tr h="233827">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rPr>
                        <a:t>1) MIT    2) AIEED     3) CEED     4) UCEED     5) </a:t>
                      </a:r>
                      <a:r>
                        <a:rPr lang="en-US" sz="1400" b="1" i="0" u="none" strike="noStrike" dirty="0">
                          <a:solidFill>
                            <a:srgbClr val="000000"/>
                          </a:solidFill>
                          <a:latin typeface="Times New Roman" pitchFamily="18" charset="0"/>
                          <a:cs typeface="Times New Roman" pitchFamily="18" charset="0"/>
                          <a:hlinkClick r:id="" action="ppaction://noaction"/>
                        </a:rPr>
                        <a:t>NIFT</a:t>
                      </a:r>
                      <a:r>
                        <a:rPr lang="en-US" sz="1400" b="1" i="0" u="none" strike="noStrike" dirty="0">
                          <a:solidFill>
                            <a:srgbClr val="000000"/>
                          </a:solidFill>
                          <a:latin typeface="Times New Roman" pitchFamily="18" charset="0"/>
                          <a:cs typeface="Times New Roman" pitchFamily="18" charset="0"/>
                        </a:rPr>
                        <a:t>      6) SEED</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5"/>
                  </a:ext>
                </a:extLst>
              </a:tr>
              <a:tr h="268903">
                <a:tc gridSpan="2">
                  <a:txBody>
                    <a:bodyPr/>
                    <a:lstStyle/>
                    <a:p>
                      <a:pPr algn="ctr" fontAlgn="b"/>
                      <a:r>
                        <a:rPr lang="en-US" sz="1800" b="1" i="0" u="none" strike="noStrike" dirty="0">
                          <a:solidFill>
                            <a:srgbClr val="C00000"/>
                          </a:solidFill>
                          <a:latin typeface="Times New Roman" pitchFamily="18" charset="0"/>
                          <a:cs typeface="Times New Roman" pitchFamily="18" charset="0"/>
                        </a:rPr>
                        <a:t>INSTITUTIONS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6"/>
                  </a:ext>
                </a:extLst>
              </a:tr>
              <a:tr h="233827">
                <a:tc>
                  <a:txBody>
                    <a:bodyPr/>
                    <a:lstStyle/>
                    <a:p>
                      <a:pPr algn="l" fontAlgn="ctr"/>
                      <a:r>
                        <a:rPr lang="en-US" sz="1400" b="1" i="0" u="none" strike="noStrike" dirty="0">
                          <a:solidFill>
                            <a:srgbClr val="222222"/>
                          </a:solidFill>
                          <a:latin typeface="Times New Roman" pitchFamily="18" charset="0"/>
                          <a:cs typeface="Times New Roman" pitchFamily="18" charset="0"/>
                        </a:rPr>
                        <a:t>MIT </a:t>
                      </a:r>
                      <a:r>
                        <a:rPr lang="en-US" sz="1400" b="1" i="0" u="none" strike="noStrike" dirty="0" err="1">
                          <a:solidFill>
                            <a:srgbClr val="222222"/>
                          </a:solidFill>
                          <a:latin typeface="Times New Roman" pitchFamily="18" charset="0"/>
                          <a:cs typeface="Times New Roman" pitchFamily="18" charset="0"/>
                        </a:rPr>
                        <a:t>Institue</a:t>
                      </a:r>
                      <a:r>
                        <a:rPr lang="en-US" sz="1400" b="1" i="0" u="none" strike="noStrike" dirty="0">
                          <a:solidFill>
                            <a:srgbClr val="222222"/>
                          </a:solidFill>
                          <a:latin typeface="Times New Roman" pitchFamily="18" charset="0"/>
                          <a:cs typeface="Times New Roman" pitchFamily="18" charset="0"/>
                        </a:rPr>
                        <a:t> of Design</a:t>
                      </a:r>
                    </a:p>
                  </a:txBody>
                  <a:tcPr marL="64008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ctr"/>
                      <a:r>
                        <a:rPr lang="en-US" sz="1400" b="1" i="0" u="none" strike="noStrike" dirty="0" err="1">
                          <a:solidFill>
                            <a:srgbClr val="222222"/>
                          </a:solidFill>
                          <a:latin typeface="Times New Roman" pitchFamily="18" charset="0"/>
                          <a:cs typeface="Times New Roman" pitchFamily="18" charset="0"/>
                        </a:rPr>
                        <a:t>Pune</a:t>
                      </a:r>
                      <a:endParaRPr lang="en-US" sz="1400" b="1" i="0" u="none" strike="noStrike" dirty="0">
                        <a:solidFill>
                          <a:srgbClr val="222222"/>
                        </a:solidFill>
                        <a:latin typeface="Times New Roman" pitchFamily="18" charset="0"/>
                        <a:cs typeface="Times New Roman" pitchFamily="18" charset="0"/>
                      </a:endParaRPr>
                    </a:p>
                  </a:txBody>
                  <a:tcPr marL="45720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17"/>
                  </a:ext>
                </a:extLst>
              </a:tr>
              <a:tr h="233827">
                <a:tc>
                  <a:txBody>
                    <a:bodyPr/>
                    <a:lstStyle/>
                    <a:p>
                      <a:pPr algn="l" fontAlgn="ctr"/>
                      <a:r>
                        <a:rPr lang="en-US" sz="1400" b="1" i="0" u="none" strike="noStrike" dirty="0">
                          <a:solidFill>
                            <a:srgbClr val="222222"/>
                          </a:solidFill>
                          <a:latin typeface="Times New Roman" pitchFamily="18" charset="0"/>
                          <a:cs typeface="Times New Roman" pitchFamily="18" charset="0"/>
                        </a:rPr>
                        <a:t>National Institute of Design</a:t>
                      </a:r>
                    </a:p>
                  </a:txBody>
                  <a:tcPr marL="64008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1" i="0" u="none" strike="noStrike" dirty="0">
                          <a:solidFill>
                            <a:srgbClr val="222222"/>
                          </a:solidFill>
                          <a:latin typeface="Times New Roman" pitchFamily="18" charset="0"/>
                          <a:cs typeface="Times New Roman" pitchFamily="18" charset="0"/>
                        </a:rPr>
                        <a:t>Bangalore, </a:t>
                      </a:r>
                      <a:r>
                        <a:rPr lang="en-US" sz="1400" b="1" i="0" u="none" strike="noStrike" dirty="0" err="1">
                          <a:solidFill>
                            <a:srgbClr val="222222"/>
                          </a:solidFill>
                          <a:latin typeface="Times New Roman" pitchFamily="18" charset="0"/>
                          <a:cs typeface="Times New Roman" pitchFamily="18" charset="0"/>
                        </a:rPr>
                        <a:t>Ahmedabad</a:t>
                      </a:r>
                      <a:endParaRPr lang="en-US" sz="1400" b="1" i="0" u="none" strike="noStrike" dirty="0">
                        <a:solidFill>
                          <a:srgbClr val="222222"/>
                        </a:solidFill>
                        <a:latin typeface="Times New Roman" pitchFamily="18" charset="0"/>
                        <a:cs typeface="Times New Roman" pitchFamily="18" charset="0"/>
                      </a:endParaRPr>
                    </a:p>
                  </a:txBody>
                  <a:tcPr marL="45720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33827">
                <a:tc>
                  <a:txBody>
                    <a:bodyPr/>
                    <a:lstStyle/>
                    <a:p>
                      <a:pPr algn="l" fontAlgn="ctr"/>
                      <a:r>
                        <a:rPr lang="en-US" sz="1400" b="1" i="0" u="none" strike="noStrike" dirty="0">
                          <a:solidFill>
                            <a:srgbClr val="222222"/>
                          </a:solidFill>
                          <a:latin typeface="Times New Roman" pitchFamily="18" charset="0"/>
                          <a:cs typeface="Times New Roman" pitchFamily="18" charset="0"/>
                        </a:rPr>
                        <a:t>Footwear Design &amp; Development Institute</a:t>
                      </a:r>
                    </a:p>
                  </a:txBody>
                  <a:tcPr marL="64008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ctr"/>
                      <a:r>
                        <a:rPr lang="en-US" sz="1400" b="1" i="0" u="none" strike="noStrike" dirty="0" err="1">
                          <a:solidFill>
                            <a:srgbClr val="222222"/>
                          </a:solidFill>
                          <a:latin typeface="Times New Roman" pitchFamily="18" charset="0"/>
                          <a:cs typeface="Times New Roman" pitchFamily="18" charset="0"/>
                        </a:rPr>
                        <a:t>Noida</a:t>
                      </a:r>
                      <a:endParaRPr lang="en-US" sz="1400" b="1" i="0" u="none" strike="noStrike" dirty="0">
                        <a:solidFill>
                          <a:srgbClr val="222222"/>
                        </a:solidFill>
                        <a:latin typeface="Times New Roman" pitchFamily="18" charset="0"/>
                        <a:cs typeface="Times New Roman" pitchFamily="18" charset="0"/>
                      </a:endParaRPr>
                    </a:p>
                  </a:txBody>
                  <a:tcPr marL="45720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19"/>
                  </a:ext>
                </a:extLst>
              </a:tr>
              <a:tr h="233827">
                <a:tc>
                  <a:txBody>
                    <a:bodyPr/>
                    <a:lstStyle/>
                    <a:p>
                      <a:pPr algn="l" fontAlgn="ctr"/>
                      <a:r>
                        <a:rPr lang="en-US" sz="1400" b="1" i="0" u="none" strike="noStrike" dirty="0">
                          <a:solidFill>
                            <a:srgbClr val="222222"/>
                          </a:solidFill>
                          <a:latin typeface="Times New Roman" pitchFamily="18" charset="0"/>
                          <a:cs typeface="Times New Roman" pitchFamily="18" charset="0"/>
                        </a:rPr>
                        <a:t>IIT</a:t>
                      </a:r>
                    </a:p>
                  </a:txBody>
                  <a:tcPr marL="64008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1" i="0" u="none" strike="noStrike" dirty="0">
                          <a:solidFill>
                            <a:srgbClr val="222222"/>
                          </a:solidFill>
                          <a:latin typeface="Times New Roman" pitchFamily="18" charset="0"/>
                          <a:cs typeface="Times New Roman" pitchFamily="18" charset="0"/>
                        </a:rPr>
                        <a:t>Mumbai</a:t>
                      </a:r>
                    </a:p>
                  </a:txBody>
                  <a:tcPr marL="45720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233827">
                <a:tc>
                  <a:txBody>
                    <a:bodyPr/>
                    <a:lstStyle/>
                    <a:p>
                      <a:pPr algn="l" fontAlgn="ctr"/>
                      <a:r>
                        <a:rPr lang="en-US" sz="1400" b="1" i="0" u="none" strike="noStrike" dirty="0" err="1">
                          <a:solidFill>
                            <a:srgbClr val="222222"/>
                          </a:solidFill>
                          <a:latin typeface="Times New Roman" pitchFamily="18" charset="0"/>
                          <a:cs typeface="Times New Roman" pitchFamily="18" charset="0"/>
                        </a:rPr>
                        <a:t>Wigan</a:t>
                      </a:r>
                      <a:r>
                        <a:rPr lang="en-US" sz="1400" b="1" i="0" u="none" strike="noStrike" dirty="0">
                          <a:solidFill>
                            <a:srgbClr val="222222"/>
                          </a:solidFill>
                          <a:latin typeface="Times New Roman" pitchFamily="18" charset="0"/>
                          <a:cs typeface="Times New Roman" pitchFamily="18" charset="0"/>
                        </a:rPr>
                        <a:t> &amp; Leigh College (WLCI)</a:t>
                      </a:r>
                    </a:p>
                  </a:txBody>
                  <a:tcPr marL="64008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ctr"/>
                      <a:r>
                        <a:rPr lang="en-US" sz="1400" b="1" i="0" u="none" strike="noStrike" dirty="0">
                          <a:solidFill>
                            <a:srgbClr val="222222"/>
                          </a:solidFill>
                          <a:latin typeface="Times New Roman" pitchFamily="18" charset="0"/>
                          <a:cs typeface="Times New Roman" pitchFamily="18" charset="0"/>
                        </a:rPr>
                        <a:t>New Delhi</a:t>
                      </a:r>
                    </a:p>
                  </a:txBody>
                  <a:tcPr marL="45720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21"/>
                  </a:ext>
                </a:extLst>
              </a:tr>
              <a:tr h="233827">
                <a:tc>
                  <a:txBody>
                    <a:bodyPr/>
                    <a:lstStyle/>
                    <a:p>
                      <a:pPr algn="l" fontAlgn="ctr"/>
                      <a:r>
                        <a:rPr lang="en-US" sz="1400" b="1" i="0" u="none" strike="noStrike" dirty="0">
                          <a:solidFill>
                            <a:srgbClr val="222222"/>
                          </a:solidFill>
                          <a:latin typeface="Times New Roman" pitchFamily="18" charset="0"/>
                          <a:cs typeface="Times New Roman" pitchFamily="18" charset="0"/>
                        </a:rPr>
                        <a:t>Symbiosis Institute of Design</a:t>
                      </a:r>
                    </a:p>
                  </a:txBody>
                  <a:tcPr marL="64008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1" i="0" u="none" strike="noStrike" dirty="0" err="1">
                          <a:solidFill>
                            <a:srgbClr val="222222"/>
                          </a:solidFill>
                          <a:latin typeface="Times New Roman" pitchFamily="18" charset="0"/>
                          <a:cs typeface="Times New Roman" pitchFamily="18" charset="0"/>
                        </a:rPr>
                        <a:t>Pune</a:t>
                      </a:r>
                      <a:endParaRPr lang="en-US" sz="1400" b="1" i="0" u="none" strike="noStrike" dirty="0">
                        <a:solidFill>
                          <a:srgbClr val="222222"/>
                        </a:solidFill>
                        <a:latin typeface="Times New Roman" pitchFamily="18" charset="0"/>
                        <a:cs typeface="Times New Roman" pitchFamily="18" charset="0"/>
                      </a:endParaRPr>
                    </a:p>
                  </a:txBody>
                  <a:tcPr marL="45720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233827">
                <a:tc>
                  <a:txBody>
                    <a:bodyPr/>
                    <a:lstStyle/>
                    <a:p>
                      <a:pPr algn="l" fontAlgn="ctr"/>
                      <a:r>
                        <a:rPr lang="en-US" sz="1400" b="1" i="0" u="none" strike="noStrike" dirty="0" err="1">
                          <a:solidFill>
                            <a:srgbClr val="222222"/>
                          </a:solidFill>
                          <a:latin typeface="Times New Roman" pitchFamily="18" charset="0"/>
                          <a:cs typeface="Times New Roman" pitchFamily="18" charset="0"/>
                        </a:rPr>
                        <a:t>Koshys</a:t>
                      </a:r>
                      <a:r>
                        <a:rPr lang="en-US" sz="1400" b="1" i="0" u="none" strike="noStrike" dirty="0">
                          <a:solidFill>
                            <a:srgbClr val="222222"/>
                          </a:solidFill>
                          <a:latin typeface="Times New Roman" pitchFamily="18" charset="0"/>
                          <a:cs typeface="Times New Roman" pitchFamily="18" charset="0"/>
                        </a:rPr>
                        <a:t> </a:t>
                      </a:r>
                      <a:r>
                        <a:rPr lang="en-US" sz="1400" b="1" i="0" u="none" strike="noStrike" dirty="0" err="1">
                          <a:solidFill>
                            <a:srgbClr val="222222"/>
                          </a:solidFill>
                          <a:latin typeface="Times New Roman" pitchFamily="18" charset="0"/>
                          <a:cs typeface="Times New Roman" pitchFamily="18" charset="0"/>
                        </a:rPr>
                        <a:t>ANimation</a:t>
                      </a:r>
                      <a:r>
                        <a:rPr lang="en-US" sz="1400" b="1" i="0" u="none" strike="noStrike" dirty="0">
                          <a:solidFill>
                            <a:srgbClr val="222222"/>
                          </a:solidFill>
                          <a:latin typeface="Times New Roman" pitchFamily="18" charset="0"/>
                          <a:cs typeface="Times New Roman" pitchFamily="18" charset="0"/>
                        </a:rPr>
                        <a:t> &amp; Media School</a:t>
                      </a:r>
                    </a:p>
                  </a:txBody>
                  <a:tcPr marL="64008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ctr"/>
                      <a:r>
                        <a:rPr lang="en-US" sz="1400" b="1" i="0" u="none" strike="noStrike" dirty="0">
                          <a:solidFill>
                            <a:srgbClr val="222222"/>
                          </a:solidFill>
                          <a:latin typeface="Times New Roman" pitchFamily="18" charset="0"/>
                          <a:cs typeface="Times New Roman" pitchFamily="18" charset="0"/>
                        </a:rPr>
                        <a:t>Bangalore</a:t>
                      </a:r>
                    </a:p>
                  </a:txBody>
                  <a:tcPr marL="45720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23"/>
                  </a:ext>
                </a:extLst>
              </a:tr>
              <a:tr h="233827">
                <a:tc>
                  <a:txBody>
                    <a:bodyPr/>
                    <a:lstStyle/>
                    <a:p>
                      <a:pPr algn="l" fontAlgn="ctr"/>
                      <a:r>
                        <a:rPr lang="en-US" sz="1400" b="1" i="0" u="none" strike="noStrike" dirty="0">
                          <a:solidFill>
                            <a:srgbClr val="222222"/>
                          </a:solidFill>
                          <a:latin typeface="Times New Roman" pitchFamily="18" charset="0"/>
                          <a:cs typeface="Times New Roman" pitchFamily="18" charset="0"/>
                        </a:rPr>
                        <a:t>Ellen School of Art &amp; Design</a:t>
                      </a:r>
                    </a:p>
                  </a:txBody>
                  <a:tcPr marL="64008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1" i="0" u="none" strike="noStrike" dirty="0" err="1">
                          <a:solidFill>
                            <a:srgbClr val="222222"/>
                          </a:solidFill>
                          <a:latin typeface="Times New Roman" pitchFamily="18" charset="0"/>
                          <a:cs typeface="Times New Roman" pitchFamily="18" charset="0"/>
                        </a:rPr>
                        <a:t>Jaipur</a:t>
                      </a:r>
                      <a:endParaRPr lang="en-US" sz="1400" b="1" i="0" u="none" strike="noStrike" dirty="0">
                        <a:solidFill>
                          <a:srgbClr val="222222"/>
                        </a:solidFill>
                        <a:latin typeface="Times New Roman" pitchFamily="18" charset="0"/>
                        <a:cs typeface="Times New Roman" pitchFamily="18" charset="0"/>
                      </a:endParaRPr>
                    </a:p>
                  </a:txBody>
                  <a:tcPr marL="45720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4"/>
                  </a:ext>
                </a:extLst>
              </a:tr>
              <a:tr h="233827">
                <a:tc>
                  <a:txBody>
                    <a:bodyPr/>
                    <a:lstStyle/>
                    <a:p>
                      <a:pPr algn="l" fontAlgn="ctr"/>
                      <a:r>
                        <a:rPr lang="en-US" sz="1400" b="1" i="0" u="none" strike="noStrike" dirty="0" err="1">
                          <a:solidFill>
                            <a:srgbClr val="222222"/>
                          </a:solidFill>
                          <a:latin typeface="Times New Roman" pitchFamily="18" charset="0"/>
                          <a:cs typeface="Times New Roman" pitchFamily="18" charset="0"/>
                        </a:rPr>
                        <a:t>Kanya</a:t>
                      </a:r>
                      <a:r>
                        <a:rPr lang="en-US" sz="1400" b="1" i="0" u="none" strike="noStrike" dirty="0">
                          <a:solidFill>
                            <a:srgbClr val="222222"/>
                          </a:solidFill>
                          <a:latin typeface="Times New Roman" pitchFamily="18" charset="0"/>
                          <a:cs typeface="Times New Roman" pitchFamily="18" charset="0"/>
                        </a:rPr>
                        <a:t> </a:t>
                      </a:r>
                      <a:r>
                        <a:rPr lang="en-US" sz="1400" b="1" i="0" u="none" strike="noStrike" dirty="0" err="1">
                          <a:solidFill>
                            <a:srgbClr val="222222"/>
                          </a:solidFill>
                          <a:latin typeface="Times New Roman" pitchFamily="18" charset="0"/>
                          <a:cs typeface="Times New Roman" pitchFamily="18" charset="0"/>
                        </a:rPr>
                        <a:t>Maha</a:t>
                      </a:r>
                      <a:r>
                        <a:rPr lang="en-US" sz="1400" b="1" i="0" u="none" strike="noStrike" dirty="0">
                          <a:solidFill>
                            <a:srgbClr val="222222"/>
                          </a:solidFill>
                          <a:latin typeface="Times New Roman" pitchFamily="18" charset="0"/>
                          <a:cs typeface="Times New Roman" pitchFamily="18" charset="0"/>
                        </a:rPr>
                        <a:t> </a:t>
                      </a:r>
                      <a:r>
                        <a:rPr lang="en-US" sz="1400" b="1" i="0" u="none" strike="noStrike" dirty="0" err="1">
                          <a:solidFill>
                            <a:srgbClr val="222222"/>
                          </a:solidFill>
                          <a:latin typeface="Times New Roman" pitchFamily="18" charset="0"/>
                          <a:cs typeface="Times New Roman" pitchFamily="18" charset="0"/>
                        </a:rPr>
                        <a:t>Vidhyalaya</a:t>
                      </a:r>
                      <a:endParaRPr lang="en-US" sz="1400" b="1" i="0" u="none" strike="noStrike" dirty="0">
                        <a:solidFill>
                          <a:srgbClr val="222222"/>
                        </a:solidFill>
                        <a:latin typeface="Times New Roman" pitchFamily="18" charset="0"/>
                        <a:cs typeface="Times New Roman" pitchFamily="18" charset="0"/>
                      </a:endParaRPr>
                    </a:p>
                  </a:txBody>
                  <a:tcPr marL="64008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ctr"/>
                      <a:r>
                        <a:rPr lang="en-US" sz="1400" b="1" i="0" u="none" strike="noStrike" dirty="0" err="1">
                          <a:solidFill>
                            <a:srgbClr val="222222"/>
                          </a:solidFill>
                          <a:latin typeface="Times New Roman" pitchFamily="18" charset="0"/>
                          <a:cs typeface="Times New Roman" pitchFamily="18" charset="0"/>
                        </a:rPr>
                        <a:t>Jalandhar</a:t>
                      </a:r>
                      <a:endParaRPr lang="en-US" sz="1400" b="1" i="0" u="none" strike="noStrike" dirty="0">
                        <a:solidFill>
                          <a:srgbClr val="222222"/>
                        </a:solidFill>
                        <a:latin typeface="Times New Roman" pitchFamily="18" charset="0"/>
                        <a:cs typeface="Times New Roman" pitchFamily="18" charset="0"/>
                      </a:endParaRPr>
                    </a:p>
                  </a:txBody>
                  <a:tcPr marL="45720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25"/>
                  </a:ext>
                </a:extLst>
              </a:tr>
              <a:tr h="233827">
                <a:tc>
                  <a:txBody>
                    <a:bodyPr/>
                    <a:lstStyle/>
                    <a:p>
                      <a:pPr algn="l" fontAlgn="ctr"/>
                      <a:r>
                        <a:rPr lang="en-US" sz="1400" b="1" i="0" u="none" strike="noStrike" dirty="0">
                          <a:solidFill>
                            <a:srgbClr val="222222"/>
                          </a:solidFill>
                          <a:latin typeface="Times New Roman" pitchFamily="18" charset="0"/>
                          <a:cs typeface="Times New Roman" pitchFamily="18" charset="0"/>
                        </a:rPr>
                        <a:t>NIFT</a:t>
                      </a:r>
                    </a:p>
                  </a:txBody>
                  <a:tcPr marL="64008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400" b="1" i="0" u="none" strike="noStrike" dirty="0">
                          <a:solidFill>
                            <a:srgbClr val="222222"/>
                          </a:solidFill>
                          <a:latin typeface="Times New Roman" pitchFamily="18" charset="0"/>
                          <a:cs typeface="Times New Roman" pitchFamily="18" charset="0"/>
                        </a:rPr>
                        <a:t>Delhi, Mumbai</a:t>
                      </a:r>
                    </a:p>
                  </a:txBody>
                  <a:tcPr marL="45720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26"/>
                  </a:ext>
                </a:extLst>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28800" y="533404"/>
          <a:ext cx="8534400" cy="5415451"/>
        </p:xfrm>
        <a:graphic>
          <a:graphicData uri="http://schemas.openxmlformats.org/drawingml/2006/table">
            <a:tbl>
              <a:tblPr/>
              <a:tblGrid>
                <a:gridCol w="4867498">
                  <a:extLst>
                    <a:ext uri="{9D8B030D-6E8A-4147-A177-3AD203B41FA5}">
                      <a16:colId xmlns:a16="http://schemas.microsoft.com/office/drawing/2014/main" val="20000"/>
                    </a:ext>
                  </a:extLst>
                </a:gridCol>
                <a:gridCol w="3666902">
                  <a:extLst>
                    <a:ext uri="{9D8B030D-6E8A-4147-A177-3AD203B41FA5}">
                      <a16:colId xmlns:a16="http://schemas.microsoft.com/office/drawing/2014/main" val="20001"/>
                    </a:ext>
                  </a:extLst>
                </a:gridCol>
              </a:tblGrid>
              <a:tr h="397329">
                <a:tc gridSpan="2">
                  <a:txBody>
                    <a:bodyPr/>
                    <a:lstStyle/>
                    <a:p>
                      <a:pPr algn="ctr" fontAlgn="ctr"/>
                      <a:r>
                        <a:rPr lang="en-US" sz="2000" b="1" i="0" u="none" strike="noStrike" dirty="0">
                          <a:solidFill>
                            <a:srgbClr val="FF0000"/>
                          </a:solidFill>
                          <a:latin typeface="Times New Roman"/>
                        </a:rPr>
                        <a:t>FORENSIC SCIENCE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0000"/>
                  </a:ext>
                </a:extLst>
              </a:tr>
              <a:tr h="309034">
                <a:tc gridSpan="2">
                  <a:txBody>
                    <a:bodyPr/>
                    <a:lstStyle/>
                    <a:p>
                      <a:pPr algn="ctr" fontAlgn="ctr"/>
                      <a:r>
                        <a:rPr lang="fr-FR" sz="1600" b="1" i="0" u="none" strike="noStrike" dirty="0" err="1">
                          <a:solidFill>
                            <a:srgbClr val="00B0F0"/>
                          </a:solidFill>
                          <a:latin typeface="Times New Roman" pitchFamily="18" charset="0"/>
                          <a:cs typeface="Times New Roman" pitchFamily="18" charset="0"/>
                        </a:rPr>
                        <a:t>Forensic</a:t>
                      </a:r>
                      <a:r>
                        <a:rPr lang="fr-FR" sz="1600" b="1" i="0" u="none" strike="noStrike" dirty="0">
                          <a:solidFill>
                            <a:srgbClr val="00B0F0"/>
                          </a:solidFill>
                          <a:latin typeface="Times New Roman" pitchFamily="18" charset="0"/>
                          <a:cs typeface="Times New Roman" pitchFamily="18" charset="0"/>
                        </a:rPr>
                        <a:t> Science Courses &amp; Course </a:t>
                      </a:r>
                      <a:r>
                        <a:rPr lang="fr-FR" sz="1600" b="1" i="0" u="none" strike="noStrike" dirty="0" err="1">
                          <a:solidFill>
                            <a:srgbClr val="00B0F0"/>
                          </a:solidFill>
                          <a:latin typeface="Times New Roman" pitchFamily="18" charset="0"/>
                          <a:cs typeface="Times New Roman" pitchFamily="18" charset="0"/>
                        </a:rPr>
                        <a:t>Duration</a:t>
                      </a:r>
                      <a:endParaRPr lang="fr-FR" sz="1600" b="1" i="0" u="none" strike="noStrike" dirty="0">
                        <a:solidFill>
                          <a:srgbClr val="00B0F0"/>
                        </a:solidFill>
                        <a:latin typeface="Times New Roman" pitchFamily="18" charset="0"/>
                        <a:cs typeface="Times New Roman"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1"/>
                  </a:ext>
                </a:extLst>
              </a:tr>
              <a:tr h="294318">
                <a:tc>
                  <a:txBody>
                    <a:bodyPr/>
                    <a:lstStyle/>
                    <a:p>
                      <a:pPr algn="l" fontAlgn="b"/>
                      <a:r>
                        <a:rPr lang="en-US" sz="1400" b="0" i="0" u="none" strike="noStrike" dirty="0">
                          <a:solidFill>
                            <a:srgbClr val="000000"/>
                          </a:solidFill>
                          <a:latin typeface="Times New Roman" pitchFamily="18" charset="0"/>
                          <a:cs typeface="Times New Roman" pitchFamily="18" charset="0"/>
                        </a:rPr>
                        <a:t>Bachelors in Forensic Science</a:t>
                      </a:r>
                    </a:p>
                  </a:txBody>
                  <a:tcPr marL="78527"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5FE"/>
                    </a:solidFill>
                  </a:tcPr>
                </a:tc>
                <a:tc>
                  <a:txBody>
                    <a:bodyPr/>
                    <a:lstStyle/>
                    <a:p>
                      <a:pPr algn="ctr" fontAlgn="b"/>
                      <a:r>
                        <a:rPr lang="en-US" sz="1400" b="0" i="0" u="none" strike="noStrike" dirty="0">
                          <a:solidFill>
                            <a:srgbClr val="000000"/>
                          </a:solidFill>
                          <a:latin typeface="Times New Roman" pitchFamily="18" charset="0"/>
                          <a:cs typeface="Times New Roman" pitchFamily="18" charset="0"/>
                        </a:rPr>
                        <a:t>3 years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5FE"/>
                    </a:solidFill>
                  </a:tcPr>
                </a:tc>
                <a:extLst>
                  <a:ext uri="{0D108BD9-81ED-4DB2-BD59-A6C34878D82A}">
                    <a16:rowId xmlns:a16="http://schemas.microsoft.com/office/drawing/2014/main" val="10002"/>
                  </a:ext>
                </a:extLst>
              </a:tr>
              <a:tr h="294318">
                <a:tc>
                  <a:txBody>
                    <a:bodyPr/>
                    <a:lstStyle/>
                    <a:p>
                      <a:pPr algn="l" fontAlgn="b"/>
                      <a:r>
                        <a:rPr lang="en-US" sz="1400" b="0" i="0" u="none" strike="noStrike" dirty="0">
                          <a:solidFill>
                            <a:srgbClr val="000000"/>
                          </a:solidFill>
                          <a:latin typeface="Times New Roman" pitchFamily="18" charset="0"/>
                          <a:cs typeface="Times New Roman" pitchFamily="18" charset="0"/>
                        </a:rPr>
                        <a:t>Post-graduation in Forensic Science </a:t>
                      </a:r>
                    </a:p>
                  </a:txBody>
                  <a:tcPr marL="78527"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5FE"/>
                    </a:solidFill>
                  </a:tcPr>
                </a:tc>
                <a:tc>
                  <a:txBody>
                    <a:bodyPr/>
                    <a:lstStyle/>
                    <a:p>
                      <a:pPr algn="ctr" fontAlgn="b"/>
                      <a:r>
                        <a:rPr lang="en-US" sz="1400" b="0" i="0" u="none" strike="noStrike" dirty="0">
                          <a:solidFill>
                            <a:srgbClr val="000000"/>
                          </a:solidFill>
                          <a:latin typeface="Times New Roman" pitchFamily="18" charset="0"/>
                          <a:cs typeface="Times New Roman" pitchFamily="18" charset="0"/>
                        </a:rPr>
                        <a:t>2 years</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5FE"/>
                    </a:solidFill>
                  </a:tcPr>
                </a:tc>
                <a:extLst>
                  <a:ext uri="{0D108BD9-81ED-4DB2-BD59-A6C34878D82A}">
                    <a16:rowId xmlns:a16="http://schemas.microsoft.com/office/drawing/2014/main" val="10003"/>
                  </a:ext>
                </a:extLst>
              </a:tr>
              <a:tr h="294318">
                <a:tc>
                  <a:txBody>
                    <a:bodyPr/>
                    <a:lstStyle/>
                    <a:p>
                      <a:pPr algn="l" fontAlgn="b"/>
                      <a:r>
                        <a:rPr lang="en-US" sz="1400" b="0" i="0" u="none" strike="noStrike">
                          <a:solidFill>
                            <a:srgbClr val="000000"/>
                          </a:solidFill>
                          <a:latin typeface="Times New Roman" pitchFamily="18" charset="0"/>
                          <a:cs typeface="Times New Roman" pitchFamily="18" charset="0"/>
                        </a:rPr>
                        <a:t>Post-graduation Diploma in Forensic Science </a:t>
                      </a:r>
                    </a:p>
                  </a:txBody>
                  <a:tcPr marL="78527"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5FE"/>
                    </a:solidFill>
                  </a:tcPr>
                </a:tc>
                <a:tc>
                  <a:txBody>
                    <a:bodyPr/>
                    <a:lstStyle/>
                    <a:p>
                      <a:pPr algn="ctr" fontAlgn="b"/>
                      <a:r>
                        <a:rPr lang="en-US" sz="1400" b="0" i="0" u="none" strike="noStrike" dirty="0">
                          <a:solidFill>
                            <a:srgbClr val="000000"/>
                          </a:solidFill>
                          <a:latin typeface="Times New Roman" pitchFamily="18" charset="0"/>
                          <a:cs typeface="Times New Roman" pitchFamily="18" charset="0"/>
                        </a:rPr>
                        <a:t>1 years</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5FE"/>
                    </a:solidFill>
                  </a:tcPr>
                </a:tc>
                <a:extLst>
                  <a:ext uri="{0D108BD9-81ED-4DB2-BD59-A6C34878D82A}">
                    <a16:rowId xmlns:a16="http://schemas.microsoft.com/office/drawing/2014/main" val="10004"/>
                  </a:ext>
                </a:extLst>
              </a:tr>
              <a:tr h="294318">
                <a:tc>
                  <a:txBody>
                    <a:bodyPr/>
                    <a:lstStyle/>
                    <a:p>
                      <a:pPr algn="l" fontAlgn="b"/>
                      <a:r>
                        <a:rPr lang="en-US" sz="1400" b="0" i="0" u="none" strike="noStrike">
                          <a:solidFill>
                            <a:srgbClr val="000000"/>
                          </a:solidFill>
                          <a:latin typeface="Times New Roman" pitchFamily="18" charset="0"/>
                          <a:cs typeface="Times New Roman" pitchFamily="18" charset="0"/>
                        </a:rPr>
                        <a:t>M.PHil in Forensic Science </a:t>
                      </a:r>
                    </a:p>
                  </a:txBody>
                  <a:tcPr marL="78527"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5FE"/>
                    </a:solidFill>
                  </a:tcPr>
                </a:tc>
                <a:tc>
                  <a:txBody>
                    <a:bodyPr/>
                    <a:lstStyle/>
                    <a:p>
                      <a:pPr algn="ctr" fontAlgn="b"/>
                      <a:r>
                        <a:rPr lang="en-US" sz="1400" b="0" i="0" u="none" strike="noStrike" dirty="0">
                          <a:solidFill>
                            <a:srgbClr val="000000"/>
                          </a:solidFill>
                          <a:latin typeface="Times New Roman" pitchFamily="18" charset="0"/>
                          <a:cs typeface="Times New Roman" pitchFamily="18" charset="0"/>
                        </a:rPr>
                        <a:t>3 years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5FE"/>
                    </a:solidFill>
                  </a:tcPr>
                </a:tc>
                <a:extLst>
                  <a:ext uri="{0D108BD9-81ED-4DB2-BD59-A6C34878D82A}">
                    <a16:rowId xmlns:a16="http://schemas.microsoft.com/office/drawing/2014/main" val="10005"/>
                  </a:ext>
                </a:extLst>
              </a:tr>
              <a:tr h="294318">
                <a:tc>
                  <a:txBody>
                    <a:bodyPr/>
                    <a:lstStyle/>
                    <a:p>
                      <a:pPr algn="l" fontAlgn="b"/>
                      <a:r>
                        <a:rPr lang="en-US" sz="1400" b="0" i="0" u="none" strike="noStrike">
                          <a:solidFill>
                            <a:srgbClr val="000000"/>
                          </a:solidFill>
                          <a:latin typeface="Times New Roman" pitchFamily="18" charset="0"/>
                          <a:cs typeface="Times New Roman" pitchFamily="18" charset="0"/>
                        </a:rPr>
                        <a:t>P.hD in Forensic Science </a:t>
                      </a:r>
                    </a:p>
                  </a:txBody>
                  <a:tcPr marL="78527"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5FE"/>
                    </a:solidFill>
                  </a:tcPr>
                </a:tc>
                <a:tc>
                  <a:txBody>
                    <a:bodyPr/>
                    <a:lstStyle/>
                    <a:p>
                      <a:pPr algn="ctr" fontAlgn="b"/>
                      <a:r>
                        <a:rPr lang="en-US" sz="1400" b="0" i="0" u="none" strike="noStrike" dirty="0">
                          <a:solidFill>
                            <a:srgbClr val="000000"/>
                          </a:solidFill>
                          <a:latin typeface="Times New Roman" pitchFamily="18" charset="0"/>
                          <a:cs typeface="Times New Roman" pitchFamily="18" charset="0"/>
                        </a:rPr>
                        <a:t>3 years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5FE"/>
                    </a:solidFill>
                  </a:tcPr>
                </a:tc>
                <a:extLst>
                  <a:ext uri="{0D108BD9-81ED-4DB2-BD59-A6C34878D82A}">
                    <a16:rowId xmlns:a16="http://schemas.microsoft.com/office/drawing/2014/main" val="10006"/>
                  </a:ext>
                </a:extLst>
              </a:tr>
              <a:tr h="294318">
                <a:tc gridSpan="2">
                  <a:txBody>
                    <a:bodyPr/>
                    <a:lstStyle/>
                    <a:p>
                      <a:pPr algn="ctr" fontAlgn="b"/>
                      <a:r>
                        <a:rPr lang="en-US" sz="1800" b="0" i="0" u="none" strike="noStrike" dirty="0">
                          <a:solidFill>
                            <a:srgbClr val="8E0127"/>
                          </a:solidFill>
                          <a:latin typeface="Times New Roman" pitchFamily="18" charset="0"/>
                          <a:cs typeface="Times New Roman" pitchFamily="18" charset="0"/>
                        </a:rPr>
                        <a:t>Top 10 Colleges that offered Forensic Science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7"/>
                  </a:ext>
                </a:extLst>
              </a:tr>
              <a:tr h="294318">
                <a:tc gridSpan="2">
                  <a:txBody>
                    <a:bodyPr/>
                    <a:lstStyle/>
                    <a:p>
                      <a:pPr algn="ctr" fontAlgn="b"/>
                      <a:r>
                        <a:rPr lang="en-US" sz="1200" b="0" i="0" u="none" strike="noStrike" dirty="0">
                          <a:solidFill>
                            <a:srgbClr val="222222"/>
                          </a:solidFill>
                          <a:latin typeface="Times New Roman" pitchFamily="18" charset="0"/>
                          <a:cs typeface="Times New Roman" pitchFamily="18" charset="0"/>
                        </a:rPr>
                        <a:t>IFS Education Department, </a:t>
                      </a:r>
                      <a:r>
                        <a:rPr lang="en-US" sz="1200" b="0" i="0" u="none" strike="noStrike" dirty="0" err="1">
                          <a:solidFill>
                            <a:srgbClr val="222222"/>
                          </a:solidFill>
                          <a:latin typeface="Times New Roman" pitchFamily="18" charset="0"/>
                          <a:cs typeface="Times New Roman" pitchFamily="18" charset="0"/>
                        </a:rPr>
                        <a:t>Pune</a:t>
                      </a:r>
                      <a:endParaRPr lang="en-US" sz="1200" b="0" i="0" u="none" strike="noStrike" dirty="0">
                        <a:solidFill>
                          <a:srgbClr val="222222"/>
                        </a:solidFill>
                        <a:latin typeface="Times New Roman" pitchFamily="18" charset="0"/>
                        <a:cs typeface="Times New Roman"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8"/>
                  </a:ext>
                </a:extLst>
              </a:tr>
              <a:tr h="294318">
                <a:tc gridSpan="2">
                  <a:txBody>
                    <a:bodyPr/>
                    <a:lstStyle/>
                    <a:p>
                      <a:pPr algn="ctr" fontAlgn="b"/>
                      <a:r>
                        <a:rPr lang="en-US" sz="1200" b="0" i="0" u="none" strike="noStrike" dirty="0">
                          <a:solidFill>
                            <a:srgbClr val="222222"/>
                          </a:solidFill>
                          <a:latin typeface="Times New Roman" pitchFamily="18" charset="0"/>
                          <a:cs typeface="Times New Roman" pitchFamily="18" charset="0"/>
                        </a:rPr>
                        <a:t>Department of Forensic science, Agra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9"/>
                  </a:ext>
                </a:extLst>
              </a:tr>
              <a:tr h="294318">
                <a:tc gridSpan="2">
                  <a:txBody>
                    <a:bodyPr/>
                    <a:lstStyle/>
                    <a:p>
                      <a:pPr algn="ctr" fontAlgn="b"/>
                      <a:r>
                        <a:rPr lang="en-US" sz="1200" b="0" i="0" u="none" strike="noStrike" dirty="0">
                          <a:solidFill>
                            <a:srgbClr val="222222"/>
                          </a:solidFill>
                          <a:latin typeface="Times New Roman" pitchFamily="18" charset="0"/>
                          <a:cs typeface="Times New Roman" pitchFamily="18" charset="0"/>
                        </a:rPr>
                        <a:t>AIIMS, Delhi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0"/>
                  </a:ext>
                </a:extLst>
              </a:tr>
              <a:tr h="294318">
                <a:tc gridSpan="2">
                  <a:txBody>
                    <a:bodyPr/>
                    <a:lstStyle/>
                    <a:p>
                      <a:pPr algn="ctr" fontAlgn="b"/>
                      <a:r>
                        <a:rPr lang="en-US" sz="1200" b="0" i="0" u="none" strike="noStrike" dirty="0">
                          <a:solidFill>
                            <a:srgbClr val="222222"/>
                          </a:solidFill>
                          <a:latin typeface="Times New Roman" pitchFamily="18" charset="0"/>
                          <a:cs typeface="Times New Roman" pitchFamily="18" charset="0"/>
                        </a:rPr>
                        <a:t>Centre for Cyber Forensics and Information Security, Chennai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1"/>
                  </a:ext>
                </a:extLst>
              </a:tr>
              <a:tr h="294318">
                <a:tc gridSpan="2">
                  <a:txBody>
                    <a:bodyPr/>
                    <a:lstStyle/>
                    <a:p>
                      <a:pPr algn="ctr" fontAlgn="b"/>
                      <a:r>
                        <a:rPr lang="en-US" sz="1200" b="0" i="0" u="none" strike="noStrike" dirty="0">
                          <a:solidFill>
                            <a:srgbClr val="222222"/>
                          </a:solidFill>
                          <a:latin typeface="Times New Roman" pitchFamily="18" charset="0"/>
                          <a:cs typeface="Times New Roman" pitchFamily="18" charset="0"/>
                        </a:rPr>
                        <a:t>Institute of Forensic Science, Gujarat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2"/>
                  </a:ext>
                </a:extLst>
              </a:tr>
              <a:tr h="294318">
                <a:tc gridSpan="2">
                  <a:txBody>
                    <a:bodyPr/>
                    <a:lstStyle/>
                    <a:p>
                      <a:pPr algn="ctr" fontAlgn="b"/>
                      <a:r>
                        <a:rPr lang="en-US" sz="1200" b="0" i="0" u="none" strike="noStrike" dirty="0">
                          <a:solidFill>
                            <a:srgbClr val="222222"/>
                          </a:solidFill>
                          <a:latin typeface="Times New Roman" pitchFamily="18" charset="0"/>
                          <a:cs typeface="Times New Roman" pitchFamily="18" charset="0"/>
                        </a:rPr>
                        <a:t>Institute of Forensic Science &amp; Criminology, Chandigarh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3"/>
                  </a:ext>
                </a:extLst>
              </a:tr>
              <a:tr h="294318">
                <a:tc gridSpan="2">
                  <a:txBody>
                    <a:bodyPr/>
                    <a:lstStyle/>
                    <a:p>
                      <a:pPr algn="ctr" fontAlgn="b"/>
                      <a:r>
                        <a:rPr lang="en-US" sz="1200" b="0" i="0" u="none" strike="noStrike" dirty="0">
                          <a:solidFill>
                            <a:srgbClr val="222222"/>
                          </a:solidFill>
                          <a:latin typeface="Times New Roman" pitchFamily="18" charset="0"/>
                          <a:cs typeface="Times New Roman" pitchFamily="18" charset="0"/>
                        </a:rPr>
                        <a:t>Lady </a:t>
                      </a:r>
                      <a:r>
                        <a:rPr lang="en-US" sz="1200" b="0" i="0" u="none" strike="noStrike" dirty="0" err="1">
                          <a:solidFill>
                            <a:srgbClr val="222222"/>
                          </a:solidFill>
                          <a:latin typeface="Times New Roman" pitchFamily="18" charset="0"/>
                          <a:cs typeface="Times New Roman" pitchFamily="18" charset="0"/>
                        </a:rPr>
                        <a:t>Hardinge</a:t>
                      </a:r>
                      <a:r>
                        <a:rPr lang="en-US" sz="1200" b="0" i="0" u="none" strike="noStrike" dirty="0">
                          <a:solidFill>
                            <a:srgbClr val="222222"/>
                          </a:solidFill>
                          <a:latin typeface="Times New Roman" pitchFamily="18" charset="0"/>
                          <a:cs typeface="Times New Roman" pitchFamily="18" charset="0"/>
                        </a:rPr>
                        <a:t> Medical Science, New Delhi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4"/>
                  </a:ext>
                </a:extLst>
              </a:tr>
              <a:tr h="294318">
                <a:tc gridSpan="2">
                  <a:txBody>
                    <a:bodyPr/>
                    <a:lstStyle/>
                    <a:p>
                      <a:pPr algn="ctr" fontAlgn="b"/>
                      <a:r>
                        <a:rPr lang="en-US" sz="1200" b="0" i="0" u="none" strike="noStrike" dirty="0" err="1">
                          <a:solidFill>
                            <a:srgbClr val="222222"/>
                          </a:solidFill>
                          <a:latin typeface="Times New Roman" pitchFamily="18" charset="0"/>
                          <a:cs typeface="Times New Roman" pitchFamily="18" charset="0"/>
                        </a:rPr>
                        <a:t>Lok</a:t>
                      </a:r>
                      <a:r>
                        <a:rPr lang="en-US" sz="1200" b="0" i="0" u="none" strike="noStrike" dirty="0">
                          <a:solidFill>
                            <a:srgbClr val="222222"/>
                          </a:solidFill>
                          <a:latin typeface="Times New Roman" pitchFamily="18" charset="0"/>
                          <a:cs typeface="Times New Roman" pitchFamily="18" charset="0"/>
                        </a:rPr>
                        <a:t> </a:t>
                      </a:r>
                      <a:r>
                        <a:rPr lang="en-US" sz="1200" b="0" i="0" u="none" strike="noStrike" dirty="0" err="1">
                          <a:solidFill>
                            <a:srgbClr val="222222"/>
                          </a:solidFill>
                          <a:latin typeface="Times New Roman" pitchFamily="18" charset="0"/>
                          <a:cs typeface="Times New Roman" pitchFamily="18" charset="0"/>
                        </a:rPr>
                        <a:t>Nayak</a:t>
                      </a:r>
                      <a:r>
                        <a:rPr lang="en-US" sz="1200" b="0" i="0" u="none" strike="noStrike" dirty="0">
                          <a:solidFill>
                            <a:srgbClr val="222222"/>
                          </a:solidFill>
                          <a:latin typeface="Times New Roman" pitchFamily="18" charset="0"/>
                          <a:cs typeface="Times New Roman" pitchFamily="18" charset="0"/>
                        </a:rPr>
                        <a:t> </a:t>
                      </a:r>
                      <a:r>
                        <a:rPr lang="en-US" sz="1200" b="0" i="0" u="none" strike="noStrike" dirty="0" err="1">
                          <a:solidFill>
                            <a:srgbClr val="222222"/>
                          </a:solidFill>
                          <a:latin typeface="Times New Roman" pitchFamily="18" charset="0"/>
                          <a:cs typeface="Times New Roman" pitchFamily="18" charset="0"/>
                        </a:rPr>
                        <a:t>Jayaprakash</a:t>
                      </a:r>
                      <a:r>
                        <a:rPr lang="en-US" sz="1200" b="0" i="0" u="none" strike="noStrike" dirty="0">
                          <a:solidFill>
                            <a:srgbClr val="222222"/>
                          </a:solidFill>
                          <a:latin typeface="Times New Roman" pitchFamily="18" charset="0"/>
                          <a:cs typeface="Times New Roman" pitchFamily="18" charset="0"/>
                        </a:rPr>
                        <a:t> </a:t>
                      </a:r>
                      <a:r>
                        <a:rPr lang="en-US" sz="1200" b="0" i="0" u="none" strike="noStrike" dirty="0" err="1">
                          <a:solidFill>
                            <a:srgbClr val="222222"/>
                          </a:solidFill>
                          <a:latin typeface="Times New Roman" pitchFamily="18" charset="0"/>
                          <a:cs typeface="Times New Roman" pitchFamily="18" charset="0"/>
                        </a:rPr>
                        <a:t>Narayan</a:t>
                      </a:r>
                      <a:r>
                        <a:rPr lang="en-US" sz="1200" b="0" i="0" u="none" strike="noStrike" dirty="0">
                          <a:solidFill>
                            <a:srgbClr val="222222"/>
                          </a:solidFill>
                          <a:latin typeface="Times New Roman" pitchFamily="18" charset="0"/>
                          <a:cs typeface="Times New Roman" pitchFamily="18" charset="0"/>
                        </a:rPr>
                        <a:t> Institute of Criminology and Forensic Science, New Delhi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5"/>
                  </a:ext>
                </a:extLst>
              </a:tr>
              <a:tr h="294318">
                <a:tc gridSpan="2">
                  <a:txBody>
                    <a:bodyPr/>
                    <a:lstStyle/>
                    <a:p>
                      <a:pPr algn="ctr" fontAlgn="b"/>
                      <a:r>
                        <a:rPr lang="en-US" sz="1200" b="0" i="0" u="none" strike="noStrike" dirty="0">
                          <a:solidFill>
                            <a:srgbClr val="222222"/>
                          </a:solidFill>
                          <a:latin typeface="Times New Roman" pitchFamily="18" charset="0"/>
                          <a:cs typeface="Times New Roman" pitchFamily="18" charset="0"/>
                        </a:rPr>
                        <a:t>Government Institute of Forensic Science, Aurangabad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6"/>
                  </a:ext>
                </a:extLst>
              </a:tr>
              <a:tr h="294318">
                <a:tc gridSpan="2">
                  <a:txBody>
                    <a:bodyPr/>
                    <a:lstStyle/>
                    <a:p>
                      <a:pPr algn="ctr" fontAlgn="b"/>
                      <a:r>
                        <a:rPr lang="en-US" sz="1200" b="0" i="0" u="none" strike="noStrike" dirty="0">
                          <a:solidFill>
                            <a:srgbClr val="222222"/>
                          </a:solidFill>
                          <a:latin typeface="Times New Roman" pitchFamily="18" charset="0"/>
                          <a:cs typeface="Times New Roman" pitchFamily="18" charset="0"/>
                        </a:rPr>
                        <a:t>Institute of Forensic Science, Mumbai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7"/>
                  </a:ext>
                </a:extLst>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438400" y="152401"/>
          <a:ext cx="7315200" cy="6475747"/>
        </p:xfrm>
        <a:graphic>
          <a:graphicData uri="http://schemas.openxmlformats.org/drawingml/2006/table">
            <a:tbl>
              <a:tblPr/>
              <a:tblGrid>
                <a:gridCol w="674518">
                  <a:extLst>
                    <a:ext uri="{9D8B030D-6E8A-4147-A177-3AD203B41FA5}">
                      <a16:colId xmlns:a16="http://schemas.microsoft.com/office/drawing/2014/main" val="20000"/>
                    </a:ext>
                  </a:extLst>
                </a:gridCol>
                <a:gridCol w="3787436">
                  <a:extLst>
                    <a:ext uri="{9D8B030D-6E8A-4147-A177-3AD203B41FA5}">
                      <a16:colId xmlns:a16="http://schemas.microsoft.com/office/drawing/2014/main" val="20001"/>
                    </a:ext>
                  </a:extLst>
                </a:gridCol>
                <a:gridCol w="2853246">
                  <a:extLst>
                    <a:ext uri="{9D8B030D-6E8A-4147-A177-3AD203B41FA5}">
                      <a16:colId xmlns:a16="http://schemas.microsoft.com/office/drawing/2014/main" val="20002"/>
                    </a:ext>
                  </a:extLst>
                </a:gridCol>
              </a:tblGrid>
              <a:tr h="208269">
                <a:tc>
                  <a:txBody>
                    <a:bodyPr/>
                    <a:lstStyle/>
                    <a:p>
                      <a:pPr algn="l" fontAlgn="b"/>
                      <a:endParaRPr lang="en-US" sz="600" b="0" i="0" u="none" strike="noStrike">
                        <a:solidFill>
                          <a:srgbClr val="000000"/>
                        </a:solidFill>
                        <a:latin typeface="Times New Roman"/>
                      </a:endParaRPr>
                    </a:p>
                  </a:txBody>
                  <a:tcPr marL="0" marR="0" marT="0" marB="0" anchor="b">
                    <a:lnL>
                      <a:noFill/>
                    </a:lnL>
                    <a:lnR>
                      <a:noFill/>
                    </a:lnR>
                    <a:lnT>
                      <a:noFill/>
                    </a:lnT>
                    <a:lnB>
                      <a:noFill/>
                    </a:lnB>
                  </a:tcPr>
                </a:tc>
                <a:tc gridSpan="2">
                  <a:txBody>
                    <a:bodyPr/>
                    <a:lstStyle/>
                    <a:p>
                      <a:pPr algn="ctr" fontAlgn="ctr"/>
                      <a:r>
                        <a:rPr lang="en-US" sz="1600" b="1" i="0" u="none" strike="noStrike" dirty="0">
                          <a:solidFill>
                            <a:srgbClr val="FF0000"/>
                          </a:solidFill>
                          <a:latin typeface="Times New Roman"/>
                        </a:rPr>
                        <a:t>HOTEL MANAGEMENT &amp; CATERING COURSES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67648">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rowSpan="3">
                  <a:txBody>
                    <a:bodyPr/>
                    <a:lstStyle/>
                    <a:p>
                      <a:pPr algn="ctr" fontAlgn="ctr"/>
                      <a:r>
                        <a:rPr lang="en-US" sz="1000" b="1" i="0" u="none" strike="noStrike" dirty="0">
                          <a:solidFill>
                            <a:srgbClr val="222222"/>
                          </a:solidFill>
                          <a:latin typeface="Segoe UI"/>
                        </a:rPr>
                        <a:t>Certificate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dirty="0">
                          <a:solidFill>
                            <a:srgbClr val="222222"/>
                          </a:solidFill>
                          <a:latin typeface="Segoe UI"/>
                        </a:rPr>
                        <a:t>Certificate course in Hotel Management &amp; Catering Technology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54272">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Certificate course in Culinary Arts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67648">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Certificate course in Food and Beverage Service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54272">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rowSpan="5">
                  <a:txBody>
                    <a:bodyPr/>
                    <a:lstStyle/>
                    <a:p>
                      <a:pPr algn="ctr" fontAlgn="ctr"/>
                      <a:r>
                        <a:rPr lang="en-US" sz="1000" b="1" i="0" u="none" strike="noStrike">
                          <a:solidFill>
                            <a:srgbClr val="222222"/>
                          </a:solidFill>
                          <a:latin typeface="Segoe UI"/>
                        </a:rPr>
                        <a:t>Diploma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dirty="0">
                          <a:solidFill>
                            <a:srgbClr val="222222"/>
                          </a:solidFill>
                          <a:latin typeface="Segoe UI"/>
                        </a:rPr>
                        <a:t>Diploma in Catering Management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54272">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Diploma in Catering Technology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54272">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Diploma in Hotel &amp; Catering Management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67648">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PGD in Hotel Management, Catering Technology &amp; Tourism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67648">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Advanced Diploma in Hotel &amp; Catering Management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67648">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rowSpan="6">
                  <a:txBody>
                    <a:bodyPr/>
                    <a:lstStyle/>
                    <a:p>
                      <a:pPr algn="ctr" fontAlgn="ctr"/>
                      <a:r>
                        <a:rPr lang="en-US" sz="1000" b="1" i="0" u="none" strike="noStrike">
                          <a:solidFill>
                            <a:srgbClr val="222222"/>
                          </a:solidFill>
                          <a:latin typeface="Segoe UI"/>
                        </a:rPr>
                        <a:t>UG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dirty="0">
                          <a:solidFill>
                            <a:srgbClr val="222222"/>
                          </a:solidFill>
                          <a:latin typeface="Segoe UI"/>
                        </a:rPr>
                        <a:t>B.Sc. in Catering Science &amp; Hospitality Management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154272">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B.Sc. in Catering &amp; Hotel Administration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67648">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B.Sc. in Hotel Management &amp; Catering Technology (BHMCT)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67648">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Bachelor of Catering Technology &amp; Culinary Arts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54272">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BBA in Hotel &amp; Catering Management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154272">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Bachelors of Hotel Management (BHM)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27810">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rowSpan="4">
                  <a:txBody>
                    <a:bodyPr/>
                    <a:lstStyle/>
                    <a:p>
                      <a:pPr algn="ctr" fontAlgn="ctr"/>
                      <a:r>
                        <a:rPr lang="en-US" sz="1000" b="1" i="0" u="none" strike="noStrike">
                          <a:solidFill>
                            <a:srgbClr val="222222"/>
                          </a:solidFill>
                          <a:latin typeface="Segoe UI"/>
                        </a:rPr>
                        <a:t>PG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dirty="0">
                          <a:solidFill>
                            <a:srgbClr val="222222"/>
                          </a:solidFill>
                          <a:latin typeface="Segoe UI"/>
                        </a:rPr>
                        <a:t>MBA in Hotel Management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154272">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MBA in Hotel &amp; Catering Management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154272">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M.Sc. in Hotel &amp; Catering Management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267648">
                <a:tc>
                  <a:txBody>
                    <a:bodyPr/>
                    <a:lstStyle/>
                    <a:p>
                      <a:pPr algn="l" fontAlgn="b"/>
                      <a:endParaRPr lang="en-US" sz="1000" b="0" i="0" u="none" strike="noStrike">
                        <a:solidFill>
                          <a:srgbClr val="000000"/>
                        </a:solidFill>
                        <a:latin typeface="Times New Roman"/>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M.Sc. in Hotel Management, Catering Technology &amp; Tourism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177413">
                <a:tc gridSpan="3">
                  <a:txBody>
                    <a:bodyPr/>
                    <a:lstStyle/>
                    <a:p>
                      <a:pPr algn="ctr" fontAlgn="b"/>
                      <a:r>
                        <a:rPr lang="en-US" sz="1000" b="1" i="0" u="none" strike="noStrike" dirty="0">
                          <a:solidFill>
                            <a:srgbClr val="222222"/>
                          </a:solidFill>
                          <a:latin typeface="Segoe UI"/>
                        </a:rPr>
                        <a:t>Hotel Management &amp; Catering Eligibility &amp; Admission</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293119">
                <a:tc>
                  <a:txBody>
                    <a:bodyPr/>
                    <a:lstStyle/>
                    <a:p>
                      <a:pPr algn="ctr" fontAlgn="ctr"/>
                      <a:r>
                        <a:rPr lang="en-US" sz="1000" b="1" i="0" u="none" strike="noStrike">
                          <a:solidFill>
                            <a:srgbClr val="222222"/>
                          </a:solidFill>
                          <a:latin typeface="Segoe UI"/>
                        </a:rPr>
                        <a:t>Course Level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222222"/>
                          </a:solidFill>
                          <a:latin typeface="Segoe UI"/>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dirty="0">
                          <a:solidFill>
                            <a:srgbClr val="222222"/>
                          </a:solidFill>
                          <a:latin typeface="Segoe UI"/>
                        </a:rPr>
                        <a:t>Key Eligibility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54272">
                <a:tc>
                  <a:txBody>
                    <a:bodyPr/>
                    <a:lstStyle/>
                    <a:p>
                      <a:pPr algn="ctr" fontAlgn="ctr"/>
                      <a:r>
                        <a:rPr lang="en-US" sz="1000" b="1" i="0" u="none" strike="noStrike">
                          <a:solidFill>
                            <a:srgbClr val="222222"/>
                          </a:solidFill>
                          <a:latin typeface="Segoe UI"/>
                        </a:rPr>
                        <a:t>Certificate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a:solidFill>
                            <a:srgbClr val="222222"/>
                          </a:solidFill>
                          <a:latin typeface="Segoe UI"/>
                        </a:rPr>
                        <a:t>6 -12 months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dirty="0">
                          <a:solidFill>
                            <a:srgbClr val="222222"/>
                          </a:solidFill>
                          <a:latin typeface="Segoe UI"/>
                        </a:rPr>
                        <a:t>Passed 12th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54272">
                <a:tc rowSpan="3">
                  <a:txBody>
                    <a:bodyPr/>
                    <a:lstStyle/>
                    <a:p>
                      <a:pPr algn="ctr" fontAlgn="ctr"/>
                      <a:r>
                        <a:rPr lang="en-US" sz="1000" b="1" i="0" u="none" strike="noStrike">
                          <a:solidFill>
                            <a:srgbClr val="222222"/>
                          </a:solidFill>
                          <a:latin typeface="Segoe UI"/>
                        </a:rPr>
                        <a:t>Diploma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en-US" sz="1000" b="1" i="0" u="none" strike="noStrike">
                          <a:solidFill>
                            <a:srgbClr val="222222"/>
                          </a:solidFill>
                          <a:latin typeface="Segoe UI"/>
                        </a:rPr>
                        <a:t>1 – 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dirty="0">
                          <a:solidFill>
                            <a:srgbClr val="222222"/>
                          </a:solidFill>
                          <a:latin typeface="Segoe UI"/>
                        </a:rPr>
                        <a:t>Passed 10th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154272">
                <a:tc vMerge="1">
                  <a:txBody>
                    <a:bodyPr/>
                    <a:lstStyle/>
                    <a:p>
                      <a:endParaRPr lang="en-US"/>
                    </a:p>
                  </a:txBody>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Minimum marks – 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r h="196956">
                <a:tc vMerge="1">
                  <a:txBody>
                    <a:bodyPr/>
                    <a:lstStyle/>
                    <a:p>
                      <a:endParaRPr lang="en-US"/>
                    </a:p>
                  </a:txBody>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English must be a compulsory subject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4"/>
                  </a:ext>
                </a:extLst>
              </a:tr>
              <a:tr h="154272">
                <a:tc rowSpan="3">
                  <a:txBody>
                    <a:bodyPr/>
                    <a:lstStyle/>
                    <a:p>
                      <a:pPr algn="ctr" fontAlgn="ctr"/>
                      <a:r>
                        <a:rPr lang="en-US" sz="1000" b="1" i="0" u="none" strike="noStrike">
                          <a:solidFill>
                            <a:srgbClr val="222222"/>
                          </a:solidFill>
                          <a:latin typeface="Segoe UI"/>
                        </a:rPr>
                        <a:t>UG degree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en-US" sz="1000" b="1" i="0" u="none" strike="noStrike">
                          <a:solidFill>
                            <a:srgbClr val="222222"/>
                          </a:solidFill>
                          <a:latin typeface="Segoe UI"/>
                        </a:rPr>
                        <a:t>3 – 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dirty="0">
                          <a:solidFill>
                            <a:srgbClr val="222222"/>
                          </a:solidFill>
                          <a:latin typeface="Segoe UI"/>
                        </a:rPr>
                        <a:t>Passed 12th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5"/>
                  </a:ext>
                </a:extLst>
              </a:tr>
              <a:tr h="154272">
                <a:tc vMerge="1">
                  <a:txBody>
                    <a:bodyPr/>
                    <a:lstStyle/>
                    <a:p>
                      <a:endParaRPr lang="en-US"/>
                    </a:p>
                  </a:txBody>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Minimum marks – 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6"/>
                  </a:ext>
                </a:extLst>
              </a:tr>
              <a:tr h="154272">
                <a:tc vMerge="1">
                  <a:txBody>
                    <a:bodyPr/>
                    <a:lstStyle/>
                    <a:p>
                      <a:endParaRPr lang="en-US"/>
                    </a:p>
                  </a:txBody>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English must be a compulsory subject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7"/>
                  </a:ext>
                </a:extLst>
              </a:tr>
              <a:tr h="267648">
                <a:tc rowSpan="2">
                  <a:txBody>
                    <a:bodyPr/>
                    <a:lstStyle/>
                    <a:p>
                      <a:pPr algn="ctr" fontAlgn="ctr"/>
                      <a:r>
                        <a:rPr lang="en-US" sz="1000" b="1" i="0" u="none" strike="noStrike">
                          <a:solidFill>
                            <a:srgbClr val="222222"/>
                          </a:solidFill>
                          <a:latin typeface="Segoe UI"/>
                        </a:rPr>
                        <a:t>PG degree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en-US" sz="1000" b="1" i="0" u="none" strike="noStrike">
                          <a:solidFill>
                            <a:srgbClr val="222222"/>
                          </a:solidFill>
                          <a:latin typeface="Segoe UI"/>
                        </a:rPr>
                        <a:t>2 – 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1" i="0" u="none" strike="noStrike" dirty="0">
                          <a:solidFill>
                            <a:srgbClr val="222222"/>
                          </a:solidFill>
                          <a:latin typeface="Segoe UI"/>
                        </a:rPr>
                        <a:t>Bachelors degree from any </a:t>
                      </a:r>
                      <a:r>
                        <a:rPr lang="en-US" sz="1000" b="1" i="0" u="none" strike="noStrike" dirty="0" err="1">
                          <a:solidFill>
                            <a:srgbClr val="222222"/>
                          </a:solidFill>
                          <a:latin typeface="Segoe UI"/>
                        </a:rPr>
                        <a:t>recognised</a:t>
                      </a:r>
                      <a:r>
                        <a:rPr lang="en-US" sz="1000" b="1" i="0" u="none" strike="noStrike" dirty="0">
                          <a:solidFill>
                            <a:srgbClr val="222222"/>
                          </a:solidFill>
                          <a:latin typeface="Segoe UI"/>
                        </a:rPr>
                        <a:t> university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8"/>
                  </a:ext>
                </a:extLst>
              </a:tr>
              <a:tr h="267648">
                <a:tc vMerge="1">
                  <a:txBody>
                    <a:bodyPr/>
                    <a:lstStyle/>
                    <a:p>
                      <a:endParaRPr lang="en-US"/>
                    </a:p>
                  </a:txBody>
                  <a:tcPr/>
                </a:tc>
                <a:tc vMerge="1">
                  <a:txBody>
                    <a:bodyPr/>
                    <a:lstStyle/>
                    <a:p>
                      <a:endParaRPr lang="en-US"/>
                    </a:p>
                  </a:txBody>
                  <a:tcPr/>
                </a:tc>
                <a:tc>
                  <a:txBody>
                    <a:bodyPr/>
                    <a:lstStyle/>
                    <a:p>
                      <a:pPr algn="ctr" fontAlgn="ctr"/>
                      <a:r>
                        <a:rPr lang="en-US" sz="1000" b="1" i="0" u="none" strike="noStrike" dirty="0">
                          <a:solidFill>
                            <a:srgbClr val="222222"/>
                          </a:solidFill>
                          <a:latin typeface="Segoe UI"/>
                        </a:rPr>
                        <a:t>Secured at least 45% of marks in UG degree course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9"/>
                  </a:ext>
                </a:extLst>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28800" y="685799"/>
          <a:ext cx="8534400" cy="5486402"/>
        </p:xfrm>
        <a:graphic>
          <a:graphicData uri="http://schemas.openxmlformats.org/drawingml/2006/table">
            <a:tbl>
              <a:tblPr/>
              <a:tblGrid>
                <a:gridCol w="8534400">
                  <a:extLst>
                    <a:ext uri="{9D8B030D-6E8A-4147-A177-3AD203B41FA5}">
                      <a16:colId xmlns:a16="http://schemas.microsoft.com/office/drawing/2014/main" val="20000"/>
                    </a:ext>
                  </a:extLst>
                </a:gridCol>
              </a:tblGrid>
              <a:tr h="416103">
                <a:tc>
                  <a:txBody>
                    <a:bodyPr/>
                    <a:lstStyle/>
                    <a:p>
                      <a:pPr algn="ctr" fontAlgn="ctr"/>
                      <a:r>
                        <a:rPr lang="en-US" sz="1600" b="1" i="0" u="none" strike="noStrike" dirty="0">
                          <a:solidFill>
                            <a:srgbClr val="FF0000"/>
                          </a:solidFill>
                          <a:latin typeface="Times New Roman"/>
                        </a:rPr>
                        <a:t>LOGISTICS MANAGEMENT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0"/>
                  </a:ext>
                </a:extLst>
              </a:tr>
              <a:tr h="308225">
                <a:tc>
                  <a:txBody>
                    <a:bodyPr/>
                    <a:lstStyle/>
                    <a:p>
                      <a:pPr algn="ctr" fontAlgn="b"/>
                      <a:r>
                        <a:rPr lang="en-US" sz="1050" b="1" i="0" u="none" strike="noStrike" dirty="0">
                          <a:solidFill>
                            <a:srgbClr val="8E0127"/>
                          </a:solidFill>
                          <a:latin typeface="Segoe UI"/>
                        </a:rPr>
                        <a:t>Courses Available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54458">
                <a:tc>
                  <a:txBody>
                    <a:bodyPr/>
                    <a:lstStyle/>
                    <a:p>
                      <a:pPr algn="ctr" fontAlgn="b"/>
                      <a:r>
                        <a:rPr lang="en-US" sz="1200" b="1" i="0" u="none" strike="noStrike" dirty="0">
                          <a:solidFill>
                            <a:srgbClr val="222222"/>
                          </a:solidFill>
                          <a:latin typeface="Times New Roman" pitchFamily="18" charset="0"/>
                          <a:cs typeface="Times New Roman" pitchFamily="18" charset="0"/>
                        </a:rPr>
                        <a:t>Diploma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8225">
                <a:tc>
                  <a:txBody>
                    <a:bodyPr/>
                    <a:lstStyle/>
                    <a:p>
                      <a:pPr algn="ctr" fontAlgn="b"/>
                      <a:r>
                        <a:rPr lang="en-US" sz="1200" b="1" i="0" u="none" strike="noStrike" dirty="0">
                          <a:solidFill>
                            <a:srgbClr val="222222"/>
                          </a:solidFill>
                          <a:latin typeface="Times New Roman" pitchFamily="18" charset="0"/>
                          <a:cs typeface="Times New Roman" pitchFamily="18" charset="0"/>
                        </a:rPr>
                        <a:t>Diploma in Logistic Management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8225">
                <a:tc>
                  <a:txBody>
                    <a:bodyPr/>
                    <a:lstStyle/>
                    <a:p>
                      <a:pPr algn="ctr" fontAlgn="b"/>
                      <a:r>
                        <a:rPr lang="en-US" sz="1200" b="1" i="0" u="none" strike="noStrike" dirty="0">
                          <a:solidFill>
                            <a:srgbClr val="222222"/>
                          </a:solidFill>
                          <a:latin typeface="Times New Roman" pitchFamily="18" charset="0"/>
                          <a:cs typeface="Times New Roman" pitchFamily="18" charset="0"/>
                        </a:rPr>
                        <a:t>Diploma in Supply Chain Management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8225">
                <a:tc>
                  <a:txBody>
                    <a:bodyPr/>
                    <a:lstStyle/>
                    <a:p>
                      <a:pPr algn="ctr" fontAlgn="b"/>
                      <a:r>
                        <a:rPr lang="en-US" sz="1200" b="1" i="0" u="none" strike="noStrike" dirty="0">
                          <a:solidFill>
                            <a:srgbClr val="222222"/>
                          </a:solidFill>
                          <a:latin typeface="Times New Roman" pitchFamily="18" charset="0"/>
                          <a:cs typeface="Times New Roman" pitchFamily="18" charset="0"/>
                        </a:rPr>
                        <a:t>Diploma in Logistics and Shipping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8225">
                <a:tc>
                  <a:txBody>
                    <a:bodyPr/>
                    <a:lstStyle/>
                    <a:p>
                      <a:pPr algn="ctr" fontAlgn="b"/>
                      <a:r>
                        <a:rPr lang="en-US" sz="1200" b="1" i="0" u="none" strike="noStrike" dirty="0">
                          <a:solidFill>
                            <a:srgbClr val="222222"/>
                          </a:solidFill>
                          <a:latin typeface="Times New Roman" pitchFamily="18" charset="0"/>
                          <a:cs typeface="Times New Roman" pitchFamily="18"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8225">
                <a:tc>
                  <a:txBody>
                    <a:bodyPr/>
                    <a:lstStyle/>
                    <a:p>
                      <a:pPr algn="ctr" fontAlgn="b"/>
                      <a:r>
                        <a:rPr lang="en-US" sz="1200" b="1" i="0" u="none" strike="noStrike" dirty="0">
                          <a:solidFill>
                            <a:srgbClr val="222222"/>
                          </a:solidFill>
                          <a:latin typeface="Times New Roman" pitchFamily="18" charset="0"/>
                          <a:cs typeface="Times New Roman" pitchFamily="18" charset="0"/>
                        </a:rPr>
                        <a:t>PG Diploma in Logistics and SCM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08225">
                <a:tc>
                  <a:txBody>
                    <a:bodyPr/>
                    <a:lstStyle/>
                    <a:p>
                      <a:pPr algn="ctr" fontAlgn="b"/>
                      <a:r>
                        <a:rPr lang="en-US" sz="1200" b="1" i="0" u="none" strike="noStrike" dirty="0">
                          <a:solidFill>
                            <a:srgbClr val="222222"/>
                          </a:solidFill>
                          <a:latin typeface="Times New Roman" pitchFamily="18" charset="0"/>
                          <a:cs typeface="Times New Roman" pitchFamily="18" charset="0"/>
                        </a:rPr>
                        <a:t>PG Diploma in Materials and Logistic Management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08225">
                <a:tc>
                  <a:txBody>
                    <a:bodyPr/>
                    <a:lstStyle/>
                    <a:p>
                      <a:pPr algn="ctr" fontAlgn="b"/>
                      <a:endParaRPr lang="en-US" sz="1200" b="0" i="0" u="none" strike="noStrike" dirty="0">
                        <a:solidFill>
                          <a:srgbClr val="000000"/>
                        </a:solidFill>
                        <a:latin typeface="Times New Roman" pitchFamily="18" charset="0"/>
                        <a:cs typeface="Times New Roman"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54458">
                <a:tc>
                  <a:txBody>
                    <a:bodyPr/>
                    <a:lstStyle/>
                    <a:p>
                      <a:pPr algn="ctr" fontAlgn="b"/>
                      <a:r>
                        <a:rPr lang="en-US" sz="1200" b="1" i="0" u="none" strike="noStrike" dirty="0">
                          <a:solidFill>
                            <a:srgbClr val="222222"/>
                          </a:solidFill>
                          <a:latin typeface="Times New Roman" pitchFamily="18" charset="0"/>
                          <a:cs typeface="Times New Roman" pitchFamily="18" charset="0"/>
                        </a:rPr>
                        <a:t>Undergraduate (UG)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08225">
                <a:tc>
                  <a:txBody>
                    <a:bodyPr/>
                    <a:lstStyle/>
                    <a:p>
                      <a:pPr algn="ctr" fontAlgn="ctr"/>
                      <a:r>
                        <a:rPr lang="en-US" sz="1200" b="1" i="0" u="none" strike="noStrike" dirty="0">
                          <a:solidFill>
                            <a:srgbClr val="222222"/>
                          </a:solidFill>
                          <a:latin typeface="Times New Roman" pitchFamily="18" charset="0"/>
                          <a:cs typeface="Times New Roman" pitchFamily="18" charset="0"/>
                        </a:rPr>
                        <a:t>Bachelor of Commerce in SCM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08225">
                <a:tc>
                  <a:txBody>
                    <a:bodyPr/>
                    <a:lstStyle/>
                    <a:p>
                      <a:pPr algn="ctr" fontAlgn="ctr"/>
                      <a:r>
                        <a:rPr lang="en-US" sz="1200" b="1" i="0" u="none" strike="noStrike" dirty="0">
                          <a:solidFill>
                            <a:srgbClr val="222222"/>
                          </a:solidFill>
                          <a:latin typeface="Times New Roman" pitchFamily="18" charset="0"/>
                          <a:cs typeface="Times New Roman" pitchFamily="18" charset="0"/>
                        </a:rPr>
                        <a:t>Bachelor of SCM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08225">
                <a:tc>
                  <a:txBody>
                    <a:bodyPr/>
                    <a:lstStyle/>
                    <a:p>
                      <a:pPr algn="ctr" fontAlgn="b"/>
                      <a:endParaRPr lang="en-US" sz="1200" b="0" i="0" u="none" strike="noStrike" dirty="0">
                        <a:solidFill>
                          <a:srgbClr val="000000"/>
                        </a:solidFill>
                        <a:latin typeface="Times New Roman" pitchFamily="18" charset="0"/>
                        <a:cs typeface="Times New Roman"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54458">
                <a:tc>
                  <a:txBody>
                    <a:bodyPr/>
                    <a:lstStyle/>
                    <a:p>
                      <a:pPr algn="ctr" fontAlgn="b"/>
                      <a:r>
                        <a:rPr lang="en-US" sz="1200" b="1" i="0" u="none" strike="noStrike" dirty="0">
                          <a:solidFill>
                            <a:srgbClr val="222222"/>
                          </a:solidFill>
                          <a:latin typeface="Times New Roman" pitchFamily="18" charset="0"/>
                          <a:cs typeface="Times New Roman" pitchFamily="18" charset="0"/>
                        </a:rPr>
                        <a:t>Post-Graduate (PG)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08225">
                <a:tc>
                  <a:txBody>
                    <a:bodyPr/>
                    <a:lstStyle/>
                    <a:p>
                      <a:pPr algn="ctr" fontAlgn="b"/>
                      <a:r>
                        <a:rPr lang="en-US" sz="1200" b="1" i="0" u="none" strike="noStrike" dirty="0">
                          <a:solidFill>
                            <a:srgbClr val="222222"/>
                          </a:solidFill>
                          <a:latin typeface="Times New Roman" pitchFamily="18" charset="0"/>
                          <a:cs typeface="Times New Roman" pitchFamily="18" charset="0"/>
                        </a:rPr>
                        <a:t>MBA in Logistics and SCM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308225">
                <a:tc>
                  <a:txBody>
                    <a:bodyPr/>
                    <a:lstStyle/>
                    <a:p>
                      <a:pPr algn="ctr" fontAlgn="b"/>
                      <a:r>
                        <a:rPr lang="en-US" sz="1200" b="1" i="0" u="none" strike="noStrike" dirty="0">
                          <a:solidFill>
                            <a:srgbClr val="222222"/>
                          </a:solidFill>
                          <a:latin typeface="Times New Roman" pitchFamily="18" charset="0"/>
                          <a:cs typeface="Times New Roman" pitchFamily="18" charset="0"/>
                        </a:rPr>
                        <a:t>MBA in Material and Logistic Management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28800" y="761998"/>
          <a:ext cx="8534400" cy="5334003"/>
        </p:xfrm>
        <a:graphic>
          <a:graphicData uri="http://schemas.openxmlformats.org/drawingml/2006/table">
            <a:tbl>
              <a:tblPr/>
              <a:tblGrid>
                <a:gridCol w="4867498">
                  <a:extLst>
                    <a:ext uri="{9D8B030D-6E8A-4147-A177-3AD203B41FA5}">
                      <a16:colId xmlns:a16="http://schemas.microsoft.com/office/drawing/2014/main" val="20000"/>
                    </a:ext>
                  </a:extLst>
                </a:gridCol>
                <a:gridCol w="1306410">
                  <a:extLst>
                    <a:ext uri="{9D8B030D-6E8A-4147-A177-3AD203B41FA5}">
                      <a16:colId xmlns:a16="http://schemas.microsoft.com/office/drawing/2014/main" val="20001"/>
                    </a:ext>
                  </a:extLst>
                </a:gridCol>
                <a:gridCol w="2360492">
                  <a:extLst>
                    <a:ext uri="{9D8B030D-6E8A-4147-A177-3AD203B41FA5}">
                      <a16:colId xmlns:a16="http://schemas.microsoft.com/office/drawing/2014/main" val="20002"/>
                    </a:ext>
                  </a:extLst>
                </a:gridCol>
              </a:tblGrid>
              <a:tr h="311322">
                <a:tc gridSpan="3">
                  <a:txBody>
                    <a:bodyPr/>
                    <a:lstStyle/>
                    <a:p>
                      <a:pPr algn="ctr" fontAlgn="b"/>
                      <a:r>
                        <a:rPr lang="en-US" sz="1600" b="1" i="0" u="none" strike="noStrike" dirty="0">
                          <a:solidFill>
                            <a:srgbClr val="8E0127"/>
                          </a:solidFill>
                          <a:latin typeface="Segoe UI"/>
                        </a:rPr>
                        <a:t>ELIGIBILITY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33145">
                <a:tc>
                  <a:txBody>
                    <a:bodyPr/>
                    <a:lstStyle/>
                    <a:p>
                      <a:pPr algn="ctr" fontAlgn="ctr"/>
                      <a:r>
                        <a:rPr lang="en-US" sz="1200" b="1" i="0" u="none" strike="noStrike">
                          <a:solidFill>
                            <a:srgbClr val="222222"/>
                          </a:solidFill>
                          <a:latin typeface="Times New Roman" pitchFamily="18" charset="0"/>
                          <a:cs typeface="Times New Roman" pitchFamily="18" charset="0"/>
                        </a:rPr>
                        <a:t>UG</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200" b="0" i="0" u="none" strike="noStrike" dirty="0">
                          <a:solidFill>
                            <a:srgbClr val="222222"/>
                          </a:solidFill>
                          <a:latin typeface="Times New Roman" pitchFamily="18" charset="0"/>
                          <a:cs typeface="Times New Roman" pitchFamily="18" charset="0"/>
                        </a:rPr>
                        <a:t>12th or 3-year diploma course from any recognized board/institution with qualifying marks.</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extLst>
                  <a:ext uri="{0D108BD9-81ED-4DB2-BD59-A6C34878D82A}">
                    <a16:rowId xmlns:a16="http://schemas.microsoft.com/office/drawing/2014/main" val="10001"/>
                  </a:ext>
                </a:extLst>
              </a:tr>
              <a:tr h="433145">
                <a:tc>
                  <a:txBody>
                    <a:bodyPr/>
                    <a:lstStyle/>
                    <a:p>
                      <a:pPr algn="ctr" fontAlgn="ctr"/>
                      <a:r>
                        <a:rPr lang="en-US" sz="1200" b="0" i="0" u="none" strike="noStrike">
                          <a:solidFill>
                            <a:srgbClr val="222222"/>
                          </a:solidFill>
                          <a:latin typeface="Times New Roman" pitchFamily="18" charset="0"/>
                          <a:cs typeface="Times New Roman" pitchFamily="18" charset="0"/>
                        </a:rPr>
                        <a:t>  </a:t>
                      </a:r>
                      <a:r>
                        <a:rPr lang="en-US" sz="1200" b="1" i="0" u="none" strike="noStrike">
                          <a:solidFill>
                            <a:srgbClr val="222222"/>
                          </a:solidFill>
                          <a:latin typeface="Times New Roman" pitchFamily="18" charset="0"/>
                          <a:cs typeface="Times New Roman" pitchFamily="18" charset="0"/>
                        </a:rPr>
                        <a:t>PG</a:t>
                      </a:r>
                      <a:endParaRPr lang="en-US" sz="1200" b="0" i="0" u="none" strike="noStrike">
                        <a:solidFill>
                          <a:srgbClr val="222222"/>
                        </a:solidFill>
                        <a:latin typeface="Times New Roman" pitchFamily="18" charset="0"/>
                        <a:cs typeface="Times New Roman" pitchFamily="18" charset="0"/>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200" b="0" i="0" u="none" strike="noStrike" dirty="0">
                          <a:solidFill>
                            <a:srgbClr val="222222"/>
                          </a:solidFill>
                          <a:latin typeface="Times New Roman" pitchFamily="18" charset="0"/>
                          <a:cs typeface="Times New Roman" pitchFamily="18" charset="0"/>
                        </a:rPr>
                        <a:t>Bachelors degree from any recognized university with qualifying marks</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extLst>
                  <a:ext uri="{0D108BD9-81ED-4DB2-BD59-A6C34878D82A}">
                    <a16:rowId xmlns:a16="http://schemas.microsoft.com/office/drawing/2014/main" val="10002"/>
                  </a:ext>
                </a:extLst>
              </a:tr>
              <a:tr h="270716">
                <a:tc>
                  <a:txBody>
                    <a:bodyPr/>
                    <a:lstStyle/>
                    <a:p>
                      <a:pPr algn="l" fontAlgn="ctr"/>
                      <a:r>
                        <a:rPr lang="en-US" sz="1200" b="0" i="0" u="none" strike="noStrike">
                          <a:solidFill>
                            <a:srgbClr val="222222"/>
                          </a:solidFill>
                          <a:latin typeface="Times New Roman" pitchFamily="18" charset="0"/>
                          <a:cs typeface="Times New Roman" pitchFamily="18" charset="0"/>
                        </a:rPr>
                        <a:t> </a:t>
                      </a:r>
                    </a:p>
                  </a:txBody>
                  <a:tcPr marL="0" marR="0" marT="0" marB="0" anchor="ctr">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n-US" sz="1200" b="1" i="0" u="none" strike="noStrike">
                        <a:solidFill>
                          <a:srgbClr val="222222"/>
                        </a:solidFill>
                        <a:latin typeface="Times New Roman" pitchFamily="18" charset="0"/>
                        <a:cs typeface="Times New Roman" pitchFamily="18"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200" b="1" i="0" u="none" strike="noStrike" dirty="0">
                        <a:solidFill>
                          <a:srgbClr val="222222"/>
                        </a:solidFill>
                        <a:latin typeface="Times New Roman" pitchFamily="18" charset="0"/>
                        <a:cs typeface="Times New Roman" pitchFamily="18" charset="0"/>
                      </a:endParaRP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3"/>
                  </a:ext>
                </a:extLst>
              </a:tr>
              <a:tr h="311322">
                <a:tc gridSpan="3">
                  <a:txBody>
                    <a:bodyPr/>
                    <a:lstStyle/>
                    <a:p>
                      <a:pPr algn="ctr" fontAlgn="ctr"/>
                      <a:r>
                        <a:rPr lang="en-US" sz="1200" b="1" i="0" u="none" strike="noStrike" dirty="0">
                          <a:solidFill>
                            <a:srgbClr val="004422"/>
                          </a:solidFill>
                          <a:latin typeface="Times New Roman" pitchFamily="18" charset="0"/>
                          <a:cs typeface="Times New Roman" pitchFamily="18" charset="0"/>
                        </a:rPr>
                        <a:t>Top Institutes for Logistics and Supply Chain Management Courses in India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270716">
                <a:tc gridSpan="3">
                  <a:txBody>
                    <a:bodyPr/>
                    <a:lstStyle/>
                    <a:p>
                      <a:pPr algn="l" fontAlgn="b"/>
                      <a:r>
                        <a:rPr lang="en-US" sz="1200" b="1" i="0" u="none" strike="noStrike" dirty="0">
                          <a:solidFill>
                            <a:srgbClr val="222222"/>
                          </a:solidFill>
                          <a:latin typeface="Times New Roman" pitchFamily="18" charset="0"/>
                          <a:cs typeface="Times New Roman" pitchFamily="18" charset="0"/>
                        </a:rPr>
                        <a:t>1. Indian Institute of Management, Mumbai</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270716">
                <a:tc gridSpan="3">
                  <a:txBody>
                    <a:bodyPr/>
                    <a:lstStyle/>
                    <a:p>
                      <a:pPr algn="l" fontAlgn="b"/>
                      <a:r>
                        <a:rPr lang="en-US" sz="1200" b="1" i="0" u="none" strike="noStrike" dirty="0">
                          <a:solidFill>
                            <a:srgbClr val="222222"/>
                          </a:solidFill>
                          <a:latin typeface="Times New Roman" pitchFamily="18" charset="0"/>
                          <a:cs typeface="Times New Roman" pitchFamily="18" charset="0"/>
                        </a:rPr>
                        <a:t>2. UPES, </a:t>
                      </a:r>
                      <a:r>
                        <a:rPr lang="en-US" sz="1200" b="1" i="0" u="none" strike="noStrike" dirty="0" err="1">
                          <a:solidFill>
                            <a:srgbClr val="222222"/>
                          </a:solidFill>
                          <a:latin typeface="Times New Roman" pitchFamily="18" charset="0"/>
                          <a:cs typeface="Times New Roman" pitchFamily="18" charset="0"/>
                        </a:rPr>
                        <a:t>Dehradun</a:t>
                      </a:r>
                      <a:endParaRPr lang="en-US" sz="1200" b="1" i="0" u="none" strike="noStrike" dirty="0">
                        <a:solidFill>
                          <a:srgbClr val="222222"/>
                        </a:solidFill>
                        <a:latin typeface="Times New Roman" pitchFamily="18" charset="0"/>
                        <a:cs typeface="Times New Roman" pitchFamily="18" charset="0"/>
                      </a:endParaRP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270716">
                <a:tc gridSpan="3">
                  <a:txBody>
                    <a:bodyPr/>
                    <a:lstStyle/>
                    <a:p>
                      <a:pPr algn="l" fontAlgn="b"/>
                      <a:r>
                        <a:rPr lang="en-US" sz="1200" b="1" i="0" u="none" strike="noStrike" dirty="0">
                          <a:solidFill>
                            <a:srgbClr val="222222"/>
                          </a:solidFill>
                          <a:latin typeface="Times New Roman" pitchFamily="18" charset="0"/>
                          <a:cs typeface="Times New Roman" pitchFamily="18" charset="0"/>
                        </a:rPr>
                        <a:t>3. Institute of Management Technology, Nagpur</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270716">
                <a:tc gridSpan="3">
                  <a:txBody>
                    <a:bodyPr/>
                    <a:lstStyle/>
                    <a:p>
                      <a:pPr algn="l" fontAlgn="b"/>
                      <a:r>
                        <a:rPr lang="en-US" sz="1200" b="1" i="0" u="none" strike="noStrike" dirty="0">
                          <a:solidFill>
                            <a:srgbClr val="222222"/>
                          </a:solidFill>
                          <a:latin typeface="Times New Roman" pitchFamily="18" charset="0"/>
                          <a:cs typeface="Times New Roman" pitchFamily="18" charset="0"/>
                        </a:rPr>
                        <a:t>4. </a:t>
                      </a:r>
                      <a:r>
                        <a:rPr lang="en-US" sz="1200" b="1" i="0" u="none" strike="noStrike" dirty="0" err="1">
                          <a:solidFill>
                            <a:srgbClr val="222222"/>
                          </a:solidFill>
                          <a:latin typeface="Times New Roman" pitchFamily="18" charset="0"/>
                          <a:cs typeface="Times New Roman" pitchFamily="18" charset="0"/>
                        </a:rPr>
                        <a:t>Sinhgad</a:t>
                      </a:r>
                      <a:r>
                        <a:rPr lang="en-US" sz="1200" b="1" i="0" u="none" strike="noStrike" dirty="0">
                          <a:solidFill>
                            <a:srgbClr val="222222"/>
                          </a:solidFill>
                          <a:latin typeface="Times New Roman" pitchFamily="18" charset="0"/>
                          <a:cs typeface="Times New Roman" pitchFamily="18" charset="0"/>
                        </a:rPr>
                        <a:t> Institute of Management, </a:t>
                      </a:r>
                      <a:r>
                        <a:rPr lang="en-US" sz="1200" b="1" i="0" u="none" strike="noStrike" dirty="0" err="1">
                          <a:solidFill>
                            <a:srgbClr val="222222"/>
                          </a:solidFill>
                          <a:latin typeface="Times New Roman" pitchFamily="18" charset="0"/>
                          <a:cs typeface="Times New Roman" pitchFamily="18" charset="0"/>
                        </a:rPr>
                        <a:t>Pune</a:t>
                      </a:r>
                      <a:endParaRPr lang="en-US" sz="1200" b="1" i="0" u="none" strike="noStrike" dirty="0">
                        <a:solidFill>
                          <a:srgbClr val="222222"/>
                        </a:solidFill>
                        <a:latin typeface="Times New Roman" pitchFamily="18" charset="0"/>
                        <a:cs typeface="Times New Roman" pitchFamily="18" charset="0"/>
                      </a:endParaRP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270716">
                <a:tc gridSpan="3">
                  <a:txBody>
                    <a:bodyPr/>
                    <a:lstStyle/>
                    <a:p>
                      <a:pPr algn="l" fontAlgn="b"/>
                      <a:r>
                        <a:rPr lang="en-US" sz="1200" b="1" i="0" u="none" strike="noStrike" dirty="0">
                          <a:solidFill>
                            <a:srgbClr val="222222"/>
                          </a:solidFill>
                          <a:latin typeface="Times New Roman" pitchFamily="18" charset="0"/>
                          <a:cs typeface="Times New Roman" pitchFamily="18" charset="0"/>
                        </a:rPr>
                        <a:t>5. LCBF, Ernakulum, Kerala</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0716">
                <a:tc gridSpan="3">
                  <a:txBody>
                    <a:bodyPr/>
                    <a:lstStyle/>
                    <a:p>
                      <a:pPr algn="l" fontAlgn="b"/>
                      <a:r>
                        <a:rPr lang="en-US" sz="1200" b="1" i="0" u="none" strike="noStrike" dirty="0">
                          <a:solidFill>
                            <a:srgbClr val="222222"/>
                          </a:solidFill>
                          <a:latin typeface="Times New Roman" pitchFamily="18" charset="0"/>
                          <a:cs typeface="Times New Roman" pitchFamily="18" charset="0"/>
                        </a:rPr>
                        <a:t>6. ITM University or </a:t>
                      </a:r>
                      <a:r>
                        <a:rPr lang="en-US" sz="1200" b="1" i="0" u="none" strike="noStrike" dirty="0" err="1">
                          <a:solidFill>
                            <a:srgbClr val="222222"/>
                          </a:solidFill>
                          <a:latin typeface="Times New Roman" pitchFamily="18" charset="0"/>
                          <a:cs typeface="Times New Roman" pitchFamily="18" charset="0"/>
                        </a:rPr>
                        <a:t>NorthCap</a:t>
                      </a:r>
                      <a:r>
                        <a:rPr lang="en-US" sz="1200" b="1" i="0" u="none" strike="noStrike" dirty="0">
                          <a:solidFill>
                            <a:srgbClr val="222222"/>
                          </a:solidFill>
                          <a:latin typeface="Times New Roman" pitchFamily="18" charset="0"/>
                          <a:cs typeface="Times New Roman" pitchFamily="18" charset="0"/>
                        </a:rPr>
                        <a:t> University, Gwalior</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498117">
                <a:tc gridSpan="3">
                  <a:txBody>
                    <a:bodyPr/>
                    <a:lstStyle/>
                    <a:p>
                      <a:pPr algn="l" fontAlgn="b"/>
                      <a:r>
                        <a:rPr lang="en-US" sz="1200" b="1" i="0" u="none" strike="noStrike" dirty="0">
                          <a:solidFill>
                            <a:srgbClr val="222222"/>
                          </a:solidFill>
                          <a:latin typeface="Times New Roman" pitchFamily="18" charset="0"/>
                          <a:cs typeface="Times New Roman" pitchFamily="18" charset="0"/>
                        </a:rPr>
                        <a:t>7. SCM Hub International Business School, Kochi, Kerala</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r h="369076">
                <a:tc gridSpan="3">
                  <a:txBody>
                    <a:bodyPr/>
                    <a:lstStyle/>
                    <a:p>
                      <a:pPr algn="l" fontAlgn="b"/>
                      <a:r>
                        <a:rPr lang="en-US" sz="1200" b="1" i="0" u="none" strike="noStrike" dirty="0">
                          <a:solidFill>
                            <a:srgbClr val="222222"/>
                          </a:solidFill>
                          <a:latin typeface="Times New Roman" pitchFamily="18" charset="0"/>
                          <a:cs typeface="Times New Roman" pitchFamily="18" charset="0"/>
                        </a:rPr>
                        <a:t>8. IILM, Udaipur, Rajasthan</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270716">
                <a:tc gridSpan="3">
                  <a:txBody>
                    <a:bodyPr/>
                    <a:lstStyle/>
                    <a:p>
                      <a:pPr algn="l" fontAlgn="b"/>
                      <a:r>
                        <a:rPr lang="en-US" sz="1200" b="1" i="0" u="none" strike="noStrike" dirty="0">
                          <a:solidFill>
                            <a:srgbClr val="222222"/>
                          </a:solidFill>
                          <a:latin typeface="Times New Roman" pitchFamily="18" charset="0"/>
                          <a:cs typeface="Times New Roman" pitchFamily="18" charset="0"/>
                        </a:rPr>
                        <a:t>9. </a:t>
                      </a:r>
                      <a:r>
                        <a:rPr lang="en-US" sz="1200" b="1" i="0" u="none" strike="noStrike" dirty="0" err="1">
                          <a:solidFill>
                            <a:srgbClr val="222222"/>
                          </a:solidFill>
                          <a:latin typeface="Times New Roman" pitchFamily="18" charset="0"/>
                          <a:cs typeface="Times New Roman" pitchFamily="18" charset="0"/>
                        </a:rPr>
                        <a:t>Vels</a:t>
                      </a:r>
                      <a:r>
                        <a:rPr lang="en-US" sz="1200" b="1" i="0" u="none" strike="noStrike" dirty="0">
                          <a:solidFill>
                            <a:srgbClr val="222222"/>
                          </a:solidFill>
                          <a:latin typeface="Times New Roman" pitchFamily="18" charset="0"/>
                          <a:cs typeface="Times New Roman" pitchFamily="18" charset="0"/>
                        </a:rPr>
                        <a:t> University, Chennai</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270716">
                <a:tc gridSpan="3">
                  <a:txBody>
                    <a:bodyPr/>
                    <a:lstStyle/>
                    <a:p>
                      <a:pPr algn="l" fontAlgn="b"/>
                      <a:r>
                        <a:rPr lang="en-US" sz="1200" b="1" i="0" u="none" strike="noStrike" dirty="0">
                          <a:solidFill>
                            <a:srgbClr val="222222"/>
                          </a:solidFill>
                          <a:latin typeface="Times New Roman" pitchFamily="18" charset="0"/>
                          <a:cs typeface="Times New Roman" pitchFamily="18" charset="0"/>
                        </a:rPr>
                        <a:t>10. </a:t>
                      </a:r>
                      <a:r>
                        <a:rPr lang="en-US" sz="1200" b="1" i="0" u="none" strike="noStrike" dirty="0" err="1">
                          <a:solidFill>
                            <a:srgbClr val="222222"/>
                          </a:solidFill>
                          <a:latin typeface="Times New Roman" pitchFamily="18" charset="0"/>
                          <a:cs typeface="Times New Roman" pitchFamily="18" charset="0"/>
                        </a:rPr>
                        <a:t>Chitkara</a:t>
                      </a:r>
                      <a:r>
                        <a:rPr lang="en-US" sz="1200" b="1" i="0" u="none" strike="noStrike" dirty="0">
                          <a:solidFill>
                            <a:srgbClr val="222222"/>
                          </a:solidFill>
                          <a:latin typeface="Times New Roman" pitchFamily="18" charset="0"/>
                          <a:cs typeface="Times New Roman" pitchFamily="18" charset="0"/>
                        </a:rPr>
                        <a:t> University, Chandigarh</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270716">
                <a:tc gridSpan="3">
                  <a:txBody>
                    <a:bodyPr/>
                    <a:lstStyle/>
                    <a:p>
                      <a:pPr algn="l" fontAlgn="b"/>
                      <a:r>
                        <a:rPr lang="en-US" sz="1200" b="1" i="0" u="none" strike="noStrike" dirty="0">
                          <a:solidFill>
                            <a:srgbClr val="222222"/>
                          </a:solidFill>
                          <a:latin typeface="Times New Roman" pitchFamily="18" charset="0"/>
                          <a:cs typeface="Times New Roman" pitchFamily="18" charset="0"/>
                        </a:rPr>
                        <a:t>11. Global Institute of Integral Management Studies (GIIMS), Kochi, Kerala</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0716">
                <a:tc gridSpan="3">
                  <a:txBody>
                    <a:bodyPr/>
                    <a:lstStyle/>
                    <a:p>
                      <a:pPr algn="l" fontAlgn="b"/>
                      <a:r>
                        <a:rPr lang="en-US" sz="1200" b="1" i="0" u="none" strike="noStrike" dirty="0">
                          <a:solidFill>
                            <a:srgbClr val="222222"/>
                          </a:solidFill>
                          <a:latin typeface="Times New Roman" pitchFamily="18" charset="0"/>
                          <a:cs typeface="Times New Roman" pitchFamily="18" charset="0"/>
                        </a:rPr>
                        <a:t>12. </a:t>
                      </a:r>
                      <a:r>
                        <a:rPr lang="en-US" sz="1200" b="1" i="0" u="none" strike="noStrike" dirty="0" err="1">
                          <a:solidFill>
                            <a:srgbClr val="222222"/>
                          </a:solidFill>
                          <a:latin typeface="Times New Roman" pitchFamily="18" charset="0"/>
                          <a:cs typeface="Times New Roman" pitchFamily="18" charset="0"/>
                        </a:rPr>
                        <a:t>Vidya</a:t>
                      </a:r>
                      <a:r>
                        <a:rPr lang="en-US" sz="1200" b="1" i="0" u="none" strike="noStrike" dirty="0">
                          <a:solidFill>
                            <a:srgbClr val="222222"/>
                          </a:solidFill>
                          <a:latin typeface="Times New Roman" pitchFamily="18" charset="0"/>
                          <a:cs typeface="Times New Roman" pitchFamily="18" charset="0"/>
                        </a:rPr>
                        <a:t> </a:t>
                      </a:r>
                      <a:r>
                        <a:rPr lang="en-US" sz="1200" b="1" i="0" u="none" strike="noStrike" dirty="0" err="1">
                          <a:solidFill>
                            <a:srgbClr val="222222"/>
                          </a:solidFill>
                          <a:latin typeface="Times New Roman" pitchFamily="18" charset="0"/>
                          <a:cs typeface="Times New Roman" pitchFamily="18" charset="0"/>
                        </a:rPr>
                        <a:t>Bharathi</a:t>
                      </a:r>
                      <a:r>
                        <a:rPr lang="en-US" sz="1200" b="1" i="0" u="none" strike="noStrike" dirty="0">
                          <a:solidFill>
                            <a:srgbClr val="222222"/>
                          </a:solidFill>
                          <a:latin typeface="Times New Roman" pitchFamily="18" charset="0"/>
                          <a:cs typeface="Times New Roman" pitchFamily="18" charset="0"/>
                        </a:rPr>
                        <a:t> Group of Institutions</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6"/>
                  </a:ext>
                </a:extLst>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28800" y="1600196"/>
          <a:ext cx="8534400" cy="3657604"/>
        </p:xfrm>
        <a:graphic>
          <a:graphicData uri="http://schemas.openxmlformats.org/drawingml/2006/table">
            <a:tbl>
              <a:tblPr/>
              <a:tblGrid>
                <a:gridCol w="8534400">
                  <a:extLst>
                    <a:ext uri="{9D8B030D-6E8A-4147-A177-3AD203B41FA5}">
                      <a16:colId xmlns:a16="http://schemas.microsoft.com/office/drawing/2014/main" val="20000"/>
                    </a:ext>
                  </a:extLst>
                </a:gridCol>
              </a:tblGrid>
              <a:tr h="468604">
                <a:tc>
                  <a:txBody>
                    <a:bodyPr/>
                    <a:lstStyle/>
                    <a:p>
                      <a:pPr algn="ctr" fontAlgn="ctr"/>
                      <a:r>
                        <a:rPr lang="en-US" sz="1600" b="1" i="0" u="none" strike="noStrike" dirty="0">
                          <a:solidFill>
                            <a:srgbClr val="FF0000"/>
                          </a:solidFill>
                          <a:latin typeface="Times New Roman"/>
                        </a:rPr>
                        <a:t>RETAIL MANAGEMENT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65750">
                <a:tc>
                  <a:txBody>
                    <a:bodyPr/>
                    <a:lstStyle/>
                    <a:p>
                      <a:pPr algn="ctr" fontAlgn="b"/>
                      <a:r>
                        <a:rPr lang="en-US" sz="1400" b="1" i="0" u="none" strike="noStrike" dirty="0">
                          <a:solidFill>
                            <a:srgbClr val="00B0F0"/>
                          </a:solidFill>
                          <a:latin typeface="Segoe UI"/>
                        </a:rPr>
                        <a:t>COURSE NAME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65750">
                <a:tc>
                  <a:txBody>
                    <a:bodyPr/>
                    <a:lstStyle/>
                    <a:p>
                      <a:pPr algn="l" fontAlgn="ctr"/>
                      <a:r>
                        <a:rPr lang="en-US" sz="1200" b="1" i="0" u="none" strike="noStrike" dirty="0">
                          <a:solidFill>
                            <a:srgbClr val="222222"/>
                          </a:solidFill>
                          <a:latin typeface="Times New Roman" pitchFamily="18" charset="0"/>
                          <a:cs typeface="Times New Roman" pitchFamily="18" charset="0"/>
                        </a:rPr>
                        <a:t>Certificate Course in Retail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2"/>
                  </a:ext>
                </a:extLst>
              </a:tr>
              <a:tr h="265750">
                <a:tc>
                  <a:txBody>
                    <a:bodyPr/>
                    <a:lstStyle/>
                    <a:p>
                      <a:pPr algn="l" fontAlgn="ctr"/>
                      <a:r>
                        <a:rPr lang="en-US" sz="1200" b="1" i="0" u="none" strike="noStrike" dirty="0">
                          <a:solidFill>
                            <a:srgbClr val="222222"/>
                          </a:solidFill>
                          <a:latin typeface="Times New Roman" pitchFamily="18" charset="0"/>
                          <a:cs typeface="Times New Roman" pitchFamily="18" charset="0"/>
                        </a:rPr>
                        <a:t>Diploma in Retail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65750">
                <a:tc>
                  <a:txBody>
                    <a:bodyPr/>
                    <a:lstStyle/>
                    <a:p>
                      <a:pPr algn="l" fontAlgn="ctr"/>
                      <a:r>
                        <a:rPr lang="en-US" sz="1200" b="1" i="0" u="none" strike="noStrike" dirty="0">
                          <a:solidFill>
                            <a:srgbClr val="222222"/>
                          </a:solidFill>
                          <a:latin typeface="Times New Roman" pitchFamily="18" charset="0"/>
                          <a:cs typeface="Times New Roman" pitchFamily="18" charset="0"/>
                        </a:rPr>
                        <a:t>PG Diploma in Retail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65750">
                <a:tc>
                  <a:txBody>
                    <a:bodyPr/>
                    <a:lstStyle/>
                    <a:p>
                      <a:pPr algn="l" fontAlgn="ctr"/>
                      <a:r>
                        <a:rPr lang="en-US" sz="1200" b="1" i="0" u="none" strike="noStrike" dirty="0">
                          <a:solidFill>
                            <a:srgbClr val="222222"/>
                          </a:solidFill>
                          <a:latin typeface="Times New Roman" pitchFamily="18" charset="0"/>
                          <a:cs typeface="Times New Roman" pitchFamily="18" charset="0"/>
                        </a:rPr>
                        <a:t>PG Diploma in Fashion Merchandising and Retail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65750">
                <a:tc>
                  <a:txBody>
                    <a:bodyPr/>
                    <a:lstStyle/>
                    <a:p>
                      <a:pPr algn="l" fontAlgn="ctr"/>
                      <a:r>
                        <a:rPr lang="en-US" sz="1200" b="1" i="0" u="none" strike="noStrike" dirty="0">
                          <a:solidFill>
                            <a:srgbClr val="222222"/>
                          </a:solidFill>
                          <a:latin typeface="Times New Roman" pitchFamily="18" charset="0"/>
                          <a:cs typeface="Times New Roman" pitchFamily="18" charset="0"/>
                        </a:rPr>
                        <a:t>B.Sc. in Retail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6"/>
                  </a:ext>
                </a:extLst>
              </a:tr>
              <a:tr h="265750">
                <a:tc>
                  <a:txBody>
                    <a:bodyPr/>
                    <a:lstStyle/>
                    <a:p>
                      <a:pPr algn="l" fontAlgn="ctr"/>
                      <a:r>
                        <a:rPr lang="en-US" sz="1200" b="1" i="0" u="none" strike="noStrike" dirty="0">
                          <a:solidFill>
                            <a:srgbClr val="222222"/>
                          </a:solidFill>
                          <a:latin typeface="Times New Roman" pitchFamily="18" charset="0"/>
                          <a:cs typeface="Times New Roman" pitchFamily="18" charset="0"/>
                        </a:rPr>
                        <a:t>BBA in Retail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7"/>
                  </a:ext>
                </a:extLst>
              </a:tr>
              <a:tr h="265750">
                <a:tc>
                  <a:txBody>
                    <a:bodyPr/>
                    <a:lstStyle/>
                    <a:p>
                      <a:pPr algn="l" fontAlgn="ctr"/>
                      <a:r>
                        <a:rPr lang="en-US" sz="1200" b="1" i="0" u="none" strike="noStrike" dirty="0">
                          <a:solidFill>
                            <a:srgbClr val="222222"/>
                          </a:solidFill>
                          <a:latin typeface="Times New Roman" pitchFamily="18" charset="0"/>
                          <a:cs typeface="Times New Roman" pitchFamily="18" charset="0"/>
                        </a:rPr>
                        <a:t>B.Sc. in Fashion Merchandising and Retail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8"/>
                  </a:ext>
                </a:extLst>
              </a:tr>
              <a:tr h="265750">
                <a:tc>
                  <a:txBody>
                    <a:bodyPr/>
                    <a:lstStyle/>
                    <a:p>
                      <a:pPr algn="l" fontAlgn="ctr"/>
                      <a:r>
                        <a:rPr lang="en-US" sz="1200" b="1" i="0" u="none" strike="noStrike" dirty="0">
                          <a:solidFill>
                            <a:srgbClr val="222222"/>
                          </a:solidFill>
                          <a:latin typeface="Times New Roman" pitchFamily="18" charset="0"/>
                          <a:cs typeface="Times New Roman" pitchFamily="18" charset="0"/>
                        </a:rPr>
                        <a:t>MBA in Retail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65750">
                <a:tc>
                  <a:txBody>
                    <a:bodyPr/>
                    <a:lstStyle/>
                    <a:p>
                      <a:pPr algn="l" fontAlgn="ctr"/>
                      <a:r>
                        <a:rPr lang="en-US" sz="1200" b="1" i="0" u="none" strike="noStrike" dirty="0">
                          <a:solidFill>
                            <a:srgbClr val="222222"/>
                          </a:solidFill>
                          <a:latin typeface="Times New Roman" pitchFamily="18" charset="0"/>
                          <a:cs typeface="Times New Roman" pitchFamily="18" charset="0"/>
                        </a:rPr>
                        <a:t>M.Sc. in Retail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65750">
                <a:tc>
                  <a:txBody>
                    <a:bodyPr/>
                    <a:lstStyle/>
                    <a:p>
                      <a:pPr algn="l" fontAlgn="ctr"/>
                      <a:r>
                        <a:rPr lang="en-US" sz="1200" b="1" i="0" u="none" strike="noStrike" dirty="0">
                          <a:solidFill>
                            <a:srgbClr val="222222"/>
                          </a:solidFill>
                          <a:latin typeface="Times New Roman" pitchFamily="18" charset="0"/>
                          <a:cs typeface="Times New Roman" pitchFamily="18" charset="0"/>
                        </a:rPr>
                        <a:t>M.Sc. in Fashion Merchandising and Retail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65750">
                <a:tc>
                  <a:txBody>
                    <a:bodyPr/>
                    <a:lstStyle/>
                    <a:p>
                      <a:pPr algn="l" fontAlgn="ctr"/>
                      <a:r>
                        <a:rPr lang="en-US" sz="1200" b="1" i="0" u="none" strike="noStrike" dirty="0">
                          <a:solidFill>
                            <a:srgbClr val="222222"/>
                          </a:solidFill>
                          <a:latin typeface="Times New Roman" pitchFamily="18" charset="0"/>
                          <a:cs typeface="Times New Roman" pitchFamily="18" charset="0"/>
                        </a:rPr>
                        <a:t>Ph.D. in Retail Management</a:t>
                      </a:r>
                    </a:p>
                  </a:txBody>
                  <a:tcPr marL="157053"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1066798"/>
          <a:ext cx="8686800" cy="4724403"/>
        </p:xfrm>
        <a:graphic>
          <a:graphicData uri="http://schemas.openxmlformats.org/drawingml/2006/table">
            <a:tbl>
              <a:tblPr/>
              <a:tblGrid>
                <a:gridCol w="4954417">
                  <a:extLst>
                    <a:ext uri="{9D8B030D-6E8A-4147-A177-3AD203B41FA5}">
                      <a16:colId xmlns:a16="http://schemas.microsoft.com/office/drawing/2014/main" val="20000"/>
                    </a:ext>
                  </a:extLst>
                </a:gridCol>
                <a:gridCol w="1329739">
                  <a:extLst>
                    <a:ext uri="{9D8B030D-6E8A-4147-A177-3AD203B41FA5}">
                      <a16:colId xmlns:a16="http://schemas.microsoft.com/office/drawing/2014/main" val="20001"/>
                    </a:ext>
                  </a:extLst>
                </a:gridCol>
                <a:gridCol w="2402644">
                  <a:extLst>
                    <a:ext uri="{9D8B030D-6E8A-4147-A177-3AD203B41FA5}">
                      <a16:colId xmlns:a16="http://schemas.microsoft.com/office/drawing/2014/main" val="20002"/>
                    </a:ext>
                  </a:extLst>
                </a:gridCol>
              </a:tblGrid>
              <a:tr h="266980">
                <a:tc gridSpan="3">
                  <a:txBody>
                    <a:bodyPr/>
                    <a:lstStyle/>
                    <a:p>
                      <a:pPr algn="ctr" fontAlgn="b"/>
                      <a:r>
                        <a:rPr lang="en-US" sz="1600" b="1" i="0" u="none" strike="noStrike" dirty="0">
                          <a:solidFill>
                            <a:srgbClr val="8E0127"/>
                          </a:solidFill>
                          <a:latin typeface="Segoe UI"/>
                        </a:rPr>
                        <a:t>Retail Management Admission &amp; Eligibility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32158">
                <a:tc>
                  <a:txBody>
                    <a:bodyPr/>
                    <a:lstStyle/>
                    <a:p>
                      <a:pPr algn="ctr" fontAlgn="ctr"/>
                      <a:r>
                        <a:rPr lang="en-US" sz="1200" b="1" i="0" u="none" strike="noStrike">
                          <a:solidFill>
                            <a:srgbClr val="0070C0"/>
                          </a:solidFill>
                          <a:latin typeface="Times New Roman" pitchFamily="18" charset="0"/>
                          <a:cs typeface="Times New Roman" pitchFamily="18" charset="0"/>
                        </a:rPr>
                        <a:t>Course level</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0070C0"/>
                          </a:solidFill>
                          <a:latin typeface="Times New Roman" pitchFamily="18" charset="0"/>
                          <a:cs typeface="Times New Roman" pitchFamily="18" charset="0"/>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dirty="0">
                          <a:solidFill>
                            <a:srgbClr val="0070C0"/>
                          </a:solidFill>
                          <a:latin typeface="Times New Roman" pitchFamily="18" charset="0"/>
                          <a:cs typeface="Times New Roman" pitchFamily="18" charset="0"/>
                        </a:rPr>
                        <a:t>Key Eligibility</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32158">
                <a:tc>
                  <a:txBody>
                    <a:bodyPr/>
                    <a:lstStyle/>
                    <a:p>
                      <a:pPr algn="ctr" fontAlgn="ctr"/>
                      <a:r>
                        <a:rPr lang="en-US" sz="1200" b="1" i="0" u="none" strike="noStrike">
                          <a:solidFill>
                            <a:srgbClr val="222222"/>
                          </a:solidFill>
                          <a:latin typeface="Times New Roman" pitchFamily="18" charset="0"/>
                          <a:cs typeface="Times New Roman" pitchFamily="18" charset="0"/>
                        </a:rPr>
                        <a:t>Certificate</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ctr"/>
                      <a:r>
                        <a:rPr lang="en-US" sz="1200" b="1" i="0" u="none" strike="noStrike">
                          <a:solidFill>
                            <a:srgbClr val="222222"/>
                          </a:solidFill>
                          <a:latin typeface="Times New Roman" pitchFamily="18" charset="0"/>
                          <a:cs typeface="Times New Roman" pitchFamily="18" charset="0"/>
                        </a:rPr>
                        <a:t>6 – 12 months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ctr"/>
                      <a:r>
                        <a:rPr lang="en-US" sz="1200" b="1" i="0" u="none" strike="noStrike" dirty="0">
                          <a:solidFill>
                            <a:srgbClr val="222222"/>
                          </a:solidFill>
                          <a:latin typeface="Times New Roman" pitchFamily="18" charset="0"/>
                          <a:cs typeface="Times New Roman" pitchFamily="18" charset="0"/>
                        </a:rPr>
                        <a:t>– Intermediate pass out</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2"/>
                  </a:ext>
                </a:extLst>
              </a:tr>
              <a:tr h="232158">
                <a:tc rowSpan="2">
                  <a:txBody>
                    <a:bodyPr/>
                    <a:lstStyle/>
                    <a:p>
                      <a:pPr algn="ctr" fontAlgn="ctr"/>
                      <a:r>
                        <a:rPr lang="en-US" sz="1200" b="1" i="0" u="none" strike="noStrike">
                          <a:solidFill>
                            <a:srgbClr val="222222"/>
                          </a:solidFill>
                          <a:latin typeface="Times New Roman" pitchFamily="18" charset="0"/>
                          <a:cs typeface="Times New Roman" pitchFamily="18" charset="0"/>
                        </a:rPr>
                        <a:t>Diploma</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en-US" sz="1200" b="1" i="0" u="none" strike="noStrike">
                          <a:solidFill>
                            <a:srgbClr val="222222"/>
                          </a:solidFill>
                          <a:latin typeface="Times New Roman" pitchFamily="18" charset="0"/>
                          <a:cs typeface="Times New Roman" pitchFamily="18" charset="0"/>
                        </a:rPr>
                        <a:t>1 – 2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dirty="0">
                          <a:solidFill>
                            <a:srgbClr val="222222"/>
                          </a:solidFill>
                          <a:latin typeface="Times New Roman" pitchFamily="18" charset="0"/>
                          <a:cs typeface="Times New Roman" pitchFamily="18" charset="0"/>
                        </a:rPr>
                        <a:t>– Intermediate pass out</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61648">
                <a:tc vMerge="1">
                  <a:txBody>
                    <a:bodyPr/>
                    <a:lstStyle/>
                    <a:p>
                      <a:endParaRPr lang="en-US"/>
                    </a:p>
                  </a:txBody>
                  <a:tcPr/>
                </a:tc>
                <a:tc vMerge="1">
                  <a:txBody>
                    <a:bodyPr/>
                    <a:lstStyle/>
                    <a:p>
                      <a:endParaRPr lang="en-US"/>
                    </a:p>
                  </a:txBody>
                  <a:tcPr/>
                </a:tc>
                <a:tc>
                  <a:txBody>
                    <a:bodyPr/>
                    <a:lstStyle/>
                    <a:p>
                      <a:pPr algn="ctr" fontAlgn="ctr"/>
                      <a:r>
                        <a:rPr lang="en-US" sz="1200" b="1" i="0" u="none" strike="noStrike" dirty="0">
                          <a:solidFill>
                            <a:srgbClr val="222222"/>
                          </a:solidFill>
                          <a:latin typeface="Times New Roman" pitchFamily="18" charset="0"/>
                          <a:cs typeface="Times New Roman" pitchFamily="18" charset="0"/>
                        </a:rPr>
                        <a:t>– For PG Diploma: must been graduated in related discipline</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32158">
                <a:tc rowSpan="3">
                  <a:txBody>
                    <a:bodyPr/>
                    <a:lstStyle/>
                    <a:p>
                      <a:pPr algn="ctr" fontAlgn="ctr"/>
                      <a:r>
                        <a:rPr lang="en-US" sz="1200" b="1" i="0" u="none" strike="noStrike">
                          <a:solidFill>
                            <a:srgbClr val="222222"/>
                          </a:solidFill>
                          <a:latin typeface="Times New Roman" pitchFamily="18" charset="0"/>
                          <a:cs typeface="Times New Roman" pitchFamily="18" charset="0"/>
                        </a:rPr>
                        <a:t>Undergraduate</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rowSpan="3">
                  <a:txBody>
                    <a:bodyPr/>
                    <a:lstStyle/>
                    <a:p>
                      <a:pPr algn="ctr" fontAlgn="ctr"/>
                      <a:r>
                        <a:rPr lang="en-US" sz="1200" b="1" i="0" u="none" strike="noStrike">
                          <a:solidFill>
                            <a:srgbClr val="222222"/>
                          </a:solidFill>
                          <a:latin typeface="Times New Roman" pitchFamily="18" charset="0"/>
                          <a:cs typeface="Times New Roman" pitchFamily="18" charset="0"/>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ctr"/>
                      <a:r>
                        <a:rPr lang="en-US" sz="1200" b="1" i="0" u="none" strike="noStrike" dirty="0">
                          <a:solidFill>
                            <a:srgbClr val="222222"/>
                          </a:solidFill>
                          <a:latin typeface="Times New Roman" pitchFamily="18" charset="0"/>
                          <a:cs typeface="Times New Roman" pitchFamily="18" charset="0"/>
                        </a:rPr>
                        <a:t>– Intermediate pass out</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5"/>
                  </a:ext>
                </a:extLst>
              </a:tr>
              <a:tr h="661648">
                <a:tc vMerge="1">
                  <a:txBody>
                    <a:bodyPr/>
                    <a:lstStyle/>
                    <a:p>
                      <a:endParaRPr lang="en-US"/>
                    </a:p>
                  </a:txBody>
                  <a:tcPr/>
                </a:tc>
                <a:tc vMerge="1">
                  <a:txBody>
                    <a:bodyPr/>
                    <a:lstStyle/>
                    <a:p>
                      <a:endParaRPr lang="en-US"/>
                    </a:p>
                  </a:txBody>
                  <a:tcPr/>
                </a:tc>
                <a:tc>
                  <a:txBody>
                    <a:bodyPr/>
                    <a:lstStyle/>
                    <a:p>
                      <a:pPr algn="ctr" fontAlgn="ctr"/>
                      <a:r>
                        <a:rPr lang="en-US" sz="1200" b="1" i="0" u="none" strike="noStrike" dirty="0">
                          <a:solidFill>
                            <a:srgbClr val="222222"/>
                          </a:solidFill>
                          <a:latin typeface="Times New Roman" pitchFamily="18" charset="0"/>
                          <a:cs typeface="Times New Roman" pitchFamily="18" charset="0"/>
                        </a:rPr>
                        <a:t>– secured at least 50% of marks in previous qualifying exam</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6"/>
                  </a:ext>
                </a:extLst>
              </a:tr>
              <a:tr h="441099">
                <a:tc vMerge="1">
                  <a:txBody>
                    <a:bodyPr/>
                    <a:lstStyle/>
                    <a:p>
                      <a:endParaRPr lang="en-US"/>
                    </a:p>
                  </a:txBody>
                  <a:tcPr/>
                </a:tc>
                <a:tc vMerge="1">
                  <a:txBody>
                    <a:bodyPr/>
                    <a:lstStyle/>
                    <a:p>
                      <a:endParaRPr lang="en-US"/>
                    </a:p>
                  </a:txBody>
                  <a:tcPr/>
                </a:tc>
                <a:tc>
                  <a:txBody>
                    <a:bodyPr/>
                    <a:lstStyle/>
                    <a:p>
                      <a:pPr algn="ctr" fontAlgn="ctr"/>
                      <a:r>
                        <a:rPr lang="en-US" sz="1200" b="1" i="0" u="none" strike="noStrike" dirty="0">
                          <a:solidFill>
                            <a:srgbClr val="222222"/>
                          </a:solidFill>
                          <a:latin typeface="Times New Roman" pitchFamily="18" charset="0"/>
                          <a:cs typeface="Times New Roman" pitchFamily="18" charset="0"/>
                        </a:rPr>
                        <a:t>– qualify entrance exam, if applicable.</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7"/>
                  </a:ext>
                </a:extLst>
              </a:tr>
              <a:tr h="441099">
                <a:tc rowSpan="3">
                  <a:txBody>
                    <a:bodyPr/>
                    <a:lstStyle/>
                    <a:p>
                      <a:pPr algn="ctr" fontAlgn="ctr"/>
                      <a:r>
                        <a:rPr lang="en-US" sz="1200" b="1" i="0" u="none" strike="noStrike">
                          <a:solidFill>
                            <a:srgbClr val="222222"/>
                          </a:solidFill>
                          <a:latin typeface="Times New Roman" pitchFamily="18" charset="0"/>
                          <a:cs typeface="Times New Roman" pitchFamily="18" charset="0"/>
                        </a:rPr>
                        <a:t>Postgraduate</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en-US" sz="1200" b="1" i="0" u="none" strike="noStrike">
                          <a:solidFill>
                            <a:srgbClr val="222222"/>
                          </a:solidFill>
                          <a:latin typeface="Times New Roman" pitchFamily="18" charset="0"/>
                          <a:cs typeface="Times New Roman" pitchFamily="18" charset="0"/>
                        </a:rPr>
                        <a:t>2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dirty="0">
                          <a:solidFill>
                            <a:srgbClr val="222222"/>
                          </a:solidFill>
                          <a:latin typeface="Times New Roman" pitchFamily="18" charset="0"/>
                          <a:cs typeface="Times New Roman" pitchFamily="18" charset="0"/>
                        </a:rPr>
                        <a:t>– Bachelors in related discipline</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441099">
                <a:tc vMerge="1">
                  <a:txBody>
                    <a:bodyPr/>
                    <a:lstStyle/>
                    <a:p>
                      <a:endParaRPr lang="en-US"/>
                    </a:p>
                  </a:txBody>
                  <a:tcPr/>
                </a:tc>
                <a:tc vMerge="1">
                  <a:txBody>
                    <a:bodyPr/>
                    <a:lstStyle/>
                    <a:p>
                      <a:endParaRPr lang="en-US"/>
                    </a:p>
                  </a:txBody>
                  <a:tcPr/>
                </a:tc>
                <a:tc>
                  <a:txBody>
                    <a:bodyPr/>
                    <a:lstStyle/>
                    <a:p>
                      <a:pPr algn="ctr" fontAlgn="ctr"/>
                      <a:r>
                        <a:rPr lang="en-US" sz="1200" b="1" i="0" u="none" strike="noStrike" dirty="0">
                          <a:solidFill>
                            <a:srgbClr val="222222"/>
                          </a:solidFill>
                          <a:latin typeface="Times New Roman" pitchFamily="18" charset="0"/>
                          <a:cs typeface="Times New Roman" pitchFamily="18" charset="0"/>
                        </a:rPr>
                        <a:t>– secured at least 50% of marks in the graduation</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441099">
                <a:tc vMerge="1">
                  <a:txBody>
                    <a:bodyPr/>
                    <a:lstStyle/>
                    <a:p>
                      <a:endParaRPr lang="en-US"/>
                    </a:p>
                  </a:txBody>
                  <a:tcPr/>
                </a:tc>
                <a:tc vMerge="1">
                  <a:txBody>
                    <a:bodyPr/>
                    <a:lstStyle/>
                    <a:p>
                      <a:endParaRPr lang="en-US"/>
                    </a:p>
                  </a:txBody>
                  <a:tcPr/>
                </a:tc>
                <a:tc>
                  <a:txBody>
                    <a:bodyPr/>
                    <a:lstStyle/>
                    <a:p>
                      <a:pPr algn="ctr" fontAlgn="ctr"/>
                      <a:r>
                        <a:rPr lang="en-US" sz="1200" b="1" i="0" u="none" strike="noStrike" dirty="0">
                          <a:solidFill>
                            <a:srgbClr val="222222"/>
                          </a:solidFill>
                          <a:latin typeface="Times New Roman" pitchFamily="18" charset="0"/>
                          <a:cs typeface="Times New Roman" pitchFamily="18" charset="0"/>
                        </a:rPr>
                        <a:t>– qualify entrance exam, if applicable.</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441099">
                <a:tc>
                  <a:txBody>
                    <a:bodyPr/>
                    <a:lstStyle/>
                    <a:p>
                      <a:pPr algn="ctr" fontAlgn="ctr"/>
                      <a:r>
                        <a:rPr lang="en-US" sz="1200" b="1" i="0" u="none" strike="noStrike">
                          <a:solidFill>
                            <a:srgbClr val="222222"/>
                          </a:solidFill>
                          <a:latin typeface="Times New Roman" pitchFamily="18" charset="0"/>
                          <a:cs typeface="Times New Roman" pitchFamily="18" charset="0"/>
                        </a:rPr>
                        <a:t>Ph.D.</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a:txBody>
                    <a:bodyPr/>
                    <a:lstStyle/>
                    <a:p>
                      <a:pPr algn="ctr" fontAlgn="ctr"/>
                      <a:r>
                        <a:rPr lang="en-US" sz="1200" b="1" i="0" u="none" strike="noStrike">
                          <a:solidFill>
                            <a:srgbClr val="222222"/>
                          </a:solidFill>
                          <a:latin typeface="Times New Roman" pitchFamily="18" charset="0"/>
                          <a:cs typeface="Times New Roman" pitchFamily="18" charset="0"/>
                        </a:rPr>
                        <a:t>2-4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a:txBody>
                    <a:bodyPr/>
                    <a:lstStyle/>
                    <a:p>
                      <a:pPr algn="ctr" fontAlgn="ctr"/>
                      <a:r>
                        <a:rPr lang="en-US" sz="1200" b="1" i="0" u="none" strike="noStrike" dirty="0">
                          <a:solidFill>
                            <a:srgbClr val="222222"/>
                          </a:solidFill>
                          <a:latin typeface="Times New Roman" pitchFamily="18" charset="0"/>
                          <a:cs typeface="Times New Roman" pitchFamily="18" charset="0"/>
                        </a:rPr>
                        <a:t>– PG degree in related discipline</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1295400"/>
          <a:ext cx="8686800" cy="4486858"/>
        </p:xfrm>
        <a:graphic>
          <a:graphicData uri="http://schemas.openxmlformats.org/drawingml/2006/table">
            <a:tbl>
              <a:tblPr/>
              <a:tblGrid>
                <a:gridCol w="4954417">
                  <a:extLst>
                    <a:ext uri="{9D8B030D-6E8A-4147-A177-3AD203B41FA5}">
                      <a16:colId xmlns:a16="http://schemas.microsoft.com/office/drawing/2014/main" val="20000"/>
                    </a:ext>
                  </a:extLst>
                </a:gridCol>
                <a:gridCol w="1329739">
                  <a:extLst>
                    <a:ext uri="{9D8B030D-6E8A-4147-A177-3AD203B41FA5}">
                      <a16:colId xmlns:a16="http://schemas.microsoft.com/office/drawing/2014/main" val="20001"/>
                    </a:ext>
                  </a:extLst>
                </a:gridCol>
                <a:gridCol w="2402644">
                  <a:extLst>
                    <a:ext uri="{9D8B030D-6E8A-4147-A177-3AD203B41FA5}">
                      <a16:colId xmlns:a16="http://schemas.microsoft.com/office/drawing/2014/main" val="20002"/>
                    </a:ext>
                  </a:extLst>
                </a:gridCol>
              </a:tblGrid>
              <a:tr h="296537">
                <a:tc gridSpan="3">
                  <a:txBody>
                    <a:bodyPr/>
                    <a:lstStyle/>
                    <a:p>
                      <a:pPr algn="ctr" fontAlgn="b"/>
                      <a:r>
                        <a:rPr lang="en-US" sz="1800" b="1" i="0" u="none" strike="noStrike" dirty="0">
                          <a:solidFill>
                            <a:srgbClr val="004422"/>
                          </a:solidFill>
                          <a:latin typeface="Segoe UI"/>
                        </a:rPr>
                        <a:t>ENTRANCE EXAMINATIONS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19657">
                <a:tc gridSpan="3">
                  <a:txBody>
                    <a:bodyPr/>
                    <a:lstStyle/>
                    <a:p>
                      <a:pPr algn="ctr" fontAlgn="b"/>
                      <a:r>
                        <a:rPr lang="en-US" sz="1200" b="1" i="0" u="none" strike="noStrike" dirty="0">
                          <a:solidFill>
                            <a:srgbClr val="000000"/>
                          </a:solidFill>
                          <a:latin typeface="Times New Roman" pitchFamily="18" charset="0"/>
                          <a:cs typeface="Times New Roman" pitchFamily="18" charset="0"/>
                        </a:rPr>
                        <a:t>CAT                    CMAT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219657">
                <a:tc gridSpan="3">
                  <a:txBody>
                    <a:bodyPr/>
                    <a:lstStyle/>
                    <a:p>
                      <a:pPr algn="ctr" fontAlgn="b"/>
                      <a:r>
                        <a:rPr lang="en-US" sz="1200" b="1" i="0" u="none" strike="noStrike" dirty="0">
                          <a:solidFill>
                            <a:srgbClr val="000000"/>
                          </a:solidFill>
                          <a:latin typeface="Times New Roman" pitchFamily="18" charset="0"/>
                          <a:cs typeface="Times New Roman" pitchFamily="18" charset="0"/>
                          <a:hlinkClick r:id="" action="ppaction://noaction"/>
                        </a:rPr>
                        <a:t>MAT                        MICAT</a:t>
                      </a:r>
                      <a:endParaRPr lang="en-US" sz="12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19657">
                <a:tc gridSpan="3">
                  <a:txBody>
                    <a:bodyPr/>
                    <a:lstStyle/>
                    <a:p>
                      <a:pPr algn="ctr" fontAlgn="b"/>
                      <a:r>
                        <a:rPr lang="en-US" sz="1200" b="1" i="0" u="none" strike="noStrike" dirty="0">
                          <a:solidFill>
                            <a:srgbClr val="000000"/>
                          </a:solidFill>
                          <a:latin typeface="Times New Roman" pitchFamily="18" charset="0"/>
                          <a:cs typeface="Times New Roman" pitchFamily="18" charset="0"/>
                          <a:hlinkClick r:id="" action="ppaction://noaction"/>
                        </a:rPr>
                        <a:t>GMAT                     SNAP</a:t>
                      </a:r>
                      <a:endParaRPr lang="en-US" sz="12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219657">
                <a:tc gridSpan="3">
                  <a:txBody>
                    <a:bodyPr/>
                    <a:lstStyle/>
                    <a:p>
                      <a:pPr algn="ctr" fontAlgn="b"/>
                      <a:r>
                        <a:rPr lang="en-US" sz="1200" b="1" i="0" u="none" strike="noStrike" dirty="0">
                          <a:solidFill>
                            <a:srgbClr val="000000"/>
                          </a:solidFill>
                          <a:latin typeface="Times New Roman" pitchFamily="18" charset="0"/>
                          <a:cs typeface="Times New Roman" pitchFamily="18" charset="0"/>
                          <a:hlinkClick r:id="" action="ppaction://noaction"/>
                        </a:rPr>
                        <a:t>XAT                         IPU CET</a:t>
                      </a:r>
                      <a:endParaRPr lang="en-US" sz="12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219657">
                <a:tc>
                  <a:txBody>
                    <a:bodyPr/>
                    <a:lstStyle/>
                    <a:p>
                      <a:pPr algn="l" fontAlgn="b"/>
                      <a:endParaRPr lang="en-US" sz="1200" b="1" i="0" u="none" strike="noStrike">
                        <a:solidFill>
                          <a:srgbClr val="000000"/>
                        </a:solidFill>
                        <a:latin typeface="Times New Roman" pitchFamily="18" charset="0"/>
                        <a:cs typeface="Times New Roman" pitchFamily="18" charset="0"/>
                      </a:endParaRPr>
                    </a:p>
                  </a:txBody>
                  <a:tcPr marL="78527"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1" i="0" u="none" strike="noStrike">
                        <a:solidFill>
                          <a:srgbClr val="222222"/>
                        </a:solidFill>
                        <a:latin typeface="Times New Roman" pitchFamily="18" charset="0"/>
                        <a:cs typeface="Times New Roman" pitchFamily="18"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1" i="0" u="none" strike="noStrike" dirty="0">
                        <a:solidFill>
                          <a:srgbClr val="222222"/>
                        </a:solidFill>
                        <a:latin typeface="Times New Roman" pitchFamily="18" charset="0"/>
                        <a:cs typeface="Times New Roman" pitchFamily="18"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72262">
                <a:tc gridSpan="3">
                  <a:txBody>
                    <a:bodyPr/>
                    <a:lstStyle/>
                    <a:p>
                      <a:pPr algn="ctr" fontAlgn="b"/>
                      <a:r>
                        <a:rPr lang="en-US" sz="1800" b="1" i="0" u="none" strike="noStrike" dirty="0">
                          <a:solidFill>
                            <a:srgbClr val="004422"/>
                          </a:solidFill>
                          <a:latin typeface="Times New Roman" pitchFamily="18" charset="0"/>
                          <a:cs typeface="Times New Roman" pitchFamily="18" charset="0"/>
                        </a:rPr>
                        <a:t>Top Institutes for Retail Management Courses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219657">
                <a:tc gridSpan="3">
                  <a:txBody>
                    <a:bodyPr/>
                    <a:lstStyle/>
                    <a:p>
                      <a:pPr algn="l" fontAlgn="b"/>
                      <a:r>
                        <a:rPr lang="en-US" sz="1200" b="1" i="0" u="none" strike="noStrike" dirty="0">
                          <a:solidFill>
                            <a:srgbClr val="222222"/>
                          </a:solidFill>
                          <a:latin typeface="Times New Roman" pitchFamily="18" charset="0"/>
                          <a:cs typeface="Times New Roman" pitchFamily="18" charset="0"/>
                        </a:rPr>
                        <a:t>Symbiosis Skills and Open University (SSOU), </a:t>
                      </a:r>
                      <a:r>
                        <a:rPr lang="en-US" sz="1200" b="1" i="0" u="none" strike="noStrike" dirty="0" err="1">
                          <a:solidFill>
                            <a:srgbClr val="222222"/>
                          </a:solidFill>
                          <a:latin typeface="Times New Roman" pitchFamily="18" charset="0"/>
                          <a:cs typeface="Times New Roman" pitchFamily="18" charset="0"/>
                        </a:rPr>
                        <a:t>Pune</a:t>
                      </a:r>
                      <a:r>
                        <a:rPr lang="en-US" sz="1200" b="1" i="0" u="none" strike="noStrike" dirty="0">
                          <a:solidFill>
                            <a:srgbClr val="222222"/>
                          </a:solidFill>
                          <a:latin typeface="Times New Roman" pitchFamily="18" charset="0"/>
                          <a:cs typeface="Times New Roman" pitchFamily="18" charset="0"/>
                        </a:rPr>
                        <a:t> </a:t>
                      </a: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219657">
                <a:tc gridSpan="3">
                  <a:txBody>
                    <a:bodyPr/>
                    <a:lstStyle/>
                    <a:p>
                      <a:pPr algn="l" fontAlgn="b"/>
                      <a:r>
                        <a:rPr lang="en-US" sz="1200" b="1" i="0" u="none" strike="noStrike" dirty="0">
                          <a:solidFill>
                            <a:srgbClr val="222222"/>
                          </a:solidFill>
                          <a:latin typeface="Times New Roman" pitchFamily="18" charset="0"/>
                          <a:cs typeface="Times New Roman" pitchFamily="18" charset="0"/>
                        </a:rPr>
                        <a:t>Symbiosis University of Applied Sciences (SUAS), Indore</a:t>
                      </a: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219657">
                <a:tc gridSpan="3">
                  <a:txBody>
                    <a:bodyPr/>
                    <a:lstStyle/>
                    <a:p>
                      <a:pPr algn="l" fontAlgn="b"/>
                      <a:r>
                        <a:rPr lang="en-US" sz="1200" b="1" i="0" u="none" strike="noStrike" dirty="0">
                          <a:solidFill>
                            <a:srgbClr val="222222"/>
                          </a:solidFill>
                          <a:latin typeface="Times New Roman" pitchFamily="18" charset="0"/>
                          <a:cs typeface="Times New Roman" pitchFamily="18" charset="0"/>
                        </a:rPr>
                        <a:t>Lovely Professional University, </a:t>
                      </a:r>
                      <a:r>
                        <a:rPr lang="en-US" sz="1200" b="1" i="0" u="none" strike="noStrike" dirty="0" err="1">
                          <a:solidFill>
                            <a:srgbClr val="222222"/>
                          </a:solidFill>
                          <a:latin typeface="Times New Roman" pitchFamily="18" charset="0"/>
                          <a:cs typeface="Times New Roman" pitchFamily="18" charset="0"/>
                        </a:rPr>
                        <a:t>Jalandhar</a:t>
                      </a:r>
                      <a:endParaRPr lang="en-US" sz="1200" b="1" i="0" u="none" strike="noStrike" dirty="0">
                        <a:solidFill>
                          <a:srgbClr val="222222"/>
                        </a:solidFill>
                        <a:latin typeface="Times New Roman" pitchFamily="18" charset="0"/>
                        <a:cs typeface="Times New Roman" pitchFamily="18" charset="0"/>
                      </a:endParaRP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19657">
                <a:tc gridSpan="3">
                  <a:txBody>
                    <a:bodyPr/>
                    <a:lstStyle/>
                    <a:p>
                      <a:pPr algn="l" fontAlgn="b"/>
                      <a:r>
                        <a:rPr lang="en-US" sz="1200" b="1" i="0" u="none" strike="noStrike" dirty="0">
                          <a:solidFill>
                            <a:srgbClr val="222222"/>
                          </a:solidFill>
                          <a:latin typeface="Times New Roman" pitchFamily="18" charset="0"/>
                          <a:cs typeface="Times New Roman" pitchFamily="18" charset="0"/>
                        </a:rPr>
                        <a:t>Amity University, </a:t>
                      </a:r>
                      <a:r>
                        <a:rPr lang="en-US" sz="1200" b="1" i="0" u="none" strike="noStrike" dirty="0" err="1">
                          <a:solidFill>
                            <a:srgbClr val="222222"/>
                          </a:solidFill>
                          <a:latin typeface="Times New Roman" pitchFamily="18" charset="0"/>
                          <a:cs typeface="Times New Roman" pitchFamily="18" charset="0"/>
                        </a:rPr>
                        <a:t>Noida</a:t>
                      </a:r>
                      <a:r>
                        <a:rPr lang="en-US" sz="1200" b="1" i="0" u="none" strike="noStrike" dirty="0">
                          <a:solidFill>
                            <a:srgbClr val="222222"/>
                          </a:solidFill>
                          <a:latin typeface="Times New Roman" pitchFamily="18" charset="0"/>
                          <a:cs typeface="Times New Roman" pitchFamily="18" charset="0"/>
                        </a:rPr>
                        <a:t> </a:t>
                      </a: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219657">
                <a:tc gridSpan="3">
                  <a:txBody>
                    <a:bodyPr/>
                    <a:lstStyle/>
                    <a:p>
                      <a:pPr algn="l" fontAlgn="b"/>
                      <a:r>
                        <a:rPr lang="en-US" sz="1200" b="1" i="0" u="none" strike="noStrike" dirty="0">
                          <a:solidFill>
                            <a:srgbClr val="222222"/>
                          </a:solidFill>
                          <a:latin typeface="Times New Roman" pitchFamily="18" charset="0"/>
                          <a:cs typeface="Times New Roman" pitchFamily="18" charset="0"/>
                        </a:rPr>
                        <a:t>Department of Management Studies, IIT Delhi</a:t>
                      </a: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r h="431259">
                <a:tc gridSpan="3">
                  <a:txBody>
                    <a:bodyPr/>
                    <a:lstStyle/>
                    <a:p>
                      <a:pPr algn="l" fontAlgn="b"/>
                      <a:r>
                        <a:rPr lang="en-US" sz="1200" b="1" i="0" u="none" strike="noStrike" dirty="0" err="1">
                          <a:solidFill>
                            <a:srgbClr val="222222"/>
                          </a:solidFill>
                          <a:latin typeface="Times New Roman" pitchFamily="18" charset="0"/>
                          <a:cs typeface="Times New Roman" pitchFamily="18" charset="0"/>
                        </a:rPr>
                        <a:t>Chitkara</a:t>
                      </a:r>
                      <a:r>
                        <a:rPr lang="en-US" sz="1200" b="1" i="0" u="none" strike="noStrike" dirty="0">
                          <a:solidFill>
                            <a:srgbClr val="222222"/>
                          </a:solidFill>
                          <a:latin typeface="Times New Roman" pitchFamily="18" charset="0"/>
                          <a:cs typeface="Times New Roman" pitchFamily="18" charset="0"/>
                        </a:rPr>
                        <a:t> University, Patiala</a:t>
                      </a: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211602">
                <a:tc gridSpan="3">
                  <a:txBody>
                    <a:bodyPr/>
                    <a:lstStyle/>
                    <a:p>
                      <a:pPr algn="l" fontAlgn="b"/>
                      <a:r>
                        <a:rPr lang="en-US" sz="1200" b="1" i="0" u="none" strike="noStrike" dirty="0">
                          <a:solidFill>
                            <a:srgbClr val="222222"/>
                          </a:solidFill>
                          <a:latin typeface="Times New Roman" pitchFamily="18" charset="0"/>
                          <a:cs typeface="Times New Roman" pitchFamily="18" charset="0"/>
                        </a:rPr>
                        <a:t>School of Communication and Management Studies, Cochin</a:t>
                      </a: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219657">
                <a:tc gridSpan="3">
                  <a:txBody>
                    <a:bodyPr/>
                    <a:lstStyle/>
                    <a:p>
                      <a:pPr algn="l" fontAlgn="b"/>
                      <a:r>
                        <a:rPr lang="en-US" sz="1200" b="1" i="0" u="none" strike="noStrike" dirty="0">
                          <a:solidFill>
                            <a:srgbClr val="222222"/>
                          </a:solidFill>
                          <a:latin typeface="Times New Roman" pitchFamily="18" charset="0"/>
                          <a:cs typeface="Times New Roman" pitchFamily="18" charset="0"/>
                        </a:rPr>
                        <a:t>Prin. LN </a:t>
                      </a:r>
                      <a:r>
                        <a:rPr lang="en-US" sz="1200" b="1" i="0" u="none" strike="noStrike" dirty="0" err="1">
                          <a:solidFill>
                            <a:srgbClr val="222222"/>
                          </a:solidFill>
                          <a:latin typeface="Times New Roman" pitchFamily="18" charset="0"/>
                          <a:cs typeface="Times New Roman" pitchFamily="18" charset="0"/>
                        </a:rPr>
                        <a:t>Welingkar</a:t>
                      </a:r>
                      <a:r>
                        <a:rPr lang="en-US" sz="1200" b="1" i="0" u="none" strike="noStrike" dirty="0">
                          <a:solidFill>
                            <a:srgbClr val="222222"/>
                          </a:solidFill>
                          <a:latin typeface="Times New Roman" pitchFamily="18" charset="0"/>
                          <a:cs typeface="Times New Roman" pitchFamily="18" charset="0"/>
                        </a:rPr>
                        <a:t> Institute of Management Development and Research, Mumbai</a:t>
                      </a: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219657">
                <a:tc gridSpan="3">
                  <a:txBody>
                    <a:bodyPr/>
                    <a:lstStyle/>
                    <a:p>
                      <a:pPr algn="l" fontAlgn="b"/>
                      <a:r>
                        <a:rPr lang="en-US" sz="1200" b="1" i="0" u="none" strike="noStrike" dirty="0" err="1">
                          <a:solidFill>
                            <a:srgbClr val="222222"/>
                          </a:solidFill>
                          <a:latin typeface="Times New Roman" pitchFamily="18" charset="0"/>
                          <a:cs typeface="Times New Roman" pitchFamily="18" charset="0"/>
                        </a:rPr>
                        <a:t>Tezpur</a:t>
                      </a:r>
                      <a:r>
                        <a:rPr lang="en-US" sz="1200" b="1" i="0" u="none" strike="noStrike" dirty="0">
                          <a:solidFill>
                            <a:srgbClr val="222222"/>
                          </a:solidFill>
                          <a:latin typeface="Times New Roman" pitchFamily="18" charset="0"/>
                          <a:cs typeface="Times New Roman" pitchFamily="18" charset="0"/>
                        </a:rPr>
                        <a:t> University, Assam</a:t>
                      </a: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19657">
                <a:tc gridSpan="3">
                  <a:txBody>
                    <a:bodyPr/>
                    <a:lstStyle/>
                    <a:p>
                      <a:pPr algn="l" fontAlgn="b"/>
                      <a:r>
                        <a:rPr lang="en-US" sz="1200" b="1" i="0" u="none" strike="noStrike" dirty="0">
                          <a:solidFill>
                            <a:srgbClr val="222222"/>
                          </a:solidFill>
                          <a:latin typeface="Times New Roman" pitchFamily="18" charset="0"/>
                          <a:cs typeface="Times New Roman" pitchFamily="18" charset="0"/>
                        </a:rPr>
                        <a:t>K J </a:t>
                      </a:r>
                      <a:r>
                        <a:rPr lang="en-US" sz="1200" b="1" i="0" u="none" strike="noStrike" dirty="0" err="1">
                          <a:solidFill>
                            <a:srgbClr val="222222"/>
                          </a:solidFill>
                          <a:latin typeface="Times New Roman" pitchFamily="18" charset="0"/>
                          <a:cs typeface="Times New Roman" pitchFamily="18" charset="0"/>
                        </a:rPr>
                        <a:t>Somaiya</a:t>
                      </a:r>
                      <a:r>
                        <a:rPr lang="en-US" sz="1200" b="1" i="0" u="none" strike="noStrike" dirty="0">
                          <a:solidFill>
                            <a:srgbClr val="222222"/>
                          </a:solidFill>
                          <a:latin typeface="Times New Roman" pitchFamily="18" charset="0"/>
                          <a:cs typeface="Times New Roman" pitchFamily="18" charset="0"/>
                        </a:rPr>
                        <a:t> Institute of Management Studies and Research, Mumbai</a:t>
                      </a: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6"/>
                  </a:ext>
                </a:extLst>
              </a:tr>
              <a:tr h="219657">
                <a:tc gridSpan="3">
                  <a:txBody>
                    <a:bodyPr/>
                    <a:lstStyle/>
                    <a:p>
                      <a:pPr algn="l" fontAlgn="b"/>
                      <a:r>
                        <a:rPr lang="en-US" sz="1200" b="1" i="0" u="none" strike="noStrike" dirty="0">
                          <a:solidFill>
                            <a:srgbClr val="222222"/>
                          </a:solidFill>
                          <a:latin typeface="Times New Roman" pitchFamily="18" charset="0"/>
                          <a:cs typeface="Times New Roman" pitchFamily="18" charset="0"/>
                        </a:rPr>
                        <a:t>Birla Institute of Management Technology, </a:t>
                      </a:r>
                      <a:r>
                        <a:rPr lang="en-US" sz="1200" b="1" i="0" u="none" strike="noStrike" dirty="0" err="1">
                          <a:solidFill>
                            <a:srgbClr val="222222"/>
                          </a:solidFill>
                          <a:latin typeface="Times New Roman" pitchFamily="18" charset="0"/>
                          <a:cs typeface="Times New Roman" pitchFamily="18" charset="0"/>
                        </a:rPr>
                        <a:t>Noida</a:t>
                      </a:r>
                      <a:endParaRPr lang="en-US" sz="1200" b="1" i="0" u="none" strike="noStrike" dirty="0">
                        <a:solidFill>
                          <a:srgbClr val="222222"/>
                        </a:solidFill>
                        <a:latin typeface="Times New Roman" pitchFamily="18" charset="0"/>
                        <a:cs typeface="Times New Roman" pitchFamily="18" charset="0"/>
                      </a:endParaRPr>
                    </a:p>
                  </a:txBody>
                  <a:tcPr marL="78527"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7"/>
                  </a:ext>
                </a:extLst>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457198"/>
          <a:ext cx="8686800" cy="5374398"/>
        </p:xfrm>
        <a:graphic>
          <a:graphicData uri="http://schemas.openxmlformats.org/drawingml/2006/table">
            <a:tbl>
              <a:tblPr/>
              <a:tblGrid>
                <a:gridCol w="8686800">
                  <a:extLst>
                    <a:ext uri="{9D8B030D-6E8A-4147-A177-3AD203B41FA5}">
                      <a16:colId xmlns:a16="http://schemas.microsoft.com/office/drawing/2014/main" val="20000"/>
                    </a:ext>
                  </a:extLst>
                </a:gridCol>
              </a:tblGrid>
              <a:tr h="399395">
                <a:tc>
                  <a:txBody>
                    <a:bodyPr/>
                    <a:lstStyle/>
                    <a:p>
                      <a:pPr algn="ctr" fontAlgn="ctr"/>
                      <a:r>
                        <a:rPr lang="en-US" sz="1800" b="1" i="0" u="none" strike="noStrike" dirty="0">
                          <a:solidFill>
                            <a:srgbClr val="FF0000"/>
                          </a:solidFill>
                          <a:latin typeface="Times New Roman"/>
                        </a:rPr>
                        <a:t>PHOTOGRAPHY COURSES</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9395">
                <a:tc>
                  <a:txBody>
                    <a:bodyPr/>
                    <a:lstStyle/>
                    <a:p>
                      <a:pPr algn="ctr" fontAlgn="b"/>
                      <a:r>
                        <a:rPr lang="en-US" sz="1600" b="1" i="0" u="none" strike="noStrike" dirty="0">
                          <a:solidFill>
                            <a:srgbClr val="004422"/>
                          </a:solidFill>
                          <a:latin typeface="Times New Roman" pitchFamily="18" charset="0"/>
                          <a:cs typeface="Times New Roman" pitchFamily="18" charset="0"/>
                        </a:rPr>
                        <a:t>Diploma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95849">
                <a:tc>
                  <a:txBody>
                    <a:bodyPr/>
                    <a:lstStyle/>
                    <a:p>
                      <a:pPr algn="ctr" fontAlgn="b"/>
                      <a:r>
                        <a:rPr lang="en-US" sz="1200" b="1" i="0" u="none" strike="noStrike" dirty="0">
                          <a:solidFill>
                            <a:srgbClr val="222222"/>
                          </a:solidFill>
                          <a:latin typeface="Times New Roman" pitchFamily="18" charset="0"/>
                          <a:cs typeface="Times New Roman" pitchFamily="18" charset="0"/>
                        </a:rPr>
                        <a:t>General Photography course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95849">
                <a:tc>
                  <a:txBody>
                    <a:bodyPr/>
                    <a:lstStyle/>
                    <a:p>
                      <a:pPr algn="ctr" fontAlgn="b"/>
                      <a:r>
                        <a:rPr lang="en-US" sz="1200" b="1" i="0" u="none" strike="noStrike" dirty="0">
                          <a:solidFill>
                            <a:srgbClr val="222222"/>
                          </a:solidFill>
                          <a:latin typeface="Times New Roman" pitchFamily="18" charset="0"/>
                          <a:cs typeface="Times New Roman" pitchFamily="18" charset="0"/>
                        </a:rPr>
                        <a:t>Lighting courses for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95849">
                <a:tc>
                  <a:txBody>
                    <a:bodyPr/>
                    <a:lstStyle/>
                    <a:p>
                      <a:pPr algn="ctr" fontAlgn="b"/>
                      <a:r>
                        <a:rPr lang="en-US" sz="1200" b="1" i="0" u="none" strike="noStrike" dirty="0">
                          <a:solidFill>
                            <a:srgbClr val="222222"/>
                          </a:solidFill>
                          <a:latin typeface="Times New Roman" pitchFamily="18" charset="0"/>
                          <a:cs typeface="Times New Roman" pitchFamily="18" charset="0"/>
                        </a:rPr>
                        <a:t>Wedding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95849">
                <a:tc>
                  <a:txBody>
                    <a:bodyPr/>
                    <a:lstStyle/>
                    <a:p>
                      <a:pPr algn="ctr" fontAlgn="b"/>
                      <a:r>
                        <a:rPr lang="en-US" sz="1200" b="1" i="0" u="none" strike="noStrike" dirty="0">
                          <a:solidFill>
                            <a:srgbClr val="222222"/>
                          </a:solidFill>
                          <a:latin typeface="Times New Roman" pitchFamily="18" charset="0"/>
                          <a:cs typeface="Times New Roman" pitchFamily="18" charset="0"/>
                        </a:rPr>
                        <a:t>Commercial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95849">
                <a:tc>
                  <a:txBody>
                    <a:bodyPr/>
                    <a:lstStyle/>
                    <a:p>
                      <a:pPr algn="ctr" fontAlgn="b"/>
                      <a:r>
                        <a:rPr lang="en-US" sz="1200" b="1" i="0" u="none" strike="noStrike" dirty="0">
                          <a:solidFill>
                            <a:srgbClr val="222222"/>
                          </a:solidFill>
                          <a:latin typeface="Times New Roman" pitchFamily="18" charset="0"/>
                          <a:cs typeface="Times New Roman" pitchFamily="18" charset="0"/>
                        </a:rPr>
                        <a:t>Photojournalism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95849">
                <a:tc>
                  <a:txBody>
                    <a:bodyPr/>
                    <a:lstStyle/>
                    <a:p>
                      <a:pPr algn="ctr" fontAlgn="b"/>
                      <a:r>
                        <a:rPr lang="en-US" sz="1200" b="1" i="0" u="none" strike="noStrike" dirty="0">
                          <a:solidFill>
                            <a:srgbClr val="222222"/>
                          </a:solidFill>
                          <a:latin typeface="Times New Roman" pitchFamily="18" charset="0"/>
                          <a:cs typeface="Times New Roman" pitchFamily="18" charset="0"/>
                        </a:rPr>
                        <a:t>Basic of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95849">
                <a:tc>
                  <a:txBody>
                    <a:bodyPr/>
                    <a:lstStyle/>
                    <a:p>
                      <a:pPr algn="ctr" fontAlgn="b"/>
                      <a:r>
                        <a:rPr lang="en-US" sz="1200" b="1" i="0" u="none" strike="noStrike" dirty="0">
                          <a:solidFill>
                            <a:srgbClr val="222222"/>
                          </a:solidFill>
                          <a:latin typeface="Times New Roman" pitchFamily="18" charset="0"/>
                          <a:cs typeface="Times New Roman" pitchFamily="18" charset="0"/>
                        </a:rPr>
                        <a:t>Wildlife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99395">
                <a:tc>
                  <a:txBody>
                    <a:bodyPr/>
                    <a:lstStyle/>
                    <a:p>
                      <a:pPr algn="ctr" fontAlgn="b"/>
                      <a:r>
                        <a:rPr lang="en-US" sz="1600" b="1" i="0" u="none" strike="noStrike" dirty="0">
                          <a:solidFill>
                            <a:srgbClr val="004422"/>
                          </a:solidFill>
                          <a:latin typeface="Times New Roman" pitchFamily="18" charset="0"/>
                          <a:cs typeface="Times New Roman" pitchFamily="18" charset="0"/>
                        </a:rPr>
                        <a:t>Photography Certificate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95849">
                <a:tc>
                  <a:txBody>
                    <a:bodyPr/>
                    <a:lstStyle/>
                    <a:p>
                      <a:pPr algn="ctr" fontAlgn="ctr"/>
                      <a:r>
                        <a:rPr lang="en-US" sz="1200" b="1" i="0" u="none" strike="noStrike" dirty="0">
                          <a:solidFill>
                            <a:srgbClr val="222222"/>
                          </a:solidFill>
                          <a:latin typeface="Times New Roman" pitchFamily="18" charset="0"/>
                          <a:cs typeface="Times New Roman" pitchFamily="18" charset="0"/>
                        </a:rPr>
                        <a:t>The course duration of certified courses is 3 months, 6 months, 11months or 1 year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95849">
                <a:tc>
                  <a:txBody>
                    <a:bodyPr/>
                    <a:lstStyle/>
                    <a:p>
                      <a:pPr algn="ctr" fontAlgn="b"/>
                      <a:r>
                        <a:rPr lang="en-US" sz="1200" b="1" i="0" u="none" strike="noStrike" dirty="0">
                          <a:solidFill>
                            <a:srgbClr val="222222"/>
                          </a:solidFill>
                          <a:latin typeface="Times New Roman" pitchFamily="18" charset="0"/>
                          <a:cs typeface="Times New Roman" pitchFamily="18" charset="0"/>
                        </a:rPr>
                        <a:t>Certificate in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30176">
                <a:tc>
                  <a:txBody>
                    <a:bodyPr/>
                    <a:lstStyle/>
                    <a:p>
                      <a:pPr algn="ctr" fontAlgn="b"/>
                      <a:r>
                        <a:rPr lang="en-US" sz="1200" b="1" i="0" u="none" strike="noStrike" dirty="0">
                          <a:solidFill>
                            <a:srgbClr val="222222"/>
                          </a:solidFill>
                          <a:latin typeface="Times New Roman" pitchFamily="18" charset="0"/>
                          <a:cs typeface="Times New Roman" pitchFamily="18" charset="0"/>
                        </a:rPr>
                        <a:t>Professional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95849">
                <a:tc>
                  <a:txBody>
                    <a:bodyPr/>
                    <a:lstStyle/>
                    <a:p>
                      <a:pPr algn="ctr" fontAlgn="b"/>
                      <a:r>
                        <a:rPr lang="en-US" sz="1200" b="1" i="0" u="none" strike="noStrike" dirty="0">
                          <a:solidFill>
                            <a:srgbClr val="222222"/>
                          </a:solidFill>
                          <a:latin typeface="Times New Roman" pitchFamily="18" charset="0"/>
                          <a:cs typeface="Times New Roman" pitchFamily="18" charset="0"/>
                        </a:rPr>
                        <a:t>Certificate in Camera and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95849">
                <a:tc>
                  <a:txBody>
                    <a:bodyPr/>
                    <a:lstStyle/>
                    <a:p>
                      <a:pPr algn="ctr" fontAlgn="b"/>
                      <a:r>
                        <a:rPr lang="en-US" sz="1200" b="1" i="0" u="none" strike="noStrike" dirty="0">
                          <a:solidFill>
                            <a:srgbClr val="222222"/>
                          </a:solidFill>
                          <a:latin typeface="Times New Roman" pitchFamily="18" charset="0"/>
                          <a:cs typeface="Times New Roman" pitchFamily="18" charset="0"/>
                        </a:rPr>
                        <a:t>Certificate in Digital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95849">
                <a:tc>
                  <a:txBody>
                    <a:bodyPr/>
                    <a:lstStyle/>
                    <a:p>
                      <a:pPr algn="ctr" fontAlgn="b"/>
                      <a:r>
                        <a:rPr lang="en-US" sz="1200" b="1" i="0" u="none" strike="noStrike" dirty="0">
                          <a:solidFill>
                            <a:srgbClr val="222222"/>
                          </a:solidFill>
                          <a:latin typeface="Times New Roman" pitchFamily="18" charset="0"/>
                          <a:cs typeface="Times New Roman" pitchFamily="18" charset="0"/>
                        </a:rPr>
                        <a:t>Certificate in Advanced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95849">
                <a:tc>
                  <a:txBody>
                    <a:bodyPr/>
                    <a:lstStyle/>
                    <a:p>
                      <a:pPr algn="ctr" fontAlgn="b"/>
                      <a:r>
                        <a:rPr lang="en-US" sz="1200" b="1" i="0" u="none" strike="noStrike" dirty="0">
                          <a:solidFill>
                            <a:srgbClr val="222222"/>
                          </a:solidFill>
                          <a:latin typeface="Times New Roman" pitchFamily="18" charset="0"/>
                          <a:cs typeface="Times New Roman" pitchFamily="18" charset="0"/>
                        </a:rPr>
                        <a:t>Certificate in Photo Journalism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228592"/>
          <a:ext cx="8686800" cy="6095280"/>
        </p:xfrm>
        <a:graphic>
          <a:graphicData uri="http://schemas.openxmlformats.org/drawingml/2006/table">
            <a:tbl>
              <a:tblPr/>
              <a:tblGrid>
                <a:gridCol w="8686800">
                  <a:extLst>
                    <a:ext uri="{9D8B030D-6E8A-4147-A177-3AD203B41FA5}">
                      <a16:colId xmlns:a16="http://schemas.microsoft.com/office/drawing/2014/main" val="20000"/>
                    </a:ext>
                  </a:extLst>
                </a:gridCol>
              </a:tblGrid>
              <a:tr h="412461">
                <a:tc>
                  <a:txBody>
                    <a:bodyPr/>
                    <a:lstStyle/>
                    <a:p>
                      <a:pPr algn="ctr" fontAlgn="b"/>
                      <a:r>
                        <a:rPr lang="en-US" sz="1800" b="1" i="0" u="none" strike="noStrike" dirty="0">
                          <a:solidFill>
                            <a:srgbClr val="004422"/>
                          </a:solidFill>
                          <a:latin typeface="Times New Roman" pitchFamily="18" charset="0"/>
                          <a:cs typeface="Times New Roman" pitchFamily="18" charset="0"/>
                        </a:rPr>
                        <a:t>UNDERGRADUATE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00"/>
                  </a:ext>
                </a:extLst>
              </a:tr>
              <a:tr h="488843">
                <a:tc>
                  <a:txBody>
                    <a:bodyPr/>
                    <a:lstStyle/>
                    <a:p>
                      <a:pPr algn="ctr" fontAlgn="b"/>
                      <a:r>
                        <a:rPr lang="en-US" sz="1400" b="1" i="0" u="none" strike="noStrike" dirty="0">
                          <a:solidFill>
                            <a:srgbClr val="222222"/>
                          </a:solidFill>
                          <a:latin typeface="Times New Roman" pitchFamily="18" charset="0"/>
                          <a:cs typeface="Times New Roman" pitchFamily="18" charset="0"/>
                        </a:rPr>
                        <a:t>The course duration is either three years or four years in Bachelors in Fine Art courses (BFA) BFA has various specialization in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05528">
                <a:tc>
                  <a:txBody>
                    <a:bodyPr/>
                    <a:lstStyle/>
                    <a:p>
                      <a:pPr algn="ctr" fontAlgn="ctr"/>
                      <a:r>
                        <a:rPr lang="en-US" sz="1200" b="1" i="0" u="none" strike="noStrike" dirty="0">
                          <a:solidFill>
                            <a:srgbClr val="222222"/>
                          </a:solidFill>
                          <a:latin typeface="Times New Roman" pitchFamily="18" charset="0"/>
                          <a:cs typeface="Times New Roman" pitchFamily="18" charset="0"/>
                        </a:rPr>
                        <a:t>Arts,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Animation,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Painting,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Visuals,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Digital arts,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Drama &amp; Theatre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Graphic Designing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Creativity in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Printmaking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Cartooning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Sculpture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Calligraphy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Pottery &amp; Ceramics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UV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305528">
                <a:tc>
                  <a:txBody>
                    <a:bodyPr/>
                    <a:lstStyle/>
                    <a:p>
                      <a:pPr algn="ctr" fontAlgn="ctr"/>
                      <a:r>
                        <a:rPr lang="en-US" sz="1200" b="1" i="0" u="none" strike="noStrike">
                          <a:solidFill>
                            <a:srgbClr val="222222"/>
                          </a:solidFill>
                          <a:latin typeface="Times New Roman" pitchFamily="18" charset="0"/>
                          <a:cs typeface="Times New Roman" pitchFamily="18" charset="0"/>
                        </a:rPr>
                        <a:t>Theory of Basic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305528">
                <a:tc>
                  <a:txBody>
                    <a:bodyPr/>
                    <a:lstStyle/>
                    <a:p>
                      <a:pPr algn="ctr" fontAlgn="ctr"/>
                      <a:r>
                        <a:rPr lang="en-US" sz="1200" b="1" i="0" u="none" strike="noStrike" dirty="0">
                          <a:solidFill>
                            <a:srgbClr val="222222"/>
                          </a:solidFill>
                          <a:latin typeface="Times New Roman" pitchFamily="18" charset="0"/>
                          <a:cs typeface="Times New Roman" pitchFamily="18" charset="0"/>
                        </a:rPr>
                        <a:t>Photography in Communication Design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8"/>
                  </a:ext>
                </a:extLst>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81200" y="1142999"/>
          <a:ext cx="8229600" cy="4264123"/>
        </p:xfrm>
        <a:graphic>
          <a:graphicData uri="http://schemas.openxmlformats.org/drawingml/2006/table">
            <a:tbl>
              <a:tblPr/>
              <a:tblGrid>
                <a:gridCol w="8229600">
                  <a:extLst>
                    <a:ext uri="{9D8B030D-6E8A-4147-A177-3AD203B41FA5}">
                      <a16:colId xmlns:a16="http://schemas.microsoft.com/office/drawing/2014/main" val="20000"/>
                    </a:ext>
                  </a:extLst>
                </a:gridCol>
              </a:tblGrid>
              <a:tr h="384849">
                <a:tc>
                  <a:txBody>
                    <a:bodyPr/>
                    <a:lstStyle/>
                    <a:p>
                      <a:pPr algn="ctr" fontAlgn="b"/>
                      <a:r>
                        <a:rPr lang="en-US" sz="2000" b="1" i="0" u="none" strike="noStrike" dirty="0">
                          <a:solidFill>
                            <a:srgbClr val="04007F"/>
                          </a:solidFill>
                          <a:latin typeface="Times New Roman" pitchFamily="18" charset="0"/>
                          <a:cs typeface="Times New Roman" pitchFamily="18" charset="0"/>
                        </a:rPr>
                        <a:t>POST GRADUATION COURSES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00"/>
                  </a:ext>
                </a:extLst>
              </a:tr>
              <a:tr h="492605">
                <a:tc>
                  <a:txBody>
                    <a:bodyPr/>
                    <a:lstStyle/>
                    <a:p>
                      <a:pPr algn="ctr" fontAlgn="b"/>
                      <a:r>
                        <a:rPr lang="en-US" sz="1400" b="1" i="0" u="none" strike="noStrike">
                          <a:solidFill>
                            <a:srgbClr val="222222"/>
                          </a:solidFill>
                          <a:latin typeface="Times New Roman" pitchFamily="18" charset="0"/>
                          <a:cs typeface="Times New Roman" pitchFamily="18" charset="0"/>
                        </a:rPr>
                        <a:t>Students either do MFA or PG diploma in Photography, some of the colleges also provide M.Des in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07879">
                <a:tc>
                  <a:txBody>
                    <a:bodyPr/>
                    <a:lstStyle/>
                    <a:p>
                      <a:pPr algn="ctr" fontAlgn="b"/>
                      <a:r>
                        <a:rPr lang="en-US" sz="1400" b="1" i="0" u="none" strike="noStrike" dirty="0">
                          <a:solidFill>
                            <a:srgbClr val="222222"/>
                          </a:solidFill>
                          <a:latin typeface="Times New Roman" pitchFamily="18" charset="0"/>
                          <a:cs typeface="Times New Roman" pitchFamily="18" charset="0"/>
                        </a:rPr>
                        <a:t>Photography of nature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07879">
                <a:tc>
                  <a:txBody>
                    <a:bodyPr/>
                    <a:lstStyle/>
                    <a:p>
                      <a:pPr algn="ctr" fontAlgn="b"/>
                      <a:r>
                        <a:rPr lang="en-US" sz="1400" b="1" i="0" u="none" strike="noStrike">
                          <a:solidFill>
                            <a:srgbClr val="222222"/>
                          </a:solidFill>
                          <a:latin typeface="Times New Roman" pitchFamily="18" charset="0"/>
                          <a:cs typeface="Times New Roman" pitchFamily="18" charset="0"/>
                        </a:rPr>
                        <a:t>Public related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7879">
                <a:tc>
                  <a:txBody>
                    <a:bodyPr/>
                    <a:lstStyle/>
                    <a:p>
                      <a:pPr algn="ctr" fontAlgn="b"/>
                      <a:r>
                        <a:rPr lang="en-US" sz="1400" b="1" i="0" u="none" strike="noStrike">
                          <a:solidFill>
                            <a:srgbClr val="222222"/>
                          </a:solidFill>
                          <a:latin typeface="Times New Roman" pitchFamily="18" charset="0"/>
                          <a:cs typeface="Times New Roman" pitchFamily="18" charset="0"/>
                        </a:rPr>
                        <a:t>Interior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7879">
                <a:tc>
                  <a:txBody>
                    <a:bodyPr/>
                    <a:lstStyle/>
                    <a:p>
                      <a:pPr algn="ctr" fontAlgn="b"/>
                      <a:r>
                        <a:rPr lang="en-US" sz="1400" b="1" i="0" u="none" strike="noStrike">
                          <a:solidFill>
                            <a:srgbClr val="222222"/>
                          </a:solidFill>
                          <a:latin typeface="Times New Roman" pitchFamily="18" charset="0"/>
                          <a:cs typeface="Times New Roman" pitchFamily="18" charset="0"/>
                        </a:rPr>
                        <a:t>Cartooning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7879">
                <a:tc>
                  <a:txBody>
                    <a:bodyPr/>
                    <a:lstStyle/>
                    <a:p>
                      <a:pPr algn="ctr" fontAlgn="b"/>
                      <a:r>
                        <a:rPr lang="en-US" sz="1400" b="1" i="0" u="none" strike="noStrike">
                          <a:solidFill>
                            <a:srgbClr val="222222"/>
                          </a:solidFill>
                          <a:latin typeface="Times New Roman" pitchFamily="18" charset="0"/>
                          <a:cs typeface="Times New Roman" pitchFamily="18" charset="0"/>
                        </a:rPr>
                        <a:t>Sculpture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7879">
                <a:tc>
                  <a:txBody>
                    <a:bodyPr/>
                    <a:lstStyle/>
                    <a:p>
                      <a:pPr algn="ctr" fontAlgn="b"/>
                      <a:r>
                        <a:rPr lang="en-US" sz="1400" b="1" i="0" u="none" strike="noStrike">
                          <a:solidFill>
                            <a:srgbClr val="222222"/>
                          </a:solidFill>
                          <a:latin typeface="Times New Roman" pitchFamily="18" charset="0"/>
                          <a:cs typeface="Times New Roman" pitchFamily="18" charset="0"/>
                        </a:rPr>
                        <a:t>Calligraphy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07879">
                <a:tc>
                  <a:txBody>
                    <a:bodyPr/>
                    <a:lstStyle/>
                    <a:p>
                      <a:pPr algn="ctr" fontAlgn="b"/>
                      <a:r>
                        <a:rPr lang="en-US" sz="1400" b="1" i="0" u="none" strike="noStrike">
                          <a:solidFill>
                            <a:srgbClr val="222222"/>
                          </a:solidFill>
                          <a:latin typeface="Times New Roman" pitchFamily="18" charset="0"/>
                          <a:cs typeface="Times New Roman" pitchFamily="18" charset="0"/>
                        </a:rPr>
                        <a:t>Pottery &amp; Ceramics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07879">
                <a:tc>
                  <a:txBody>
                    <a:bodyPr/>
                    <a:lstStyle/>
                    <a:p>
                      <a:pPr algn="ctr" fontAlgn="b"/>
                      <a:r>
                        <a:rPr lang="en-US" sz="1400" b="1" i="0" u="none" strike="noStrike">
                          <a:solidFill>
                            <a:srgbClr val="222222"/>
                          </a:solidFill>
                          <a:latin typeface="Times New Roman" pitchFamily="18" charset="0"/>
                          <a:cs typeface="Times New Roman" pitchFamily="18" charset="0"/>
                        </a:rPr>
                        <a:t>Fashion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07879">
                <a:tc>
                  <a:txBody>
                    <a:bodyPr/>
                    <a:lstStyle/>
                    <a:p>
                      <a:pPr algn="ctr" fontAlgn="b"/>
                      <a:r>
                        <a:rPr lang="en-US" sz="1400" b="1" i="0" u="none" strike="noStrike">
                          <a:solidFill>
                            <a:srgbClr val="222222"/>
                          </a:solidFill>
                          <a:latin typeface="Times New Roman" pitchFamily="18" charset="0"/>
                          <a:cs typeface="Times New Roman" pitchFamily="18" charset="0"/>
                        </a:rPr>
                        <a:t>Food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07879">
                <a:tc>
                  <a:txBody>
                    <a:bodyPr/>
                    <a:lstStyle/>
                    <a:p>
                      <a:pPr algn="ctr" fontAlgn="b"/>
                      <a:r>
                        <a:rPr lang="en-US" sz="1400" b="1" i="0" u="none" strike="noStrike">
                          <a:solidFill>
                            <a:srgbClr val="222222"/>
                          </a:solidFill>
                          <a:latin typeface="Times New Roman" pitchFamily="18" charset="0"/>
                          <a:cs typeface="Times New Roman" pitchFamily="18" charset="0"/>
                        </a:rPr>
                        <a:t>Photography related to travel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07879">
                <a:tc>
                  <a:txBody>
                    <a:bodyPr/>
                    <a:lstStyle/>
                    <a:p>
                      <a:pPr algn="ctr" fontAlgn="b"/>
                      <a:r>
                        <a:rPr lang="en-US" sz="1400" b="1" i="0" u="none" strike="noStrike" dirty="0">
                          <a:solidFill>
                            <a:srgbClr val="222222"/>
                          </a:solidFill>
                          <a:latin typeface="Times New Roman" pitchFamily="18" charset="0"/>
                          <a:cs typeface="Times New Roman" pitchFamily="18" charset="0"/>
                        </a:rPr>
                        <a:t>Architecture Photography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28799" y="152394"/>
          <a:ext cx="8534402" cy="6553206"/>
        </p:xfrm>
        <a:graphic>
          <a:graphicData uri="http://schemas.openxmlformats.org/drawingml/2006/table">
            <a:tbl>
              <a:tblPr/>
              <a:tblGrid>
                <a:gridCol w="4869820">
                  <a:extLst>
                    <a:ext uri="{9D8B030D-6E8A-4147-A177-3AD203B41FA5}">
                      <a16:colId xmlns:a16="http://schemas.microsoft.com/office/drawing/2014/main" val="20000"/>
                    </a:ext>
                  </a:extLst>
                </a:gridCol>
                <a:gridCol w="3664582">
                  <a:extLst>
                    <a:ext uri="{9D8B030D-6E8A-4147-A177-3AD203B41FA5}">
                      <a16:colId xmlns:a16="http://schemas.microsoft.com/office/drawing/2014/main" val="20001"/>
                    </a:ext>
                  </a:extLst>
                </a:gridCol>
              </a:tblGrid>
              <a:tr h="308069">
                <a:tc gridSpan="2">
                  <a:txBody>
                    <a:bodyPr/>
                    <a:lstStyle/>
                    <a:p>
                      <a:pPr algn="ctr" fontAlgn="ctr"/>
                      <a:r>
                        <a:rPr lang="en-US" sz="1600" b="1" i="0" u="none" strike="noStrike" dirty="0">
                          <a:solidFill>
                            <a:srgbClr val="FF0000"/>
                          </a:solidFill>
                          <a:latin typeface="Times New Roman" pitchFamily="18" charset="0"/>
                          <a:cs typeface="Times New Roman" pitchFamily="18" charset="0"/>
                        </a:rPr>
                        <a:t>INDIA TOP 10 BEST COLLEGES OF PHOTOGRAPHY</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28200">
                <a:tc>
                  <a:txBody>
                    <a:bodyPr/>
                    <a:lstStyle/>
                    <a:p>
                      <a:pPr algn="ctr" fontAlgn="ctr"/>
                      <a:r>
                        <a:rPr lang="en-US" sz="1200" b="1" i="0" u="none" strike="noStrike">
                          <a:solidFill>
                            <a:srgbClr val="0070C0"/>
                          </a:solidFill>
                          <a:latin typeface="Times New Roman" pitchFamily="18" charset="0"/>
                          <a:cs typeface="Times New Roman" pitchFamily="18" charset="0"/>
                        </a:rPr>
                        <a:t>Colleges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b"/>
                      <a:r>
                        <a:rPr lang="en-US" sz="1200" b="1" i="0" u="none" strike="noStrike" dirty="0">
                          <a:solidFill>
                            <a:srgbClr val="0070C0"/>
                          </a:solidFill>
                          <a:latin typeface="Times New Roman" pitchFamily="18" charset="0"/>
                          <a:cs typeface="Times New Roman" pitchFamily="18" charset="0"/>
                        </a:rPr>
                        <a:t>Courses offered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1"/>
                  </a:ext>
                </a:extLst>
              </a:tr>
              <a:tr h="228200">
                <a:tc rowSpan="4">
                  <a:txBody>
                    <a:bodyPr/>
                    <a:lstStyle/>
                    <a:p>
                      <a:pPr algn="ctr" fontAlgn="ctr"/>
                      <a:r>
                        <a:rPr lang="en-US" sz="1200" b="1" i="0" u="none" strike="noStrike">
                          <a:solidFill>
                            <a:srgbClr val="000000"/>
                          </a:solidFill>
                          <a:latin typeface="Times New Roman" pitchFamily="18" charset="0"/>
                          <a:cs typeface="Times New Roman" pitchFamily="18" charset="0"/>
                        </a:rPr>
                        <a:t>Asian Academy of Film and Television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Times New Roman" pitchFamily="18" charset="0"/>
                          <a:cs typeface="Times New Roman" pitchFamily="18" charset="0"/>
                        </a:rPr>
                        <a:t>Sound and video editing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8200">
                <a:tc vMerge="1">
                  <a:txBody>
                    <a:bodyPr/>
                    <a:lstStyle/>
                    <a:p>
                      <a:endParaRPr lang="en-US"/>
                    </a:p>
                  </a:txBody>
                  <a:tcPr/>
                </a:tc>
                <a:tc>
                  <a:txBody>
                    <a:bodyPr/>
                    <a:lstStyle/>
                    <a:p>
                      <a:pPr algn="ctr" fontAlgn="b"/>
                      <a:r>
                        <a:rPr lang="en-US" sz="1200" b="1" i="0" u="none" strike="noStrike">
                          <a:solidFill>
                            <a:srgbClr val="000000"/>
                          </a:solidFill>
                          <a:latin typeface="Times New Roman" pitchFamily="18" charset="0"/>
                          <a:cs typeface="Times New Roman" pitchFamily="18" charset="0"/>
                        </a:rPr>
                        <a:t>Diploma in Camera techniques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8200">
                <a:tc vMerge="1">
                  <a:txBody>
                    <a:bodyPr/>
                    <a:lstStyle/>
                    <a:p>
                      <a:endParaRPr lang="en-US"/>
                    </a:p>
                  </a:txBody>
                  <a:tcPr/>
                </a:tc>
                <a:tc>
                  <a:txBody>
                    <a:bodyPr/>
                    <a:lstStyle/>
                    <a:p>
                      <a:pPr algn="ctr" fontAlgn="b"/>
                      <a:r>
                        <a:rPr lang="en-US" sz="1200" b="1" i="0" u="none" strike="noStrike">
                          <a:solidFill>
                            <a:srgbClr val="000000"/>
                          </a:solidFill>
                          <a:latin typeface="Times New Roman" pitchFamily="18" charset="0"/>
                          <a:cs typeface="Times New Roman" pitchFamily="18" charset="0"/>
                        </a:rPr>
                        <a:t>Diploma in Lighting techniques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8200">
                <a:tc vMerge="1">
                  <a:txBody>
                    <a:bodyPr/>
                    <a:lstStyle/>
                    <a:p>
                      <a:endParaRPr lang="en-US"/>
                    </a:p>
                  </a:txBody>
                  <a:tcPr/>
                </a:tc>
                <a:tc>
                  <a:txBody>
                    <a:bodyPr/>
                    <a:lstStyle/>
                    <a:p>
                      <a:pPr algn="ctr" fontAlgn="b"/>
                      <a:r>
                        <a:rPr lang="en-US" sz="1200" b="1" i="0" u="none" strike="noStrike">
                          <a:solidFill>
                            <a:srgbClr val="000000"/>
                          </a:solidFill>
                          <a:latin typeface="Times New Roman" pitchFamily="18" charset="0"/>
                          <a:cs typeface="Times New Roman" pitchFamily="18" charset="0"/>
                        </a:rPr>
                        <a:t>Production, director and Journalism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24468">
                <a:tc>
                  <a:txBody>
                    <a:bodyPr/>
                    <a:lstStyle/>
                    <a:p>
                      <a:pPr algn="ctr" fontAlgn="ctr"/>
                      <a:r>
                        <a:rPr lang="en-US" sz="1200" b="1" i="0" u="none" strike="noStrike">
                          <a:solidFill>
                            <a:srgbClr val="000000"/>
                          </a:solidFill>
                          <a:latin typeface="Times New Roman" pitchFamily="18" charset="0"/>
                          <a:cs typeface="Times New Roman" pitchFamily="18" charset="0"/>
                        </a:rPr>
                        <a:t>National Institute of Design, Ahmedabad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b"/>
                      <a:r>
                        <a:rPr lang="en-US" sz="1200" b="1" i="0" u="none" strike="noStrike">
                          <a:solidFill>
                            <a:srgbClr val="000000"/>
                          </a:solidFill>
                          <a:latin typeface="Times New Roman" pitchFamily="18" charset="0"/>
                          <a:cs typeface="Times New Roman" pitchFamily="18" charset="0"/>
                        </a:rPr>
                        <a:t>M.Des and B.Des program in Photography designing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6"/>
                  </a:ext>
                </a:extLst>
              </a:tr>
              <a:tr h="228200">
                <a:tc rowSpan="4">
                  <a:txBody>
                    <a:bodyPr/>
                    <a:lstStyle/>
                    <a:p>
                      <a:pPr algn="ctr" fontAlgn="ctr"/>
                      <a:r>
                        <a:rPr lang="en-US" sz="1200" b="1" i="0" u="none" strike="noStrike">
                          <a:solidFill>
                            <a:srgbClr val="000000"/>
                          </a:solidFill>
                          <a:latin typeface="Times New Roman" pitchFamily="18" charset="0"/>
                          <a:cs typeface="Times New Roman" pitchFamily="18" charset="0"/>
                        </a:rPr>
                        <a:t>National Institute of Photography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Times New Roman" pitchFamily="18" charset="0"/>
                          <a:cs typeface="Times New Roman" pitchFamily="18" charset="0"/>
                        </a:rPr>
                        <a:t>Diploma in Fashion Photography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28200">
                <a:tc vMerge="1">
                  <a:txBody>
                    <a:bodyPr/>
                    <a:lstStyle/>
                    <a:p>
                      <a:endParaRPr lang="en-US"/>
                    </a:p>
                  </a:txBody>
                  <a:tcPr/>
                </a:tc>
                <a:tc>
                  <a:txBody>
                    <a:bodyPr/>
                    <a:lstStyle/>
                    <a:p>
                      <a:pPr algn="ctr" fontAlgn="b"/>
                      <a:r>
                        <a:rPr lang="en-US" sz="1200" b="1" i="0" u="none" strike="noStrike">
                          <a:solidFill>
                            <a:srgbClr val="000000"/>
                          </a:solidFill>
                          <a:latin typeface="Times New Roman" pitchFamily="18" charset="0"/>
                          <a:cs typeface="Times New Roman" pitchFamily="18" charset="0"/>
                        </a:rPr>
                        <a:t>Digital Photo-Editing Techniques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28200">
                <a:tc vMerge="1">
                  <a:txBody>
                    <a:bodyPr/>
                    <a:lstStyle/>
                    <a:p>
                      <a:endParaRPr lang="en-US"/>
                    </a:p>
                  </a:txBody>
                  <a:tcPr/>
                </a:tc>
                <a:tc>
                  <a:txBody>
                    <a:bodyPr/>
                    <a:lstStyle/>
                    <a:p>
                      <a:pPr algn="ctr" fontAlgn="b"/>
                      <a:r>
                        <a:rPr lang="en-US" sz="1200" b="1" i="0" u="none" strike="noStrike">
                          <a:solidFill>
                            <a:srgbClr val="000000"/>
                          </a:solidFill>
                          <a:latin typeface="Times New Roman" pitchFamily="18" charset="0"/>
                          <a:cs typeface="Times New Roman" pitchFamily="18" charset="0"/>
                        </a:rPr>
                        <a:t>Diploma in Tabletop photography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28200">
                <a:tc vMerge="1">
                  <a:txBody>
                    <a:bodyPr/>
                    <a:lstStyle/>
                    <a:p>
                      <a:endParaRPr lang="en-US"/>
                    </a:p>
                  </a:txBody>
                  <a:tcPr/>
                </a:tc>
                <a:tc>
                  <a:txBody>
                    <a:bodyPr/>
                    <a:lstStyle/>
                    <a:p>
                      <a:pPr algn="ctr" fontAlgn="b"/>
                      <a:r>
                        <a:rPr lang="en-US" sz="1200" b="1" i="0" u="none" strike="noStrike">
                          <a:solidFill>
                            <a:srgbClr val="000000"/>
                          </a:solidFill>
                          <a:latin typeface="Times New Roman" pitchFamily="18" charset="0"/>
                          <a:cs typeface="Times New Roman" pitchFamily="18" charset="0"/>
                        </a:rPr>
                        <a:t>Diploma in Wedding and Events Photography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28200">
                <a:tc>
                  <a:txBody>
                    <a:bodyPr/>
                    <a:lstStyle/>
                    <a:p>
                      <a:pPr algn="ctr" fontAlgn="ctr"/>
                      <a:r>
                        <a:rPr lang="en-US" sz="1200" b="1" i="0" u="none" strike="noStrike">
                          <a:solidFill>
                            <a:srgbClr val="000000"/>
                          </a:solidFill>
                          <a:latin typeface="Times New Roman" pitchFamily="18" charset="0"/>
                          <a:cs typeface="Times New Roman" pitchFamily="18" charset="0"/>
                        </a:rPr>
                        <a:t>Osmania University, Hyderabad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b"/>
                      <a:r>
                        <a:rPr lang="en-US" sz="1200" b="1" i="0" u="none" strike="noStrike">
                          <a:solidFill>
                            <a:srgbClr val="000000"/>
                          </a:solidFill>
                          <a:latin typeface="Times New Roman" pitchFamily="18" charset="0"/>
                          <a:cs typeface="Times New Roman" pitchFamily="18" charset="0"/>
                        </a:rPr>
                        <a:t>BFA 3 years duration course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11"/>
                  </a:ext>
                </a:extLst>
              </a:tr>
              <a:tr h="228200">
                <a:tc rowSpan="3">
                  <a:txBody>
                    <a:bodyPr/>
                    <a:lstStyle/>
                    <a:p>
                      <a:pPr algn="ctr" fontAlgn="ctr"/>
                      <a:r>
                        <a:rPr lang="en-US" sz="1200" b="1" i="0" u="none" strike="noStrike">
                          <a:solidFill>
                            <a:srgbClr val="000000"/>
                          </a:solidFill>
                          <a:latin typeface="Times New Roman" pitchFamily="18" charset="0"/>
                          <a:cs typeface="Times New Roman" pitchFamily="18" charset="0"/>
                        </a:rPr>
                        <a:t>Jawaharlal Nehru Architecture and Fine Arts University, Hyderabad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Times New Roman" pitchFamily="18" charset="0"/>
                          <a:cs typeface="Times New Roman" pitchFamily="18" charset="0"/>
                        </a:rPr>
                        <a:t>Graduation and post graduation in Fine Art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28200">
                <a:tc vMerge="1">
                  <a:txBody>
                    <a:bodyPr/>
                    <a:lstStyle/>
                    <a:p>
                      <a:endParaRPr lang="en-US"/>
                    </a:p>
                  </a:txBody>
                  <a:tcPr/>
                </a:tc>
                <a:tc>
                  <a:txBody>
                    <a:bodyPr/>
                    <a:lstStyle/>
                    <a:p>
                      <a:pPr algn="ctr" fontAlgn="b"/>
                      <a:r>
                        <a:rPr lang="en-US" sz="1200" b="1" i="0" u="none" strike="noStrike">
                          <a:solidFill>
                            <a:srgbClr val="000000"/>
                          </a:solidFill>
                          <a:latin typeface="Times New Roman" pitchFamily="18" charset="0"/>
                          <a:cs typeface="Times New Roman" pitchFamily="18" charset="0"/>
                        </a:rPr>
                        <a:t>PTPG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28200">
                <a:tc vMerge="1">
                  <a:txBody>
                    <a:bodyPr/>
                    <a:lstStyle/>
                    <a:p>
                      <a:endParaRPr lang="en-US"/>
                    </a:p>
                  </a:txBody>
                  <a:tcPr/>
                </a:tc>
                <a:tc>
                  <a:txBody>
                    <a:bodyPr/>
                    <a:lstStyle/>
                    <a:p>
                      <a:pPr algn="ctr" fontAlgn="b"/>
                      <a:r>
                        <a:rPr lang="en-US" sz="1200" b="1" i="0" u="none" strike="noStrike">
                          <a:solidFill>
                            <a:srgbClr val="000000"/>
                          </a:solidFill>
                          <a:latin typeface="Times New Roman" pitchFamily="18" charset="0"/>
                          <a:cs typeface="Times New Roman" pitchFamily="18" charset="0"/>
                        </a:rPr>
                        <a:t>Bridge course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28200">
                <a:tc rowSpan="4">
                  <a:txBody>
                    <a:bodyPr/>
                    <a:lstStyle/>
                    <a:p>
                      <a:pPr algn="ctr" fontAlgn="ctr"/>
                      <a:r>
                        <a:rPr lang="en-US" sz="1200" b="1" i="0" u="none" strike="noStrike">
                          <a:solidFill>
                            <a:srgbClr val="000000"/>
                          </a:solidFill>
                          <a:latin typeface="Times New Roman" pitchFamily="18" charset="0"/>
                          <a:cs typeface="Times New Roman" pitchFamily="18" charset="0"/>
                        </a:rPr>
                        <a:t>The Indian Institute of Digital Art and Animation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b"/>
                      <a:r>
                        <a:rPr lang="en-US" sz="1200" b="1" i="0" u="none" strike="noStrike">
                          <a:solidFill>
                            <a:srgbClr val="000000"/>
                          </a:solidFill>
                          <a:latin typeface="Times New Roman" pitchFamily="18" charset="0"/>
                          <a:cs typeface="Times New Roman" pitchFamily="18" charset="0"/>
                        </a:rPr>
                        <a:t>BSc Film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15"/>
                  </a:ext>
                </a:extLst>
              </a:tr>
              <a:tr h="228200">
                <a:tc vMerge="1">
                  <a:txBody>
                    <a:bodyPr/>
                    <a:lstStyle/>
                    <a:p>
                      <a:endParaRPr lang="en-US"/>
                    </a:p>
                  </a:txBody>
                  <a:tcPr/>
                </a:tc>
                <a:tc>
                  <a:txBody>
                    <a:bodyPr/>
                    <a:lstStyle/>
                    <a:p>
                      <a:pPr algn="ctr" fontAlgn="b"/>
                      <a:r>
                        <a:rPr lang="en-US" sz="1200" b="1" i="0" u="none" strike="noStrike">
                          <a:solidFill>
                            <a:srgbClr val="000000"/>
                          </a:solidFill>
                          <a:latin typeface="Times New Roman" pitchFamily="18" charset="0"/>
                          <a:cs typeface="Times New Roman" pitchFamily="18" charset="0"/>
                        </a:rPr>
                        <a:t>PG Diploma Photography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16"/>
                  </a:ext>
                </a:extLst>
              </a:tr>
              <a:tr h="228200">
                <a:tc vMerge="1">
                  <a:txBody>
                    <a:bodyPr/>
                    <a:lstStyle/>
                    <a:p>
                      <a:endParaRPr lang="en-US"/>
                    </a:p>
                  </a:txBody>
                  <a:tcPr/>
                </a:tc>
                <a:tc>
                  <a:txBody>
                    <a:bodyPr/>
                    <a:lstStyle/>
                    <a:p>
                      <a:pPr algn="ctr" fontAlgn="b"/>
                      <a:r>
                        <a:rPr lang="en-US" sz="1200" b="1" i="0" u="none" strike="noStrike">
                          <a:solidFill>
                            <a:srgbClr val="000000"/>
                          </a:solidFill>
                          <a:latin typeface="Times New Roman" pitchFamily="18" charset="0"/>
                          <a:cs typeface="Times New Roman" pitchFamily="18" charset="0"/>
                        </a:rPr>
                        <a:t>BSc in photography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17"/>
                  </a:ext>
                </a:extLst>
              </a:tr>
              <a:tr h="439665">
                <a:tc vMerge="1">
                  <a:txBody>
                    <a:bodyPr/>
                    <a:lstStyle/>
                    <a:p>
                      <a:endParaRPr lang="en-US"/>
                    </a:p>
                  </a:txBody>
                  <a:tcPr/>
                </a:tc>
                <a:tc>
                  <a:txBody>
                    <a:bodyPr/>
                    <a:lstStyle/>
                    <a:p>
                      <a:pPr algn="ctr" fontAlgn="b"/>
                      <a:r>
                        <a:rPr lang="en-US" sz="1200" b="1" i="0" u="none" strike="noStrike" dirty="0">
                          <a:solidFill>
                            <a:srgbClr val="000000"/>
                          </a:solidFill>
                          <a:latin typeface="Times New Roman" pitchFamily="18" charset="0"/>
                          <a:cs typeface="Times New Roman" pitchFamily="18" charset="0"/>
                        </a:rPr>
                        <a:t>Diploma in Photography &amp; Videography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18"/>
                  </a:ext>
                </a:extLst>
              </a:tr>
              <a:tr h="424468">
                <a:tc>
                  <a:txBody>
                    <a:bodyPr/>
                    <a:lstStyle/>
                    <a:p>
                      <a:pPr algn="ctr" fontAlgn="ctr"/>
                      <a:r>
                        <a:rPr lang="en-US" sz="1200" b="1" i="0" u="none" strike="noStrike">
                          <a:solidFill>
                            <a:srgbClr val="000000"/>
                          </a:solidFill>
                          <a:latin typeface="Times New Roman" pitchFamily="18" charset="0"/>
                          <a:cs typeface="Times New Roman" pitchFamily="18" charset="0"/>
                        </a:rPr>
                        <a:t>AJ Kidwai Mass Communication Research Center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Times New Roman" pitchFamily="18" charset="0"/>
                          <a:cs typeface="Times New Roman" pitchFamily="18" charset="0"/>
                        </a:rPr>
                        <a:t>PG diploma in Aerial photography, industry, food photography i.e Still photography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424468">
                <a:tc rowSpan="3">
                  <a:txBody>
                    <a:bodyPr/>
                    <a:lstStyle/>
                    <a:p>
                      <a:pPr algn="ctr" fontAlgn="ctr"/>
                      <a:r>
                        <a:rPr lang="en-US" sz="1200" b="1" i="0" u="none" strike="noStrike">
                          <a:solidFill>
                            <a:srgbClr val="000000"/>
                          </a:solidFill>
                          <a:latin typeface="Times New Roman" pitchFamily="18" charset="0"/>
                          <a:cs typeface="Times New Roman" pitchFamily="18" charset="0"/>
                        </a:rPr>
                        <a:t>Light and Life Academy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ctr" fontAlgn="b"/>
                      <a:r>
                        <a:rPr lang="en-US" sz="1200" b="1" i="0" u="none" strike="noStrike">
                          <a:solidFill>
                            <a:srgbClr val="000000"/>
                          </a:solidFill>
                          <a:latin typeface="Times New Roman" pitchFamily="18" charset="0"/>
                          <a:cs typeface="Times New Roman" pitchFamily="18" charset="0"/>
                        </a:rPr>
                        <a:t>PG diploma course in Professional photography,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20"/>
                  </a:ext>
                </a:extLst>
              </a:tr>
              <a:tr h="228200">
                <a:tc vMerge="1">
                  <a:txBody>
                    <a:bodyPr/>
                    <a:lstStyle/>
                    <a:p>
                      <a:endParaRPr lang="en-US"/>
                    </a:p>
                  </a:txBody>
                  <a:tcPr/>
                </a:tc>
                <a:tc>
                  <a:txBody>
                    <a:bodyPr/>
                    <a:lstStyle/>
                    <a:p>
                      <a:pPr algn="ctr" fontAlgn="b"/>
                      <a:r>
                        <a:rPr lang="en-US" sz="1200" b="1" i="0" u="none" strike="noStrike">
                          <a:solidFill>
                            <a:srgbClr val="000000"/>
                          </a:solidFill>
                          <a:latin typeface="Times New Roman" pitchFamily="18" charset="0"/>
                          <a:cs typeface="Times New Roman" pitchFamily="18" charset="0"/>
                        </a:rPr>
                        <a:t>Diploma in Travel photography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21"/>
                  </a:ext>
                </a:extLst>
              </a:tr>
              <a:tr h="228200">
                <a:tc vMerge="1">
                  <a:txBody>
                    <a:bodyPr/>
                    <a:lstStyle/>
                    <a:p>
                      <a:endParaRPr lang="en-US"/>
                    </a:p>
                  </a:txBody>
                  <a:tcPr/>
                </a:tc>
                <a:tc>
                  <a:txBody>
                    <a:bodyPr/>
                    <a:lstStyle/>
                    <a:p>
                      <a:pPr algn="ctr" fontAlgn="b"/>
                      <a:r>
                        <a:rPr lang="en-US" sz="1200" b="1" i="0" u="none" strike="noStrike">
                          <a:solidFill>
                            <a:srgbClr val="000000"/>
                          </a:solidFill>
                          <a:latin typeface="Times New Roman" pitchFamily="18" charset="0"/>
                          <a:cs typeface="Times New Roman" pitchFamily="18" charset="0"/>
                        </a:rPr>
                        <a:t>Diploma in nature photography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22"/>
                  </a:ext>
                </a:extLst>
              </a:tr>
              <a:tr h="424468">
                <a:tc>
                  <a:txBody>
                    <a:bodyPr/>
                    <a:lstStyle/>
                    <a:p>
                      <a:pPr algn="ctr" fontAlgn="ctr"/>
                      <a:r>
                        <a:rPr lang="en-US" sz="1200" b="1" i="0" u="none" strike="noStrike">
                          <a:solidFill>
                            <a:srgbClr val="000000"/>
                          </a:solidFill>
                          <a:latin typeface="Times New Roman" pitchFamily="18" charset="0"/>
                          <a:cs typeface="Times New Roman" pitchFamily="18" charset="0"/>
                        </a:rPr>
                        <a:t>Delhi College of Photography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Times New Roman" pitchFamily="18" charset="0"/>
                          <a:cs typeface="Times New Roman" pitchFamily="18" charset="0"/>
                        </a:rPr>
                        <a:t>Course in Basic, advanced, wildlife, wedding and fashion photography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304799"/>
          <a:ext cx="8686800" cy="6291773"/>
        </p:xfrm>
        <a:graphic>
          <a:graphicData uri="http://schemas.openxmlformats.org/drawingml/2006/table">
            <a:tbl>
              <a:tblPr/>
              <a:tblGrid>
                <a:gridCol w="800990">
                  <a:extLst>
                    <a:ext uri="{9D8B030D-6E8A-4147-A177-3AD203B41FA5}">
                      <a16:colId xmlns:a16="http://schemas.microsoft.com/office/drawing/2014/main" val="20000"/>
                    </a:ext>
                  </a:extLst>
                </a:gridCol>
                <a:gridCol w="4497581">
                  <a:extLst>
                    <a:ext uri="{9D8B030D-6E8A-4147-A177-3AD203B41FA5}">
                      <a16:colId xmlns:a16="http://schemas.microsoft.com/office/drawing/2014/main" val="20001"/>
                    </a:ext>
                  </a:extLst>
                </a:gridCol>
                <a:gridCol w="1207127">
                  <a:extLst>
                    <a:ext uri="{9D8B030D-6E8A-4147-A177-3AD203B41FA5}">
                      <a16:colId xmlns:a16="http://schemas.microsoft.com/office/drawing/2014/main" val="20002"/>
                    </a:ext>
                  </a:extLst>
                </a:gridCol>
                <a:gridCol w="2181102">
                  <a:extLst>
                    <a:ext uri="{9D8B030D-6E8A-4147-A177-3AD203B41FA5}">
                      <a16:colId xmlns:a16="http://schemas.microsoft.com/office/drawing/2014/main" val="20003"/>
                    </a:ext>
                  </a:extLst>
                </a:gridCol>
              </a:tblGrid>
              <a:tr h="283616">
                <a:tc>
                  <a:txBody>
                    <a:bodyPr/>
                    <a:lstStyle/>
                    <a:p>
                      <a:pPr algn="ctr" fontAlgn="ctr"/>
                      <a:r>
                        <a:rPr lang="en-US" sz="1200" b="1" i="0" u="none" strike="noStrike" dirty="0">
                          <a:solidFill>
                            <a:srgbClr val="000000"/>
                          </a:solidFill>
                          <a:latin typeface="Times New Roman"/>
                        </a:rPr>
                        <a:t>III</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3">
                  <a:txBody>
                    <a:bodyPr/>
                    <a:lstStyle/>
                    <a:p>
                      <a:pPr algn="ctr" fontAlgn="ctr"/>
                      <a:r>
                        <a:rPr lang="en-US" sz="1800" b="1" i="0" u="none" strike="noStrike" dirty="0">
                          <a:solidFill>
                            <a:srgbClr val="FF0000"/>
                          </a:solidFill>
                          <a:latin typeface="Times New Roman"/>
                        </a:rPr>
                        <a:t>PURE SCIENCE / COMPUTER APPLICATIONS</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79247">
                <a:tc>
                  <a:txBody>
                    <a:bodyPr/>
                    <a:lstStyle/>
                    <a:p>
                      <a:pPr algn="l" fontAlgn="b"/>
                      <a:r>
                        <a:rPr lang="en-US" sz="1200" b="1" i="0" u="none" strike="noStrike">
                          <a:solidFill>
                            <a:srgbClr val="000000"/>
                          </a:solidFill>
                          <a:latin typeface="Times New Roman"/>
                        </a:rPr>
                        <a:t> </a:t>
                      </a:r>
                    </a:p>
                  </a:txBody>
                  <a:tcPr marL="0" marR="0" marT="0" marB="0" anchor="b">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Degrees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Entrance Exams for these Courses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5768">
                <a:tc>
                  <a:txBody>
                    <a:bodyPr/>
                    <a:lstStyle/>
                    <a:p>
                      <a:pPr algn="ctr" fontAlgn="ctr"/>
                      <a:r>
                        <a:rPr lang="en-US" sz="1200" b="1" i="0" u="none" strike="noStrike">
                          <a:solidFill>
                            <a:srgbClr val="000000"/>
                          </a:solidFill>
                          <a:latin typeface="Times New Roman"/>
                        </a:rPr>
                        <a:t>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dirty="0">
                          <a:solidFill>
                            <a:srgbClr val="000000"/>
                          </a:solidFill>
                          <a:latin typeface="Times New Roman"/>
                        </a:rPr>
                        <a:t>BCA (Bachelor in Computer Applications)</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PDPU</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66959">
                <a:tc>
                  <a:txBody>
                    <a:bodyPr/>
                    <a:lstStyle/>
                    <a:p>
                      <a:pPr algn="ctr" fontAlgn="ctr"/>
                      <a:r>
                        <a:rPr lang="en-US" sz="1200" b="1" i="0" u="none" strike="noStrike">
                          <a:solidFill>
                            <a:srgbClr val="000000"/>
                          </a:solidFill>
                          <a:latin typeface="Times New Roman"/>
                        </a:rPr>
                        <a:t>2</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dirty="0">
                          <a:solidFill>
                            <a:srgbClr val="000000"/>
                          </a:solidFill>
                          <a:latin typeface="Times New Roman"/>
                        </a:rPr>
                        <a:t>BCA+MCA (Bachelor + Master in Computer Applications)</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5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CUET (CHRIST UNIVERSITY)</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66959">
                <a:tc>
                  <a:txBody>
                    <a:bodyPr/>
                    <a:lstStyle/>
                    <a:p>
                      <a:pPr algn="ctr" fontAlgn="ctr"/>
                      <a:r>
                        <a:rPr lang="en-US" sz="1200" b="1" i="0" u="none" strike="noStrike">
                          <a:solidFill>
                            <a:srgbClr val="000000"/>
                          </a:solidFill>
                          <a:latin typeface="Times New Roman"/>
                        </a:rPr>
                        <a:t>3</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dirty="0">
                          <a:solidFill>
                            <a:srgbClr val="000000"/>
                          </a:solidFill>
                          <a:latin typeface="Times New Roman"/>
                        </a:rPr>
                        <a:t>B Sc./B Sc.(</a:t>
                      </a:r>
                      <a:r>
                        <a:rPr lang="en-US" sz="1200" b="1" i="0" u="none" strike="noStrike" dirty="0" err="1">
                          <a:solidFill>
                            <a:srgbClr val="000000"/>
                          </a:solidFill>
                          <a:latin typeface="Times New Roman"/>
                        </a:rPr>
                        <a:t>Hons</a:t>
                      </a:r>
                      <a:r>
                        <a:rPr lang="en-US" sz="1200" b="1" i="0" u="none" strike="noStrike" dirty="0">
                          <a:solidFill>
                            <a:srgbClr val="000000"/>
                          </a:solidFill>
                          <a:latin typeface="Times New Roman"/>
                        </a:rPr>
                        <a:t>.) (Bachelor of Sci./Bachelor of Sci.(</a:t>
                      </a:r>
                      <a:r>
                        <a:rPr lang="en-US" sz="1200" b="1" i="0" u="none" strike="noStrike" dirty="0" err="1">
                          <a:solidFill>
                            <a:srgbClr val="000000"/>
                          </a:solidFill>
                          <a:latin typeface="Times New Roman"/>
                        </a:rPr>
                        <a:t>Hons</a:t>
                      </a:r>
                      <a:r>
                        <a:rPr lang="en-US" sz="1200" b="1" i="0" u="none" strike="noStrike" dirty="0">
                          <a:solidFill>
                            <a:srgbClr val="000000"/>
                          </a:solidFill>
                          <a:latin typeface="Times New Roman"/>
                        </a:rPr>
                        <a:t>.)</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IISc Bangalore</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45768">
                <a:tc>
                  <a:txBody>
                    <a:bodyPr/>
                    <a:lstStyle/>
                    <a:p>
                      <a:pPr algn="ctr" fontAlgn="ctr"/>
                      <a:r>
                        <a:rPr lang="en-US" sz="1200" b="1" i="0" u="none" strike="noStrike">
                          <a:solidFill>
                            <a:srgbClr val="000000"/>
                          </a:solidFill>
                          <a:latin typeface="Times New Roman"/>
                        </a:rPr>
                        <a:t>4</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dirty="0">
                          <a:solidFill>
                            <a:srgbClr val="000000"/>
                          </a:solidFill>
                          <a:latin typeface="Times New Roman"/>
                        </a:rPr>
                        <a:t>B. Math. (Bachelor of Mathematics)</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IISER (Multilocation)</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44075">
                <a:tc>
                  <a:txBody>
                    <a:bodyPr/>
                    <a:lstStyle/>
                    <a:p>
                      <a:pPr algn="ctr" fontAlgn="ctr"/>
                      <a:r>
                        <a:rPr lang="en-US" sz="1200" b="1" i="0" u="none" strike="noStrike">
                          <a:solidFill>
                            <a:srgbClr val="000000"/>
                          </a:solidFill>
                          <a:latin typeface="Times New Roman"/>
                        </a:rPr>
                        <a:t>5</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dirty="0">
                          <a:solidFill>
                            <a:srgbClr val="000000"/>
                          </a:solidFill>
                          <a:latin typeface="Times New Roman"/>
                        </a:rPr>
                        <a:t>B. Stat. (Bachelor of Statistics)</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University of Mumbai-</a:t>
                      </a:r>
                      <a:br>
                        <a:rPr lang="en-US" sz="1200" b="1" i="0" u="none" strike="noStrike">
                          <a:solidFill>
                            <a:srgbClr val="000000"/>
                          </a:solidFill>
                          <a:latin typeface="Times New Roman"/>
                        </a:rPr>
                      </a:br>
                      <a:r>
                        <a:rPr lang="en-US" sz="1200" b="1" i="0" u="none" strike="noStrike">
                          <a:solidFill>
                            <a:srgbClr val="000000"/>
                          </a:solidFill>
                          <a:latin typeface="Times New Roman"/>
                        </a:rPr>
                        <a:t>Department of Atomic Energy</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66959">
                <a:tc>
                  <a:txBody>
                    <a:bodyPr/>
                    <a:lstStyle/>
                    <a:p>
                      <a:pPr algn="ctr" fontAlgn="ctr"/>
                      <a:r>
                        <a:rPr lang="en-US" sz="1200" b="1" i="0" u="none" strike="noStrike">
                          <a:solidFill>
                            <a:srgbClr val="000000"/>
                          </a:solidFill>
                          <a:latin typeface="Times New Roman"/>
                        </a:rPr>
                        <a:t>6</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dirty="0">
                          <a:solidFill>
                            <a:srgbClr val="000000"/>
                          </a:solidFill>
                          <a:latin typeface="Times New Roman"/>
                        </a:rPr>
                        <a:t>BS-MS Integrated (Bachelor of Sci.-Master of Sci. Integrated)</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5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IITs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44075">
                <a:tc>
                  <a:txBody>
                    <a:bodyPr/>
                    <a:lstStyle/>
                    <a:p>
                      <a:pPr algn="ctr" fontAlgn="ctr"/>
                      <a:r>
                        <a:rPr lang="en-US" sz="1200" b="1" i="0" u="none" strike="noStrike">
                          <a:solidFill>
                            <a:srgbClr val="000000"/>
                          </a:solidFill>
                          <a:latin typeface="Times New Roman"/>
                        </a:rPr>
                        <a:t>7</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dirty="0">
                          <a:solidFill>
                            <a:srgbClr val="000000"/>
                          </a:solidFill>
                          <a:latin typeface="Times New Roman"/>
                        </a:rPr>
                        <a:t>BCA (Bachelor of Computer Applications)</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Birla Institute of Technology &amp; Science</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66959">
                <a:tc>
                  <a:txBody>
                    <a:bodyPr/>
                    <a:lstStyle/>
                    <a:p>
                      <a:pPr algn="ctr" fontAlgn="ctr"/>
                      <a:r>
                        <a:rPr lang="en-US" sz="1200" b="1" i="0" u="none" strike="noStrike">
                          <a:solidFill>
                            <a:srgbClr val="000000"/>
                          </a:solidFill>
                          <a:latin typeface="Times New Roman"/>
                        </a:rPr>
                        <a:t>8</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dirty="0">
                          <a:solidFill>
                            <a:srgbClr val="000000"/>
                          </a:solidFill>
                          <a:latin typeface="Times New Roman"/>
                        </a:rPr>
                        <a:t>BBA-IT (Bachelor of Business Administration (Info. Tech.))</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Chennai Mathematical Institute</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45768">
                <a:tc>
                  <a:txBody>
                    <a:bodyPr/>
                    <a:lstStyle/>
                    <a:p>
                      <a:pPr algn="ctr"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45768">
                <a:tc>
                  <a:txBody>
                    <a:bodyPr/>
                    <a:lstStyle/>
                    <a:p>
                      <a:pPr algn="ctr"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1200" b="1" i="0" u="none" strike="noStrike">
                          <a:solidFill>
                            <a:srgbClr val="FF0000"/>
                          </a:solidFill>
                          <a:latin typeface="Times New Roman"/>
                        </a:rPr>
                        <a:t>SUBJECTS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r h="1946482">
                <a:tc>
                  <a:txBody>
                    <a:bodyPr/>
                    <a:lstStyle/>
                    <a:p>
                      <a:pPr algn="ctr"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3">
                  <a:txBody>
                    <a:bodyPr/>
                    <a:lstStyle/>
                    <a:p>
                      <a:pPr algn="l" fontAlgn="ctr"/>
                      <a:r>
                        <a:rPr lang="en-US" sz="1200" b="1" i="0" u="none" strike="noStrike" dirty="0">
                          <a:solidFill>
                            <a:srgbClr val="000000"/>
                          </a:solidFill>
                          <a:latin typeface="Times New Roman"/>
                        </a:rPr>
                        <a:t>Anthropology                                               Applied Physical Science             Biochemistry       </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Biomedical Science                                     Botany                                            Chemistry</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Computer Science                                       Electronics                                    Food Technology</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Geology                                                        Home Science                               Instrumentation</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Life Sciences                                                Mathematics                                 </a:t>
                      </a:r>
                      <a:r>
                        <a:rPr lang="en-US" sz="1200" b="1" i="0" u="none" strike="noStrike" dirty="0" err="1">
                          <a:solidFill>
                            <a:srgbClr val="000000"/>
                          </a:solidFill>
                          <a:latin typeface="Times New Roman"/>
                        </a:rPr>
                        <a:t>Mathematics</a:t>
                      </a:r>
                      <a:r>
                        <a:rPr lang="en-US" sz="1200" b="1" i="0" u="none" strike="noStrike" dirty="0">
                          <a:solidFill>
                            <a:srgbClr val="000000"/>
                          </a:solidFill>
                          <a:latin typeface="Times New Roman"/>
                        </a:rPr>
                        <a:t> and Chemistry</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Mathematics and Computer Science        Mathematics and Electronics      Microbiology</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Physical Sciences &amp; Computer Science    Physical Sciences &amp; Chemistry   Physical Sciences &amp; Physics </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Physical Sciences with Electronics            Physical Sciences                          Physics</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                                                                      Statistics                                        Zoology                                        </a:t>
                      </a:r>
                    </a:p>
                  </a:txBody>
                  <a:tcPr marL="0" marR="0" marT="0" marB="0" anchor="ctr">
                    <a:lnL w="63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752600" y="228603"/>
          <a:ext cx="8686800" cy="6400798"/>
        </p:xfrm>
        <a:graphic>
          <a:graphicData uri="http://schemas.openxmlformats.org/drawingml/2006/table">
            <a:tbl>
              <a:tblPr/>
              <a:tblGrid>
                <a:gridCol w="800990">
                  <a:extLst>
                    <a:ext uri="{9D8B030D-6E8A-4147-A177-3AD203B41FA5}">
                      <a16:colId xmlns:a16="http://schemas.microsoft.com/office/drawing/2014/main" val="20000"/>
                    </a:ext>
                  </a:extLst>
                </a:gridCol>
                <a:gridCol w="4497581">
                  <a:extLst>
                    <a:ext uri="{9D8B030D-6E8A-4147-A177-3AD203B41FA5}">
                      <a16:colId xmlns:a16="http://schemas.microsoft.com/office/drawing/2014/main" val="20001"/>
                    </a:ext>
                  </a:extLst>
                </a:gridCol>
                <a:gridCol w="1207127">
                  <a:extLst>
                    <a:ext uri="{9D8B030D-6E8A-4147-A177-3AD203B41FA5}">
                      <a16:colId xmlns:a16="http://schemas.microsoft.com/office/drawing/2014/main" val="20002"/>
                    </a:ext>
                  </a:extLst>
                </a:gridCol>
                <a:gridCol w="2181102">
                  <a:extLst>
                    <a:ext uri="{9D8B030D-6E8A-4147-A177-3AD203B41FA5}">
                      <a16:colId xmlns:a16="http://schemas.microsoft.com/office/drawing/2014/main" val="20003"/>
                    </a:ext>
                  </a:extLst>
                </a:gridCol>
              </a:tblGrid>
              <a:tr h="307669">
                <a:tc>
                  <a:txBody>
                    <a:bodyPr/>
                    <a:lstStyle/>
                    <a:p>
                      <a:pPr algn="ctr" fontAlgn="ctr"/>
                      <a:r>
                        <a:rPr lang="en-US" sz="1200" b="1" i="0" u="none" strike="noStrike">
                          <a:solidFill>
                            <a:srgbClr val="000000"/>
                          </a:solidFill>
                          <a:latin typeface="Times New Roman"/>
                        </a:rPr>
                        <a:t>V</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3">
                  <a:txBody>
                    <a:bodyPr/>
                    <a:lstStyle/>
                    <a:p>
                      <a:pPr algn="ctr" fontAlgn="ctr"/>
                      <a:r>
                        <a:rPr lang="en-US" sz="1800" b="1" i="0" u="none" strike="noStrike" dirty="0">
                          <a:solidFill>
                            <a:srgbClr val="FF0000"/>
                          </a:solidFill>
                          <a:latin typeface="Times New Roman"/>
                        </a:rPr>
                        <a:t>COMMERCE</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19892">
                <a:tc>
                  <a:txBody>
                    <a:bodyPr/>
                    <a:lstStyle/>
                    <a:p>
                      <a:pPr algn="l" fontAlgn="ctr"/>
                      <a:r>
                        <a:rPr lang="en-US" sz="1200" b="0"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Degrees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Entrance Exams for these Courses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6611">
                <a:tc>
                  <a:txBody>
                    <a:bodyPr/>
                    <a:lstStyle/>
                    <a:p>
                      <a:pPr algn="ctr" fontAlgn="ctr"/>
                      <a:r>
                        <a:rPr lang="en-US" sz="1200" b="0" i="0" u="none" strike="noStrike">
                          <a:solidFill>
                            <a:srgbClr val="000000"/>
                          </a:solidFill>
                          <a:latin typeface="Times New Roman"/>
                        </a:rPr>
                        <a:t>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dirty="0" err="1">
                          <a:solidFill>
                            <a:srgbClr val="000000"/>
                          </a:solidFill>
                          <a:latin typeface="Times New Roman"/>
                        </a:rPr>
                        <a:t>B.Com</a:t>
                      </a:r>
                      <a:r>
                        <a:rPr lang="en-US" sz="1200" b="0" i="0" u="none" strike="noStrike" dirty="0">
                          <a:solidFill>
                            <a:srgbClr val="000000"/>
                          </a:solidFill>
                          <a:latin typeface="Times New Roman"/>
                        </a:rPr>
                        <a:t>.</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NPAT</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6611">
                <a:tc>
                  <a:txBody>
                    <a:bodyPr/>
                    <a:lstStyle/>
                    <a:p>
                      <a:pPr algn="ctr" fontAlgn="ctr"/>
                      <a:r>
                        <a:rPr lang="en-US" sz="1200" b="0" i="0" u="none" strike="noStrike">
                          <a:solidFill>
                            <a:srgbClr val="000000"/>
                          </a:solidFill>
                          <a:latin typeface="Times New Roman"/>
                        </a:rPr>
                        <a:t>2</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dirty="0" err="1">
                          <a:solidFill>
                            <a:srgbClr val="000000"/>
                          </a:solidFill>
                          <a:latin typeface="Times New Roman"/>
                        </a:rPr>
                        <a:t>B.Com</a:t>
                      </a:r>
                      <a:r>
                        <a:rPr lang="en-US" sz="1200" b="0" i="0" u="none" strike="noStrike" dirty="0">
                          <a:solidFill>
                            <a:srgbClr val="000000"/>
                          </a:solidFill>
                          <a:latin typeface="Times New Roman"/>
                        </a:rPr>
                        <a:t>.(</a:t>
                      </a:r>
                      <a:r>
                        <a:rPr lang="en-US" sz="1200" b="0" i="0" u="none" strike="noStrike" dirty="0" err="1">
                          <a:solidFill>
                            <a:srgbClr val="000000"/>
                          </a:solidFill>
                          <a:latin typeface="Times New Roman"/>
                        </a:rPr>
                        <a:t>Hons</a:t>
                      </a:r>
                      <a:r>
                        <a:rPr lang="en-US" sz="1200" b="0" i="0" u="none" strike="noStrike" dirty="0">
                          <a:solidFill>
                            <a:srgbClr val="000000"/>
                          </a:solidFill>
                          <a:latin typeface="Times New Roman"/>
                        </a:rPr>
                        <a:t>.)</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PDPU</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99916">
                <a:tc>
                  <a:txBody>
                    <a:bodyPr/>
                    <a:lstStyle/>
                    <a:p>
                      <a:pPr algn="ctr" fontAlgn="ctr"/>
                      <a:r>
                        <a:rPr lang="en-US" sz="1200" b="0" i="0" u="none" strike="noStrike">
                          <a:solidFill>
                            <a:srgbClr val="000000"/>
                          </a:solidFill>
                          <a:latin typeface="Times New Roman"/>
                        </a:rPr>
                        <a:t>3</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dirty="0">
                          <a:solidFill>
                            <a:srgbClr val="000000"/>
                          </a:solidFill>
                          <a:latin typeface="Times New Roman"/>
                        </a:rPr>
                        <a:t>B.Sc.(Finance)</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PUBDET (PRESIDENCY UNIVERSITY)</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66611">
                <a:tc>
                  <a:txBody>
                    <a:bodyPr/>
                    <a:lstStyle/>
                    <a:p>
                      <a:pPr algn="ctr" fontAlgn="ctr"/>
                      <a:r>
                        <a:rPr lang="en-US" sz="1200" b="0" i="0" u="none" strike="noStrike">
                          <a:solidFill>
                            <a:srgbClr val="000000"/>
                          </a:solidFill>
                          <a:latin typeface="Times New Roman"/>
                        </a:rPr>
                        <a:t>4</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dirty="0">
                          <a:solidFill>
                            <a:srgbClr val="000000"/>
                          </a:solidFill>
                          <a:latin typeface="Times New Roman"/>
                        </a:rPr>
                        <a:t>BBA(Finance)</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CUET (CHRIST UNIVERSITY)</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66611">
                <a:tc>
                  <a:txBody>
                    <a:bodyPr/>
                    <a:lstStyle/>
                    <a:p>
                      <a:pPr algn="ctr" fontAlgn="ctr"/>
                      <a:r>
                        <a:rPr lang="en-US" sz="1200" b="0" i="0" u="none" strike="noStrike">
                          <a:solidFill>
                            <a:srgbClr val="000000"/>
                          </a:solidFill>
                          <a:latin typeface="Times New Roman"/>
                        </a:rPr>
                        <a:t>5</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dirty="0">
                          <a:solidFill>
                            <a:srgbClr val="000000"/>
                          </a:solidFill>
                          <a:latin typeface="Times New Roman"/>
                        </a:rPr>
                        <a:t>BFA(Financial Accounting)</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AHMEDABAD UNIVERSITY</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79942">
                <a:tc>
                  <a:txBody>
                    <a:bodyPr/>
                    <a:lstStyle/>
                    <a:p>
                      <a:pPr algn="ctr" fontAlgn="ctr"/>
                      <a:r>
                        <a:rPr lang="en-US" sz="1200" b="0" i="0" u="none" strike="noStrike">
                          <a:solidFill>
                            <a:srgbClr val="000000"/>
                          </a:solidFill>
                          <a:latin typeface="Times New Roman"/>
                        </a:rPr>
                        <a:t>6</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l" fontAlgn="ctr"/>
                      <a:r>
                        <a:rPr lang="en-US" sz="1200" b="0" i="0" u="none" strike="noStrike" dirty="0" err="1">
                          <a:solidFill>
                            <a:srgbClr val="000000"/>
                          </a:solidFill>
                          <a:latin typeface="Times New Roman"/>
                        </a:rPr>
                        <a:t>B.Com</a:t>
                      </a:r>
                      <a:r>
                        <a:rPr lang="en-US" sz="1200" b="0" i="0" u="none" strike="noStrike" dirty="0">
                          <a:solidFill>
                            <a:srgbClr val="000000"/>
                          </a:solidFill>
                          <a:latin typeface="Times New Roman"/>
                        </a:rPr>
                        <a:t>. (Professional)</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7"/>
                  </a:ext>
                </a:extLst>
              </a:tr>
              <a:tr h="293272">
                <a:tc>
                  <a:txBody>
                    <a:bodyPr/>
                    <a:lstStyle/>
                    <a:p>
                      <a:pPr algn="l" fontAlgn="ctr"/>
                      <a:endParaRPr lang="en-US" sz="1200" b="0" i="0" u="none" strike="noStrike">
                        <a:solidFill>
                          <a:srgbClr val="000000"/>
                        </a:solidFill>
                        <a:latin typeface="Times New Roman"/>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l" fontAlgn="ctr"/>
                      <a:endParaRPr lang="en-US" sz="1200" b="0" i="0" u="none" strike="noStrike" dirty="0">
                        <a:solidFill>
                          <a:srgbClr val="000000"/>
                        </a:solidFill>
                        <a:latin typeface="Times New Roman"/>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endParaRPr lang="en-US" sz="1200" b="0" i="0" u="none" strike="noStrike">
                        <a:solidFill>
                          <a:srgbClr val="000000"/>
                        </a:solidFill>
                        <a:latin typeface="Times New Roman"/>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endParaRPr lang="en-US" sz="1200" b="0" i="0" u="none" strike="noStrike">
                        <a:solidFill>
                          <a:srgbClr val="000000"/>
                        </a:solidFill>
                        <a:latin typeface="Times New Roman"/>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8"/>
                  </a:ext>
                </a:extLst>
              </a:tr>
              <a:tr h="307669">
                <a:tc>
                  <a:txBody>
                    <a:bodyPr/>
                    <a:lstStyle/>
                    <a:p>
                      <a:pPr algn="ctr" fontAlgn="ctr"/>
                      <a:r>
                        <a:rPr lang="en-US" sz="1200" b="1" i="0" u="none" strike="noStrike">
                          <a:solidFill>
                            <a:srgbClr val="000000"/>
                          </a:solidFill>
                          <a:latin typeface="Times New Roman"/>
                        </a:rPr>
                        <a:t>VI</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3">
                  <a:txBody>
                    <a:bodyPr/>
                    <a:lstStyle/>
                    <a:p>
                      <a:pPr algn="ctr" fontAlgn="ctr"/>
                      <a:r>
                        <a:rPr lang="en-US" sz="1800" b="1" i="0" u="none" strike="noStrike" dirty="0">
                          <a:solidFill>
                            <a:srgbClr val="FF0000"/>
                          </a:solidFill>
                          <a:latin typeface="Times New Roman"/>
                        </a:rPr>
                        <a:t>PURE COMMERCE </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9942">
                <a:tc>
                  <a:txBody>
                    <a:bodyPr/>
                    <a:lstStyle/>
                    <a:p>
                      <a:pPr algn="l" fontAlgn="ctr"/>
                      <a:r>
                        <a:rPr lang="en-US" sz="1200" b="0"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Degrees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66611">
                <a:tc>
                  <a:txBody>
                    <a:bodyPr/>
                    <a:lstStyle/>
                    <a:p>
                      <a:pPr algn="ctr" fontAlgn="ctr"/>
                      <a:r>
                        <a:rPr lang="en-US" sz="1200" b="1" i="0" u="none" strike="noStrike">
                          <a:solidFill>
                            <a:srgbClr val="000000"/>
                          </a:solidFill>
                          <a:latin typeface="Times New Roman"/>
                        </a:rPr>
                        <a:t>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CA (Chartered Accountant)</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563C1"/>
                          </a:solidFill>
                          <a:latin typeface="Calibri"/>
                          <a:hlinkClick r:id="" action="ppaction://noaction"/>
                        </a:rPr>
                        <a:t>www.icai.org</a:t>
                      </a:r>
                      <a:endParaRPr lang="en-US" sz="1200" b="1" i="0" u="none" strike="noStrike">
                        <a:solidFill>
                          <a:srgbClr val="0563C1"/>
                        </a:solidFill>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66611">
                <a:tc>
                  <a:txBody>
                    <a:bodyPr/>
                    <a:lstStyle/>
                    <a:p>
                      <a:pPr algn="ctr" fontAlgn="ctr"/>
                      <a:r>
                        <a:rPr lang="en-US" sz="1200" b="1" i="0" u="none" strike="noStrike">
                          <a:solidFill>
                            <a:srgbClr val="000000"/>
                          </a:solidFill>
                          <a:latin typeface="Times New Roman"/>
                        </a:rPr>
                        <a:t>2</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CS (Company Secretary)</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563C1"/>
                          </a:solidFill>
                          <a:latin typeface="Calibri"/>
                          <a:hlinkClick r:id="" action="ppaction://noaction"/>
                        </a:rPr>
                        <a:t>www.icsi.edu</a:t>
                      </a:r>
                      <a:endParaRPr lang="en-US" sz="1200" b="1" i="0" u="none" strike="noStrike">
                        <a:solidFill>
                          <a:srgbClr val="0563C1"/>
                        </a:solidFill>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66611">
                <a:tc>
                  <a:txBody>
                    <a:bodyPr/>
                    <a:lstStyle/>
                    <a:p>
                      <a:pPr algn="ctr" fontAlgn="ctr"/>
                      <a:r>
                        <a:rPr lang="en-US" sz="1200" b="1" i="0" u="none" strike="noStrike">
                          <a:solidFill>
                            <a:srgbClr val="000000"/>
                          </a:solidFill>
                          <a:latin typeface="Times New Roman"/>
                        </a:rPr>
                        <a:t>3</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CWA (Cost and Works Accountant)</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563C1"/>
                          </a:solidFill>
                          <a:latin typeface="Calibri"/>
                          <a:hlinkClick r:id="" action="ppaction://noaction"/>
                        </a:rPr>
                        <a:t>www.icwai.org</a:t>
                      </a:r>
                      <a:endParaRPr lang="en-US" sz="1200" b="1" i="0" u="none" strike="noStrike">
                        <a:solidFill>
                          <a:srgbClr val="0563C1"/>
                        </a:solidFill>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66611">
                <a:tc>
                  <a:txBody>
                    <a:bodyPr/>
                    <a:lstStyle/>
                    <a:p>
                      <a:pPr algn="ctr" fontAlgn="ctr"/>
                      <a:r>
                        <a:rPr lang="en-US" sz="1200" b="1" i="0" u="none" strike="noStrike">
                          <a:solidFill>
                            <a:srgbClr val="000000"/>
                          </a:solidFill>
                          <a:latin typeface="Times New Roman"/>
                        </a:rPr>
                        <a:t>4</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CFA (Certified Finance Analyst)</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563C1"/>
                          </a:solidFill>
                          <a:latin typeface="Calibri"/>
                          <a:hlinkClick r:id="" action="ppaction://noaction"/>
                        </a:rPr>
                        <a:t>www.cfainstitue.org</a:t>
                      </a:r>
                      <a:endParaRPr lang="en-US" sz="1200" b="1" i="0" u="none" strike="noStrike">
                        <a:solidFill>
                          <a:srgbClr val="0563C1"/>
                        </a:solidFill>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66611">
                <a:tc>
                  <a:txBody>
                    <a:bodyPr/>
                    <a:lstStyle/>
                    <a:p>
                      <a:pPr algn="ctr" fontAlgn="ctr"/>
                      <a:r>
                        <a:rPr lang="en-US" sz="1200" b="1" i="0" u="none" strike="noStrike">
                          <a:solidFill>
                            <a:srgbClr val="000000"/>
                          </a:solidFill>
                          <a:latin typeface="Times New Roman"/>
                        </a:rPr>
                        <a:t>5</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CFP (Certified Financial Planner)</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563C1"/>
                          </a:solidFill>
                          <a:latin typeface="Calibri"/>
                          <a:hlinkClick r:id="" action="ppaction://noaction"/>
                        </a:rPr>
                        <a:t>www.cfp.net</a:t>
                      </a:r>
                      <a:endParaRPr lang="en-US" sz="1200" b="1" i="0" u="none" strike="noStrike">
                        <a:solidFill>
                          <a:srgbClr val="0563C1"/>
                        </a:solidFill>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66611">
                <a:tc>
                  <a:txBody>
                    <a:bodyPr/>
                    <a:lstStyle/>
                    <a:p>
                      <a:pPr algn="ctr" fontAlgn="ctr"/>
                      <a:r>
                        <a:rPr lang="en-US" sz="1200" b="1" i="0" u="none" strike="noStrike">
                          <a:solidFill>
                            <a:srgbClr val="000000"/>
                          </a:solidFill>
                          <a:latin typeface="Times New Roman"/>
                        </a:rPr>
                        <a:t>6</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CIB (Certified Investment Banker)</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563C1"/>
                          </a:solidFill>
                          <a:latin typeface="Calibri"/>
                        </a:rPr>
                        <a:t>Various Private Institutions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66611">
                <a:tc>
                  <a:txBody>
                    <a:bodyPr/>
                    <a:lstStyle/>
                    <a:p>
                      <a:pPr algn="ctr" fontAlgn="ctr"/>
                      <a:r>
                        <a:rPr lang="en-US" sz="1200" b="1" i="0" u="none" strike="noStrike">
                          <a:solidFill>
                            <a:srgbClr val="000000"/>
                          </a:solidFill>
                          <a:latin typeface="Times New Roman"/>
                        </a:rPr>
                        <a:t>7</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CSB (Certified Stock Broker)</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563C1"/>
                          </a:solidFill>
                          <a:latin typeface="Calibri"/>
                          <a:hlinkClick r:id="" action="ppaction://noaction"/>
                        </a:rPr>
                        <a:t>www.nism.ac.in</a:t>
                      </a:r>
                      <a:endParaRPr lang="en-US" sz="1200" b="1" i="0" u="none" strike="noStrike">
                        <a:solidFill>
                          <a:srgbClr val="0563C1"/>
                        </a:solidFill>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66611">
                <a:tc>
                  <a:txBody>
                    <a:bodyPr/>
                    <a:lstStyle/>
                    <a:p>
                      <a:pPr algn="ctr" fontAlgn="ctr"/>
                      <a:r>
                        <a:rPr lang="en-US" sz="1200" b="1" i="0" u="none" strike="noStrike">
                          <a:solidFill>
                            <a:srgbClr val="000000"/>
                          </a:solidFill>
                          <a:latin typeface="Times New Roman"/>
                        </a:rPr>
                        <a:t>8</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CIA (Certified Investment Analyst)</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563C1"/>
                          </a:solidFill>
                          <a:latin typeface="Calibri"/>
                          <a:hlinkClick r:id="" action="ppaction://noaction"/>
                        </a:rPr>
                        <a:t>www.nism.ac.in</a:t>
                      </a:r>
                      <a:endParaRPr lang="en-US" sz="1200" b="1" i="0" u="none" strike="noStrike">
                        <a:solidFill>
                          <a:srgbClr val="0563C1"/>
                        </a:solidFill>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66611">
                <a:tc>
                  <a:txBody>
                    <a:bodyPr/>
                    <a:lstStyle/>
                    <a:p>
                      <a:pPr algn="ctr" fontAlgn="ctr"/>
                      <a:r>
                        <a:rPr lang="en-US" sz="1200" b="1" i="0" u="none" strike="noStrike">
                          <a:solidFill>
                            <a:srgbClr val="000000"/>
                          </a:solidFill>
                          <a:latin typeface="Times New Roman"/>
                        </a:rPr>
                        <a:t>9</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Certified Actuary</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563C1"/>
                          </a:solidFill>
                          <a:latin typeface="Calibri"/>
                          <a:hlinkClick r:id="" action="ppaction://noaction"/>
                        </a:rPr>
                        <a:t>www.actuariesindia.org</a:t>
                      </a:r>
                      <a:endParaRPr lang="en-US" sz="1200" b="1" i="0" u="none" strike="noStrike">
                        <a:solidFill>
                          <a:srgbClr val="0563C1"/>
                        </a:solidFill>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66611">
                <a:tc>
                  <a:txBody>
                    <a:bodyPr/>
                    <a:lstStyle/>
                    <a:p>
                      <a:pPr algn="ctr" fontAlgn="ctr"/>
                      <a:r>
                        <a:rPr lang="en-US" sz="1200" b="1" i="0" u="none" strike="noStrike">
                          <a:solidFill>
                            <a:srgbClr val="000000"/>
                          </a:solidFill>
                          <a:latin typeface="Times New Roman"/>
                        </a:rPr>
                        <a:t>10</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NSE Certifications</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563C1"/>
                          </a:solidFill>
                          <a:latin typeface="Calibri"/>
                          <a:hlinkClick r:id="" action="ppaction://noaction"/>
                        </a:rPr>
                        <a:t>www.nseindia.com</a:t>
                      </a:r>
                      <a:endParaRPr lang="en-US" sz="1200" b="1" i="0" u="none" strike="noStrike">
                        <a:solidFill>
                          <a:srgbClr val="0563C1"/>
                        </a:solidFill>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279942">
                <a:tc>
                  <a:txBody>
                    <a:bodyPr/>
                    <a:lstStyle/>
                    <a:p>
                      <a:pPr algn="ctr" fontAlgn="ctr"/>
                      <a:r>
                        <a:rPr lang="en-US" sz="1200" b="1" i="0" u="none" strike="noStrike">
                          <a:solidFill>
                            <a:srgbClr val="000000"/>
                          </a:solidFill>
                          <a:latin typeface="Times New Roman"/>
                        </a:rPr>
                        <a:t>11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BSE Certifications</a:t>
                      </a:r>
                    </a:p>
                  </a:txBody>
                  <a:tcPr marL="71314"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r>
                        <a:rPr lang="en-US" sz="1200" b="1" i="0" u="none" strike="noStrike" dirty="0">
                          <a:solidFill>
                            <a:srgbClr val="0563C1"/>
                          </a:solidFill>
                          <a:latin typeface="Calibri"/>
                          <a:hlinkClick r:id="" action="ppaction://noaction"/>
                        </a:rPr>
                        <a:t>www.bsebti.com</a:t>
                      </a:r>
                      <a:endParaRPr lang="en-US" sz="1200" b="1" i="0" u="none" strike="noStrike" dirty="0">
                        <a:solidFill>
                          <a:srgbClr val="0563C1"/>
                        </a:solidFill>
                        <a:latin typeface="Calibri"/>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228602"/>
          <a:ext cx="8686801" cy="6461759"/>
        </p:xfrm>
        <a:graphic>
          <a:graphicData uri="http://schemas.openxmlformats.org/drawingml/2006/table">
            <a:tbl>
              <a:tblPr/>
              <a:tblGrid>
                <a:gridCol w="800991">
                  <a:extLst>
                    <a:ext uri="{9D8B030D-6E8A-4147-A177-3AD203B41FA5}">
                      <a16:colId xmlns:a16="http://schemas.microsoft.com/office/drawing/2014/main" val="20000"/>
                    </a:ext>
                  </a:extLst>
                </a:gridCol>
                <a:gridCol w="4497581">
                  <a:extLst>
                    <a:ext uri="{9D8B030D-6E8A-4147-A177-3AD203B41FA5}">
                      <a16:colId xmlns:a16="http://schemas.microsoft.com/office/drawing/2014/main" val="20001"/>
                    </a:ext>
                  </a:extLst>
                </a:gridCol>
                <a:gridCol w="1207128">
                  <a:extLst>
                    <a:ext uri="{9D8B030D-6E8A-4147-A177-3AD203B41FA5}">
                      <a16:colId xmlns:a16="http://schemas.microsoft.com/office/drawing/2014/main" val="20002"/>
                    </a:ext>
                  </a:extLst>
                </a:gridCol>
                <a:gridCol w="2181101">
                  <a:extLst>
                    <a:ext uri="{9D8B030D-6E8A-4147-A177-3AD203B41FA5}">
                      <a16:colId xmlns:a16="http://schemas.microsoft.com/office/drawing/2014/main" val="20003"/>
                    </a:ext>
                  </a:extLst>
                </a:gridCol>
              </a:tblGrid>
              <a:tr h="243923">
                <a:tc>
                  <a:txBody>
                    <a:bodyPr/>
                    <a:lstStyle/>
                    <a:p>
                      <a:pPr algn="ctr" fontAlgn="ctr"/>
                      <a:r>
                        <a:rPr lang="en-US" sz="1200" b="1" i="0" u="none" strike="noStrike">
                          <a:solidFill>
                            <a:srgbClr val="000000"/>
                          </a:solidFill>
                          <a:latin typeface="Times New Roman"/>
                        </a:rPr>
                        <a:t>VII</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3">
                  <a:txBody>
                    <a:bodyPr/>
                    <a:lstStyle/>
                    <a:p>
                      <a:pPr algn="ctr" fontAlgn="ctr"/>
                      <a:r>
                        <a:rPr lang="en-US" sz="1600" b="1" i="0" u="none" strike="noStrike" dirty="0">
                          <a:solidFill>
                            <a:srgbClr val="FF0000"/>
                          </a:solidFill>
                          <a:latin typeface="Times New Roman"/>
                        </a:rPr>
                        <a:t>BUSINESS MANAGEMENT</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24688">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Degrees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Entrance Exams for these Courses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17788">
                <a:tc>
                  <a:txBody>
                    <a:bodyPr/>
                    <a:lstStyle/>
                    <a:p>
                      <a:pPr algn="ctr" fontAlgn="ctr"/>
                      <a:r>
                        <a:rPr lang="en-US" sz="1200" b="1" i="0" u="none" strike="noStrike">
                          <a:solidFill>
                            <a:srgbClr val="000000"/>
                          </a:solidFill>
                          <a:latin typeface="Times New Roman"/>
                        </a:rPr>
                        <a:t>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BBA (Bachelor in Business Administration)</a:t>
                      </a:r>
                    </a:p>
                  </a:txBody>
                  <a:tcPr marL="622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IPM - AT ( IIM Indore)</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904">
                <a:tc>
                  <a:txBody>
                    <a:bodyPr/>
                    <a:lstStyle/>
                    <a:p>
                      <a:pPr algn="ctr" fontAlgn="ctr"/>
                      <a:r>
                        <a:rPr lang="en-US" sz="1200" b="1" i="0" u="none" strike="noStrike">
                          <a:solidFill>
                            <a:srgbClr val="000000"/>
                          </a:solidFill>
                          <a:latin typeface="Times New Roman"/>
                        </a:rPr>
                        <a:t>2</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BMS (Bachelor in Management Studies)</a:t>
                      </a:r>
                    </a:p>
                  </a:txBody>
                  <a:tcPr marL="622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UGAT (Private Colleges Multilocation)</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4904">
                <a:tc>
                  <a:txBody>
                    <a:bodyPr/>
                    <a:lstStyle/>
                    <a:p>
                      <a:pPr algn="ctr" fontAlgn="ctr"/>
                      <a:r>
                        <a:rPr lang="en-US" sz="1200" b="1" i="0" u="none" strike="noStrike">
                          <a:solidFill>
                            <a:srgbClr val="000000"/>
                          </a:solidFill>
                          <a:latin typeface="Times New Roman"/>
                        </a:rPr>
                        <a:t>3</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BBS (Bachelor in Business Studies)</a:t>
                      </a:r>
                    </a:p>
                  </a:txBody>
                  <a:tcPr marL="622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Ahmedabad University </a:t>
                      </a:r>
                      <a:br>
                        <a:rPr lang="en-US" sz="1200" b="1" i="0" u="none" strike="noStrike">
                          <a:solidFill>
                            <a:srgbClr val="000000"/>
                          </a:solidFill>
                          <a:latin typeface="Times New Roman"/>
                        </a:rPr>
                      </a:br>
                      <a:r>
                        <a:rPr lang="en-US" sz="1200" b="1" i="0" u="none" strike="noStrike">
                          <a:solidFill>
                            <a:srgbClr val="000000"/>
                          </a:solidFill>
                          <a:latin typeface="Times New Roman"/>
                        </a:rPr>
                        <a:t>Ahmedabad</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4904">
                <a:tc>
                  <a:txBody>
                    <a:bodyPr/>
                    <a:lstStyle/>
                    <a:p>
                      <a:pPr algn="ctr" fontAlgn="ctr"/>
                      <a:r>
                        <a:rPr lang="en-US" sz="1200" b="1" i="0" u="none" strike="noStrike">
                          <a:solidFill>
                            <a:srgbClr val="000000"/>
                          </a:solidFill>
                          <a:latin typeface="Times New Roman"/>
                        </a:rPr>
                        <a:t>4</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BBM (Bachelor in Business Management)</a:t>
                      </a:r>
                    </a:p>
                  </a:txBody>
                  <a:tcPr marL="622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JSAT (Jindal Global Business School)</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4904">
                <a:tc>
                  <a:txBody>
                    <a:bodyPr/>
                    <a:lstStyle/>
                    <a:p>
                      <a:pPr algn="ctr" fontAlgn="ctr"/>
                      <a:r>
                        <a:rPr lang="en-US" sz="1200" b="1" i="0" u="none" strike="noStrike">
                          <a:solidFill>
                            <a:srgbClr val="000000"/>
                          </a:solidFill>
                          <a:latin typeface="Times New Roman"/>
                        </a:rPr>
                        <a:t>5</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BBA+MBA Integrated Programme in Management</a:t>
                      </a:r>
                    </a:p>
                  </a:txBody>
                  <a:tcPr marL="622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5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JAT (Shaheed Sukadev College of Business Studie's, Delhi)</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17788">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NPAT (Narsee Monjee Mumbai</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17788">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FF0000"/>
                          </a:solidFill>
                          <a:latin typeface="Times New Roman"/>
                        </a:rPr>
                        <a:t>SUBJECTS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CUET (Christ Univ Bangalore)</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17788">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Finance &amp; Accounting          Marketing and Advertising</a:t>
                      </a:r>
                    </a:p>
                  </a:txBody>
                  <a:tcPr marL="622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MU-OET (Manipal Uni.)</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17788">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International Business           Systems &amp; Operations</a:t>
                      </a:r>
                    </a:p>
                  </a:txBody>
                  <a:tcPr marL="622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SET (Symbiosis Univ Pune)</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17788">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Information Technology       Human Resource </a:t>
                      </a:r>
                    </a:p>
                  </a:txBody>
                  <a:tcPr marL="622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St. Xavier's, Mumbai</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28677">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MSU, Baroda</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43923">
                <a:tc>
                  <a:txBody>
                    <a:bodyPr/>
                    <a:lstStyle/>
                    <a:p>
                      <a:pPr algn="ctr" fontAlgn="ctr"/>
                      <a:r>
                        <a:rPr lang="en-US" sz="1200" b="1" i="0" u="none" strike="noStrike" dirty="0">
                          <a:solidFill>
                            <a:srgbClr val="000000"/>
                          </a:solidFill>
                          <a:latin typeface="Times New Roman"/>
                        </a:rPr>
                        <a:t>X</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3">
                  <a:txBody>
                    <a:bodyPr/>
                    <a:lstStyle/>
                    <a:p>
                      <a:pPr algn="ctr" fontAlgn="ctr"/>
                      <a:r>
                        <a:rPr lang="en-US" sz="1600" b="1" i="0" u="none" strike="noStrike" dirty="0">
                          <a:solidFill>
                            <a:srgbClr val="FF0000"/>
                          </a:solidFill>
                          <a:latin typeface="Times New Roman"/>
                        </a:rPr>
                        <a:t>ECONOMICS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424688">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Degrees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Entrance Exams for these Courses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04904">
                <a:tc>
                  <a:txBody>
                    <a:bodyPr/>
                    <a:lstStyle/>
                    <a:p>
                      <a:pPr algn="ctr" fontAlgn="ctr"/>
                      <a:r>
                        <a:rPr lang="en-US" sz="1200" b="1" i="0" u="none" strike="noStrike">
                          <a:solidFill>
                            <a:srgbClr val="000000"/>
                          </a:solidFill>
                          <a:latin typeface="Times New Roman"/>
                        </a:rPr>
                        <a:t>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BA (Hons.) Economics</a:t>
                      </a:r>
                    </a:p>
                  </a:txBody>
                  <a:tcPr marL="622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i-FI" sz="1200" b="1" i="0" u="none" strike="noStrike">
                          <a:solidFill>
                            <a:srgbClr val="000000"/>
                          </a:solidFill>
                          <a:latin typeface="Times New Roman"/>
                        </a:rPr>
                        <a:t>NPAT (Narsee Monjee Uni. Mumbai)</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17788">
                <a:tc>
                  <a:txBody>
                    <a:bodyPr/>
                    <a:lstStyle/>
                    <a:p>
                      <a:pPr algn="ctr" fontAlgn="ctr"/>
                      <a:r>
                        <a:rPr lang="en-US" sz="1200" b="1" i="0" u="none" strike="noStrike">
                          <a:solidFill>
                            <a:srgbClr val="000000"/>
                          </a:solidFill>
                          <a:latin typeface="Times New Roman"/>
                        </a:rPr>
                        <a:t>2</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B.Sc. (Hons.) Economics</a:t>
                      </a:r>
                    </a:p>
                  </a:txBody>
                  <a:tcPr marL="622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SET (Symbiosis Univ. Pune)</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304904">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JSAT (Jindal School of Journalism &amp; Communication)</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304904">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FF0000"/>
                          </a:solidFill>
                          <a:latin typeface="Times New Roman"/>
                        </a:rPr>
                        <a:t>SUBJECTS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CUET</a:t>
                      </a:r>
                      <a:br>
                        <a:rPr lang="en-US" sz="1200" b="1" i="0" u="none" strike="noStrike">
                          <a:solidFill>
                            <a:srgbClr val="000000"/>
                          </a:solidFill>
                          <a:latin typeface="Times New Roman"/>
                        </a:rPr>
                      </a:br>
                      <a:r>
                        <a:rPr lang="en-US" sz="1200" b="1" i="0" u="none" strike="noStrike">
                          <a:solidFill>
                            <a:srgbClr val="000000"/>
                          </a:solidFill>
                          <a:latin typeface="Times New Roman"/>
                        </a:rPr>
                        <a:t>Christ Univ. Bangalore)</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445264">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Economic Development                  International Economics</a:t>
                      </a:r>
                      <a:br>
                        <a:rPr lang="en-US" sz="1200" b="1" i="0" u="none" strike="noStrike">
                          <a:solidFill>
                            <a:srgbClr val="000000"/>
                          </a:solidFill>
                          <a:latin typeface="Times New Roman"/>
                        </a:rPr>
                      </a:br>
                      <a:r>
                        <a:rPr lang="en-US" sz="1200" b="1" i="0" u="none" strike="noStrike">
                          <a:solidFill>
                            <a:srgbClr val="000000"/>
                          </a:solidFill>
                          <a:latin typeface="Times New Roman"/>
                        </a:rPr>
                        <a:t>Monetary Theory and Policy           Finance</a:t>
                      </a:r>
                    </a:p>
                  </a:txBody>
                  <a:tcPr marL="622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CET-IP (Code-197) GGS-IP University-Delhi</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315794">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NET (</a:t>
                      </a:r>
                      <a:r>
                        <a:rPr lang="en-US" sz="1200" b="1" i="0" u="none" strike="noStrike" dirty="0" err="1">
                          <a:solidFill>
                            <a:srgbClr val="000000"/>
                          </a:solidFill>
                          <a:latin typeface="Times New Roman"/>
                        </a:rPr>
                        <a:t>Azim</a:t>
                      </a:r>
                      <a:r>
                        <a:rPr lang="en-US" sz="1200" b="1" i="0" u="none" strike="noStrike" dirty="0">
                          <a:solidFill>
                            <a:srgbClr val="000000"/>
                          </a:solidFill>
                          <a:latin typeface="Times New Roman"/>
                        </a:rPr>
                        <a:t> </a:t>
                      </a:r>
                      <a:r>
                        <a:rPr lang="en-US" sz="1200" b="1" i="0" u="none" strike="noStrike" dirty="0" err="1">
                          <a:solidFill>
                            <a:srgbClr val="000000"/>
                          </a:solidFill>
                          <a:latin typeface="Times New Roman"/>
                        </a:rPr>
                        <a:t>Premji</a:t>
                      </a:r>
                      <a:r>
                        <a:rPr lang="en-US" sz="1200" b="1" i="0" u="none" strike="noStrike" dirty="0">
                          <a:solidFill>
                            <a:srgbClr val="000000"/>
                          </a:solidFill>
                          <a:latin typeface="Times New Roman"/>
                        </a:rPr>
                        <a:t> Univ. Bangalore)</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20"/>
                  </a:ext>
                </a:extLst>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80772"/>
          <a:ext cx="8686801" cy="6701028"/>
        </p:xfrm>
        <a:graphic>
          <a:graphicData uri="http://schemas.openxmlformats.org/drawingml/2006/table">
            <a:tbl>
              <a:tblPr/>
              <a:tblGrid>
                <a:gridCol w="800990">
                  <a:extLst>
                    <a:ext uri="{9D8B030D-6E8A-4147-A177-3AD203B41FA5}">
                      <a16:colId xmlns:a16="http://schemas.microsoft.com/office/drawing/2014/main" val="20000"/>
                    </a:ext>
                  </a:extLst>
                </a:gridCol>
                <a:gridCol w="4497582">
                  <a:extLst>
                    <a:ext uri="{9D8B030D-6E8A-4147-A177-3AD203B41FA5}">
                      <a16:colId xmlns:a16="http://schemas.microsoft.com/office/drawing/2014/main" val="20001"/>
                    </a:ext>
                  </a:extLst>
                </a:gridCol>
                <a:gridCol w="1207127">
                  <a:extLst>
                    <a:ext uri="{9D8B030D-6E8A-4147-A177-3AD203B41FA5}">
                      <a16:colId xmlns:a16="http://schemas.microsoft.com/office/drawing/2014/main" val="20002"/>
                    </a:ext>
                  </a:extLst>
                </a:gridCol>
                <a:gridCol w="2181102">
                  <a:extLst>
                    <a:ext uri="{9D8B030D-6E8A-4147-A177-3AD203B41FA5}">
                      <a16:colId xmlns:a16="http://schemas.microsoft.com/office/drawing/2014/main" val="20003"/>
                    </a:ext>
                  </a:extLst>
                </a:gridCol>
              </a:tblGrid>
              <a:tr h="251290">
                <a:tc>
                  <a:txBody>
                    <a:bodyPr/>
                    <a:lstStyle/>
                    <a:p>
                      <a:pPr algn="ctr" fontAlgn="ctr"/>
                      <a:r>
                        <a:rPr lang="en-US" sz="1200" b="1" i="0" u="none" strike="noStrike" dirty="0">
                          <a:solidFill>
                            <a:srgbClr val="000000"/>
                          </a:solidFill>
                          <a:latin typeface="Times New Roman"/>
                        </a:rPr>
                        <a:t>XI</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1600" b="1" i="0" u="none" strike="noStrike" dirty="0">
                          <a:solidFill>
                            <a:srgbClr val="FF0000"/>
                          </a:solidFill>
                          <a:latin typeface="Times New Roman"/>
                        </a:rPr>
                        <a:t>SOCIAL WORK</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67270">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Degrees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Entrance Exams for these Courses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70620">
                <a:tc>
                  <a:txBody>
                    <a:bodyPr/>
                    <a:lstStyle/>
                    <a:p>
                      <a:pPr algn="ctr" fontAlgn="ctr"/>
                      <a:r>
                        <a:rPr lang="en-US" sz="1200" b="1" i="0" u="none" strike="noStrike">
                          <a:solidFill>
                            <a:srgbClr val="000000"/>
                          </a:solidFill>
                          <a:latin typeface="Times New Roman"/>
                        </a:rPr>
                        <a:t>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BSW (Bachelor in Social Work)</a:t>
                      </a:r>
                    </a:p>
                  </a:txBody>
                  <a:tcPr marL="5522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dirty="0">
                          <a:solidFill>
                            <a:srgbClr val="000000"/>
                          </a:solidFill>
                          <a:latin typeface="Times New Roman"/>
                        </a:rPr>
                        <a:t>TISS - BAT (Tata Institute of Social Sciences)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3300">
                <a:tc>
                  <a:txBody>
                    <a:bodyPr/>
                    <a:lstStyle/>
                    <a:p>
                      <a:pPr algn="ctr" fontAlgn="ctr"/>
                      <a:r>
                        <a:rPr lang="en-US" sz="1200" b="1" i="0" u="none" strike="noStrike">
                          <a:solidFill>
                            <a:srgbClr val="000000"/>
                          </a:solidFill>
                          <a:latin typeface="Times New Roman"/>
                        </a:rPr>
                        <a:t>2</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BA (Social Work)</a:t>
                      </a:r>
                    </a:p>
                  </a:txBody>
                  <a:tcPr marL="5522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MSU-Baroda</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3300">
                <a:tc>
                  <a:txBody>
                    <a:bodyPr/>
                    <a:lstStyle/>
                    <a:p>
                      <a:pPr algn="ctr" fontAlgn="ctr"/>
                      <a:r>
                        <a:rPr lang="en-US" sz="1200" b="1" i="0" u="none" strike="noStrike">
                          <a:solidFill>
                            <a:srgbClr val="000000"/>
                          </a:solidFill>
                          <a:latin typeface="Times New Roman"/>
                        </a:rPr>
                        <a:t>3</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BSW+MSW (Bachelor + Master in Social Work)</a:t>
                      </a:r>
                    </a:p>
                  </a:txBody>
                  <a:tcPr marL="5522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5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Aligarh Muslim University</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3300">
                <a:tc>
                  <a:txBody>
                    <a:bodyPr/>
                    <a:lstStyle/>
                    <a:p>
                      <a:pPr algn="ctr" fontAlgn="ctr"/>
                      <a:r>
                        <a:rPr lang="en-US" sz="1200" b="1" i="0" u="none" strike="noStrike">
                          <a:solidFill>
                            <a:srgbClr val="000000"/>
                          </a:solidFill>
                          <a:latin typeface="Times New Roman"/>
                        </a:rPr>
                        <a:t>4</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BRS (Bachelor in Rural studies)</a:t>
                      </a:r>
                    </a:p>
                  </a:txBody>
                  <a:tcPr marL="5522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3300">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1200" b="1" i="0" u="none" strike="noStrike">
                          <a:solidFill>
                            <a:srgbClr val="FF0000"/>
                          </a:solidFill>
                          <a:latin typeface="Times New Roman"/>
                        </a:rPr>
                        <a:t>SUBJECTS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40208">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en-US" sz="1200" b="1" i="0" u="none" strike="noStrike">
                          <a:solidFill>
                            <a:srgbClr val="000000"/>
                          </a:solidFill>
                          <a:latin typeface="Times New Roman"/>
                        </a:rPr>
                        <a:t>Family &amp; Child Welfare                             Industrial Relations and Personal Management</a:t>
                      </a:r>
                      <a:br>
                        <a:rPr lang="en-US" sz="1200" b="1" i="0" u="none" strike="noStrike">
                          <a:solidFill>
                            <a:srgbClr val="000000"/>
                          </a:solidFill>
                          <a:latin typeface="Times New Roman"/>
                        </a:rPr>
                      </a:br>
                      <a:r>
                        <a:rPr lang="en-US" sz="1200" b="1" i="0" u="none" strike="noStrike">
                          <a:solidFill>
                            <a:srgbClr val="000000"/>
                          </a:solidFill>
                          <a:latin typeface="Times New Roman"/>
                        </a:rPr>
                        <a:t>Medical and Psychiartric Social Work         Community Development</a:t>
                      </a:r>
                    </a:p>
                  </a:txBody>
                  <a:tcPr marL="5522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86212">
                <a:tc>
                  <a:txBody>
                    <a:bodyPr/>
                    <a:lstStyle/>
                    <a:p>
                      <a:pPr algn="ctr" fontAlgn="ctr"/>
                      <a:endParaRPr lang="en-US" sz="1200" b="0" i="0" u="none" strike="noStrike">
                        <a:solidFill>
                          <a:srgbClr val="000000"/>
                        </a:solidFill>
                        <a:latin typeface="Times New Roman"/>
                      </a:endParaRPr>
                    </a:p>
                  </a:txBody>
                  <a:tcPr marL="0" marR="0" marT="0" marB="0" anchor="ctr">
                    <a:lnL>
                      <a:noFill/>
                    </a:lnL>
                    <a:lnR>
                      <a:noFill/>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l" fontAlgn="ctr"/>
                      <a:endParaRPr lang="en-US" sz="1200" b="0" i="0" u="none" strike="noStrike">
                        <a:solidFill>
                          <a:srgbClr val="000000"/>
                        </a:solidFill>
                        <a:latin typeface="Times New Roman"/>
                      </a:endParaRPr>
                    </a:p>
                  </a:txBody>
                  <a:tcPr marL="0" marR="0" marT="0" marB="0" anchor="ctr">
                    <a:lnL>
                      <a:noFill/>
                    </a:lnL>
                    <a:lnR>
                      <a:noFill/>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endParaRPr lang="en-US" sz="1200" b="0" i="0" u="none" strike="noStrike">
                        <a:solidFill>
                          <a:srgbClr val="000000"/>
                        </a:solidFill>
                        <a:latin typeface="Times New Roman"/>
                      </a:endParaRPr>
                    </a:p>
                  </a:txBody>
                  <a:tcPr marL="0" marR="0" marT="0" marB="0" anchor="ctr">
                    <a:lnL>
                      <a:noFill/>
                    </a:lnL>
                    <a:lnR>
                      <a:noFill/>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endParaRPr lang="en-US" sz="1200" b="0" i="0" u="none" strike="noStrike">
                        <a:solidFill>
                          <a:srgbClr val="000000"/>
                        </a:solidFill>
                        <a:latin typeface="Times New Roman"/>
                      </a:endParaRPr>
                    </a:p>
                  </a:txBody>
                  <a:tcPr marL="0" marR="0" marT="0" marB="0" anchor="ctr">
                    <a:lnL>
                      <a:noFill/>
                    </a:lnL>
                    <a:lnR>
                      <a:noFill/>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8"/>
                  </a:ext>
                </a:extLst>
              </a:tr>
              <a:tr h="251290">
                <a:tc>
                  <a:txBody>
                    <a:bodyPr/>
                    <a:lstStyle/>
                    <a:p>
                      <a:pPr algn="ctr" fontAlgn="ctr"/>
                      <a:r>
                        <a:rPr lang="en-US" sz="1200" b="1" i="0" u="none" strike="noStrike">
                          <a:solidFill>
                            <a:srgbClr val="000000"/>
                          </a:solidFill>
                          <a:latin typeface="Times New Roman"/>
                        </a:rPr>
                        <a:t>XII</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1600" b="1" i="0" u="none" strike="noStrike" dirty="0">
                          <a:solidFill>
                            <a:srgbClr val="FF0000"/>
                          </a:solidFill>
                          <a:latin typeface="Times New Roman"/>
                        </a:rPr>
                        <a:t>ARTS/ HUMANITIES </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193300">
                <a:tc>
                  <a:txBody>
                    <a:bodyPr/>
                    <a:lstStyle/>
                    <a:p>
                      <a:pPr algn="l" fontAlgn="ctr"/>
                      <a:r>
                        <a:rPr lang="en-US" sz="1200" b="0"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Degrees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3300">
                <a:tc>
                  <a:txBody>
                    <a:bodyPr/>
                    <a:lstStyle/>
                    <a:p>
                      <a:pPr algn="ctr" fontAlgn="ctr"/>
                      <a:r>
                        <a:rPr lang="en-US" sz="1200" b="1" i="0" u="none" strike="noStrike">
                          <a:solidFill>
                            <a:srgbClr val="000000"/>
                          </a:solidFill>
                          <a:latin typeface="Times New Roman"/>
                        </a:rPr>
                        <a:t>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BA (Bachelor in Arts)</a:t>
                      </a:r>
                    </a:p>
                  </a:txBody>
                  <a:tcPr marL="5522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3300">
                <a:tc>
                  <a:txBody>
                    <a:bodyPr/>
                    <a:lstStyle/>
                    <a:p>
                      <a:pPr algn="l" fontAlgn="ctr"/>
                      <a:r>
                        <a:rPr lang="en-US" sz="12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3300">
                <a:tc gridSpan="4">
                  <a:txBody>
                    <a:bodyPr/>
                    <a:lstStyle/>
                    <a:p>
                      <a:pPr algn="ctr" fontAlgn="ctr"/>
                      <a:r>
                        <a:rPr lang="en-US" sz="1200" b="1" i="0" u="none" strike="noStrike">
                          <a:solidFill>
                            <a:srgbClr val="000000"/>
                          </a:solidFill>
                          <a:latin typeface="Times New Roman"/>
                        </a:rPr>
                        <a:t>Branchers</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510311">
                <a:tc>
                  <a:txBody>
                    <a:bodyPr/>
                    <a:lstStyle/>
                    <a:p>
                      <a:pPr algn="l" fontAlgn="b"/>
                      <a:r>
                        <a:rPr lang="en-US" sz="1200" b="1" i="0" u="none" strike="noStrike">
                          <a:solidFill>
                            <a:srgbClr val="000000"/>
                          </a:solidFill>
                          <a:latin typeface="Times New Roman"/>
                        </a:rPr>
                        <a:t> </a:t>
                      </a:r>
                    </a:p>
                  </a:txBody>
                  <a:tcPr marL="0" marR="0" marT="0" marB="0" anchor="b">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3">
                  <a:txBody>
                    <a:bodyPr/>
                    <a:lstStyle/>
                    <a:p>
                      <a:pPr algn="ctr" fontAlgn="ctr"/>
                      <a:r>
                        <a:rPr lang="en-US" sz="1200" b="1" i="0" u="none" strike="noStrike">
                          <a:solidFill>
                            <a:srgbClr val="000000"/>
                          </a:solidFill>
                          <a:latin typeface="Times New Roman"/>
                        </a:rPr>
                        <a:t>1. Applied Psychology   2. Economics   3. Geography   4. Journalism   5. Philosophy    6. Political Science   </a:t>
                      </a:r>
                      <a:br>
                        <a:rPr lang="en-US" sz="1200" b="1" i="0" u="none" strike="noStrike">
                          <a:solidFill>
                            <a:srgbClr val="000000"/>
                          </a:solidFill>
                          <a:latin typeface="Times New Roman"/>
                        </a:rPr>
                      </a:br>
                      <a:r>
                        <a:rPr lang="en-US" sz="1200" b="1" i="0" u="none" strike="noStrike">
                          <a:solidFill>
                            <a:srgbClr val="000000"/>
                          </a:solidFill>
                          <a:latin typeface="Times New Roman"/>
                        </a:rPr>
                        <a:t>7. Social Work 8. Sociology  9. Archaeology  10. Museology  11. Public Administration 12. Indian/Foreign Language   13. History   14. Psychology   15. Anthropology</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212630">
                <a:tc>
                  <a:txBody>
                    <a:bodyPr/>
                    <a:lstStyle/>
                    <a:p>
                      <a:pPr algn="ctr" fontAlgn="ctr"/>
                      <a:endParaRPr lang="en-US" sz="1200" b="0" i="0" u="none" strike="noStrike">
                        <a:solidFill>
                          <a:srgbClr val="000000"/>
                        </a:solidFill>
                        <a:latin typeface="Times New Roman"/>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endParaRPr lang="en-US" sz="1200" b="0" i="0" u="none" strike="noStrike">
                        <a:solidFill>
                          <a:srgbClr val="000000"/>
                        </a:solidFill>
                        <a:latin typeface="Times New Roman"/>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endParaRPr lang="en-US" sz="1200" b="0" i="0" u="none" strike="noStrike">
                        <a:solidFill>
                          <a:srgbClr val="000000"/>
                        </a:solidFill>
                        <a:latin typeface="Times New Roman"/>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endParaRPr lang="en-US" sz="1200" b="0" i="0" u="none" strike="noStrike">
                        <a:solidFill>
                          <a:srgbClr val="000000"/>
                        </a:solidFill>
                        <a:latin typeface="Times New Roman"/>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15"/>
                  </a:ext>
                </a:extLst>
              </a:tr>
              <a:tr h="251290">
                <a:tc>
                  <a:txBody>
                    <a:bodyPr/>
                    <a:lstStyle/>
                    <a:p>
                      <a:pPr algn="ctr" fontAlgn="ctr"/>
                      <a:r>
                        <a:rPr lang="en-US" sz="1200" b="1" i="0" u="none" strike="noStrike">
                          <a:solidFill>
                            <a:srgbClr val="000000"/>
                          </a:solidFill>
                          <a:latin typeface="Times New Roman"/>
                        </a:rPr>
                        <a:t>XIII</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1600" b="1" i="0" u="none" strike="noStrike" dirty="0">
                          <a:solidFill>
                            <a:srgbClr val="FF0000"/>
                          </a:solidFill>
                          <a:latin typeface="Times New Roman"/>
                        </a:rPr>
                        <a:t>LIBERAL    ARTS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6"/>
                  </a:ext>
                </a:extLst>
              </a:tr>
              <a:tr h="193300">
                <a:tc>
                  <a:txBody>
                    <a:bodyPr/>
                    <a:lstStyle/>
                    <a:p>
                      <a:pPr algn="l" fontAlgn="ctr"/>
                      <a:r>
                        <a:rPr lang="en-US" sz="1200" b="0"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Degrees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3300">
                <a:tc>
                  <a:txBody>
                    <a:bodyPr/>
                    <a:lstStyle/>
                    <a:p>
                      <a:pPr algn="ctr" fontAlgn="ctr"/>
                      <a:r>
                        <a:rPr lang="en-US" sz="1200" b="0" i="0" u="none" strike="noStrike">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latin typeface="Times New Roman"/>
                        </a:rPr>
                        <a:t>BA (Hons.) with Diploma in Liberal Arts</a:t>
                      </a:r>
                    </a:p>
                  </a:txBody>
                  <a:tcPr marL="5522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3/4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SLS (PDPU)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3300">
                <a:tc>
                  <a:txBody>
                    <a:bodyPr/>
                    <a:lstStyle/>
                    <a:p>
                      <a:pPr algn="ctr" fontAlgn="ctr"/>
                      <a:r>
                        <a:rPr lang="en-US" sz="1200" b="0" i="0" u="none" strike="noStrike">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latin typeface="Times New Roman"/>
                        </a:rPr>
                        <a:t>BBA (Hons.) with Diploma in Liberal Arts</a:t>
                      </a:r>
                    </a:p>
                  </a:txBody>
                  <a:tcPr marL="5522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3/4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JSAT (Jindal School of Liberal Arts)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93300">
                <a:tc>
                  <a:txBody>
                    <a:bodyPr/>
                    <a:lstStyle/>
                    <a:p>
                      <a:pPr algn="ctr" fontAlgn="ctr"/>
                      <a:r>
                        <a:rPr lang="en-US" sz="1200" b="0" i="0" u="none" strike="noStrike">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latin typeface="Times New Roman"/>
                        </a:rPr>
                        <a:t>B Com. (Hons.) with Diploma in Liberal Arts</a:t>
                      </a:r>
                    </a:p>
                  </a:txBody>
                  <a:tcPr marL="5522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3/4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Ashoka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93300">
                <a:tc>
                  <a:txBody>
                    <a:bodyPr/>
                    <a:lstStyle/>
                    <a:p>
                      <a:pPr algn="ctr" fontAlgn="ctr"/>
                      <a:r>
                        <a:rPr lang="en-US" sz="1200" b="0" i="0" u="none" strike="noStrike">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latin typeface="Times New Roman"/>
                        </a:rPr>
                        <a:t>B Sc. (Hons.) with Diploma in Liberal Arts</a:t>
                      </a:r>
                    </a:p>
                  </a:txBody>
                  <a:tcPr marL="5522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3/4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SET (Symbiosis Univ. Pune)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93300">
                <a:tc>
                  <a:txBody>
                    <a:bodyPr/>
                    <a:lstStyle/>
                    <a:p>
                      <a:pPr algn="ctr" fontAlgn="ctr"/>
                      <a:r>
                        <a:rPr lang="en-US" sz="1200" b="0"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Times New Roman"/>
                        </a:rPr>
                        <a:t>FEAT (FLAME Uni. Pune)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202966">
                <a:tc>
                  <a:txBody>
                    <a:bodyPr/>
                    <a:lstStyle/>
                    <a:p>
                      <a:pPr algn="ctr" fontAlgn="ctr"/>
                      <a:r>
                        <a:rPr lang="en-US" sz="1200" b="0"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3">
                  <a:txBody>
                    <a:bodyPr/>
                    <a:lstStyle/>
                    <a:p>
                      <a:pPr algn="ctr" fontAlgn="ctr"/>
                      <a:r>
                        <a:rPr lang="en-US" sz="1200" b="1" i="0" u="none" strike="noStrike">
                          <a:solidFill>
                            <a:srgbClr val="FF0000"/>
                          </a:solidFill>
                          <a:latin typeface="Times New Roman"/>
                        </a:rPr>
                        <a:t>SUBJECTS</a:t>
                      </a:r>
                    </a:p>
                  </a:txBody>
                  <a:tcPr marL="0" marR="0" marT="0" marB="0" anchor="ctr">
                    <a:lnL>
                      <a:noFill/>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3"/>
                  </a:ext>
                </a:extLst>
              </a:tr>
              <a:tr h="850519">
                <a:tc>
                  <a:txBody>
                    <a:bodyPr/>
                    <a:lstStyle/>
                    <a:p>
                      <a:pPr algn="ctr" fontAlgn="ctr"/>
                      <a:r>
                        <a:rPr lang="en-US" sz="1200" b="0"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3">
                  <a:txBody>
                    <a:bodyPr/>
                    <a:lstStyle/>
                    <a:p>
                      <a:pPr algn="l" fontAlgn="ctr"/>
                      <a:r>
                        <a:rPr lang="en-US" sz="1200" b="1" i="0" u="none" strike="noStrike" dirty="0">
                          <a:solidFill>
                            <a:srgbClr val="000000"/>
                          </a:solidFill>
                          <a:latin typeface="Times New Roman"/>
                        </a:rPr>
                        <a:t>Literary &amp; Cultural </a:t>
                      </a:r>
                      <a:r>
                        <a:rPr lang="en-US" sz="1200" b="1" i="0" u="none" strike="noStrike" dirty="0" err="1">
                          <a:solidFill>
                            <a:srgbClr val="000000"/>
                          </a:solidFill>
                          <a:latin typeface="Times New Roman"/>
                        </a:rPr>
                        <a:t>Stdies</a:t>
                      </a:r>
                      <a:r>
                        <a:rPr lang="en-US" sz="1200" b="1" i="0" u="none" strike="noStrike" dirty="0">
                          <a:solidFill>
                            <a:srgbClr val="000000"/>
                          </a:solidFill>
                          <a:latin typeface="Times New Roman"/>
                        </a:rPr>
                        <a:t>             Marketing &amp; </a:t>
                      </a:r>
                      <a:r>
                        <a:rPr lang="en-US" sz="1200" b="1" i="0" u="none" strike="noStrike" dirty="0" err="1">
                          <a:solidFill>
                            <a:srgbClr val="000000"/>
                          </a:solidFill>
                          <a:latin typeface="Times New Roman"/>
                        </a:rPr>
                        <a:t>Advertrising</a:t>
                      </a:r>
                      <a:r>
                        <a:rPr lang="en-US" sz="1200" b="1" i="0" u="none" strike="noStrike" dirty="0">
                          <a:solidFill>
                            <a:srgbClr val="000000"/>
                          </a:solidFill>
                          <a:latin typeface="Times New Roman"/>
                        </a:rPr>
                        <a:t>              Public Administration      Finance</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Journalism &amp; New Media             International Studies                      Foreign Language           Marketing</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Business Administration               Environmental Studies                   International Business     Economics</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Human Resources                       Mass Media                                  Entrepreneurship            Mathematics</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Event Management                     Psychology                                   Social Studies                 Film &amp; TV </a:t>
                      </a:r>
                    </a:p>
                  </a:txBody>
                  <a:tcPr marL="55229"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4"/>
                  </a:ext>
                </a:extLst>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402" y="76200"/>
          <a:ext cx="8839199" cy="6646024"/>
        </p:xfrm>
        <a:graphic>
          <a:graphicData uri="http://schemas.openxmlformats.org/drawingml/2006/table">
            <a:tbl>
              <a:tblPr/>
              <a:tblGrid>
                <a:gridCol w="815042">
                  <a:extLst>
                    <a:ext uri="{9D8B030D-6E8A-4147-A177-3AD203B41FA5}">
                      <a16:colId xmlns:a16="http://schemas.microsoft.com/office/drawing/2014/main" val="20000"/>
                    </a:ext>
                  </a:extLst>
                </a:gridCol>
                <a:gridCol w="4576487">
                  <a:extLst>
                    <a:ext uri="{9D8B030D-6E8A-4147-A177-3AD203B41FA5}">
                      <a16:colId xmlns:a16="http://schemas.microsoft.com/office/drawing/2014/main" val="20001"/>
                    </a:ext>
                  </a:extLst>
                </a:gridCol>
                <a:gridCol w="1228304">
                  <a:extLst>
                    <a:ext uri="{9D8B030D-6E8A-4147-A177-3AD203B41FA5}">
                      <a16:colId xmlns:a16="http://schemas.microsoft.com/office/drawing/2014/main" val="20002"/>
                    </a:ext>
                  </a:extLst>
                </a:gridCol>
                <a:gridCol w="2219366">
                  <a:extLst>
                    <a:ext uri="{9D8B030D-6E8A-4147-A177-3AD203B41FA5}">
                      <a16:colId xmlns:a16="http://schemas.microsoft.com/office/drawing/2014/main" val="20003"/>
                    </a:ext>
                  </a:extLst>
                </a:gridCol>
              </a:tblGrid>
              <a:tr h="252152">
                <a:tc>
                  <a:txBody>
                    <a:bodyPr/>
                    <a:lstStyle/>
                    <a:p>
                      <a:pPr algn="ctr" fontAlgn="ctr"/>
                      <a:r>
                        <a:rPr lang="en-US" sz="1100" b="1" i="0" u="none" strike="noStrike">
                          <a:solidFill>
                            <a:srgbClr val="000000"/>
                          </a:solidFill>
                          <a:latin typeface="Times New Roman"/>
                        </a:rPr>
                        <a:t>XIV</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1600" b="1" i="0" u="none" strike="noStrike" dirty="0">
                          <a:solidFill>
                            <a:srgbClr val="FF0000"/>
                          </a:solidFill>
                          <a:latin typeface="Times New Roman"/>
                        </a:rPr>
                        <a:t>DESIGN / FINE ARTS / VISUAL ARTS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93964">
                <a:tc>
                  <a:txBody>
                    <a:bodyPr/>
                    <a:lstStyle/>
                    <a:p>
                      <a:pPr algn="l" fontAlgn="ctr"/>
                      <a:r>
                        <a:rPr lang="en-US" sz="11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latin typeface="Times New Roman"/>
                        </a:rPr>
                        <a:t>B.I.D (Bachelor of Inerior Design)</a:t>
                      </a:r>
                    </a:p>
                  </a:txBody>
                  <a:tcPr marL="55418"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Times New Roman"/>
                        </a:rPr>
                        <a:t>4 Years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Times New Roman"/>
                        </a:rPr>
                        <a:t> </a:t>
                      </a:r>
                    </a:p>
                  </a:txBody>
                  <a:tcPr marL="0" marR="0" marT="0" marB="0" anchor="b">
                    <a:lnL>
                      <a:noFill/>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3964">
                <a:tc>
                  <a:txBody>
                    <a:bodyPr/>
                    <a:lstStyle/>
                    <a:p>
                      <a:pPr algn="ctr" fontAlgn="ctr"/>
                      <a:r>
                        <a:rPr lang="en-US" sz="1100" b="1" i="0" u="none" strike="noStrike">
                          <a:solidFill>
                            <a:srgbClr val="000000"/>
                          </a:solidFill>
                          <a:latin typeface="Times New Roman"/>
                        </a:rPr>
                        <a:t>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B.Des.(Bachelor in Design)</a:t>
                      </a:r>
                    </a:p>
                  </a:txBody>
                  <a:tcPr marL="5541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DAT (National Institute of Design)</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71548">
                <a:tc>
                  <a:txBody>
                    <a:bodyPr/>
                    <a:lstStyle/>
                    <a:p>
                      <a:pPr algn="ctr" fontAlgn="ctr"/>
                      <a:r>
                        <a:rPr lang="en-US" sz="1100" b="1" i="0" u="none" strike="noStrike">
                          <a:solidFill>
                            <a:srgbClr val="000000"/>
                          </a:solidFill>
                          <a:latin typeface="Times New Roman"/>
                        </a:rPr>
                        <a:t>2</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BFA (Bachelor in Fine Arts)</a:t>
                      </a:r>
                    </a:p>
                  </a:txBody>
                  <a:tcPr marL="5541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Times New Roman"/>
                        </a:rPr>
                        <a:t>4 Years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100" b="1" i="0" u="none" strike="noStrike">
                          <a:solidFill>
                            <a:srgbClr val="000000"/>
                          </a:solidFill>
                          <a:latin typeface="Times New Roman"/>
                        </a:rPr>
                        <a:t>DAT (Mains) National Institute of Design</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3964">
                <a:tc>
                  <a:txBody>
                    <a:bodyPr/>
                    <a:lstStyle/>
                    <a:p>
                      <a:pPr algn="ctr" fontAlgn="ctr"/>
                      <a:r>
                        <a:rPr lang="en-US" sz="1100" b="1" i="0" u="none" strike="noStrike">
                          <a:solidFill>
                            <a:srgbClr val="000000"/>
                          </a:solidFill>
                          <a:latin typeface="Times New Roman"/>
                        </a:rPr>
                        <a:t>3</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BVA (Bachelor in Visual Arts)</a:t>
                      </a:r>
                    </a:p>
                  </a:txBody>
                  <a:tcPr marL="5541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Times New Roman"/>
                        </a:rPr>
                        <a:t>4 Years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a:solidFill>
                            <a:srgbClr val="000000"/>
                          </a:solidFill>
                          <a:latin typeface="Times New Roman"/>
                        </a:rPr>
                        <a:t>UCEED</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3964">
                <a:tc>
                  <a:txBody>
                    <a:bodyPr/>
                    <a:lstStyle/>
                    <a:p>
                      <a:pPr algn="ctr" fontAlgn="ctr"/>
                      <a:r>
                        <a:rPr lang="en-US" sz="1100" b="1" i="0" u="none" strike="noStrike">
                          <a:solidFill>
                            <a:srgbClr val="000000"/>
                          </a:solidFill>
                          <a:latin typeface="Times New Roman"/>
                        </a:rPr>
                        <a:t>4</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B.Cr.A(Bachelor in Creative Arts)</a:t>
                      </a:r>
                    </a:p>
                  </a:txBody>
                  <a:tcPr marL="5541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Times New Roman"/>
                        </a:rPr>
                        <a:t>4 Years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GAT</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3964">
                <a:tc>
                  <a:txBody>
                    <a:bodyPr/>
                    <a:lstStyle/>
                    <a:p>
                      <a:pPr algn="l" fontAlgn="ctr"/>
                      <a:r>
                        <a:rPr lang="en-US" sz="11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MIT</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3964">
                <a:tc>
                  <a:txBody>
                    <a:bodyPr/>
                    <a:lstStyle/>
                    <a:p>
                      <a:pPr algn="l" fontAlgn="ctr"/>
                      <a:r>
                        <a:rPr lang="en-US" sz="11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SET</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3964">
                <a:tc>
                  <a:txBody>
                    <a:bodyPr/>
                    <a:lstStyle/>
                    <a:p>
                      <a:pPr algn="l" fontAlgn="ctr"/>
                      <a:r>
                        <a:rPr lang="en-US" sz="11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NIRMA-ET</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3964">
                <a:tc>
                  <a:txBody>
                    <a:bodyPr/>
                    <a:lstStyle/>
                    <a:p>
                      <a:pPr algn="l" fontAlgn="ctr"/>
                      <a:r>
                        <a:rPr lang="en-US" sz="11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gridSpan="3">
                  <a:txBody>
                    <a:bodyPr/>
                    <a:lstStyle/>
                    <a:p>
                      <a:pPr algn="ctr" fontAlgn="ctr"/>
                      <a:r>
                        <a:rPr lang="en-US" sz="1100" b="1" i="0" u="none" strike="noStrike">
                          <a:solidFill>
                            <a:srgbClr val="FF0000"/>
                          </a:solidFill>
                          <a:latin typeface="Times New Roman"/>
                        </a:rPr>
                        <a:t>SUBJECTS</a:t>
                      </a:r>
                    </a:p>
                  </a:txBody>
                  <a:tcPr marL="0" marR="0" marT="0" marB="0" anchor="ctr">
                    <a:lnL>
                      <a:noFill/>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853439">
                <a:tc>
                  <a:txBody>
                    <a:bodyPr/>
                    <a:lstStyle/>
                    <a:p>
                      <a:pPr algn="l" fontAlgn="ctr"/>
                      <a:r>
                        <a:rPr lang="en-US" sz="11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a:noFill/>
                    </a:lnR>
                    <a:lnT>
                      <a:noFill/>
                    </a:lnT>
                    <a:lnB w="19050" cap="flat" cmpd="sng" algn="ctr">
                      <a:solidFill>
                        <a:srgbClr val="0070C0"/>
                      </a:solidFill>
                      <a:prstDash val="solid"/>
                      <a:round/>
                      <a:headEnd type="none" w="med" len="med"/>
                      <a:tailEnd type="none" w="med" len="med"/>
                    </a:lnB>
                  </a:tcPr>
                </a:tc>
                <a:tc gridSpan="3">
                  <a:txBody>
                    <a:bodyPr/>
                    <a:lstStyle/>
                    <a:p>
                      <a:pPr algn="l" fontAlgn="ctr"/>
                      <a:r>
                        <a:rPr lang="en-US" sz="1100" b="1" i="0" u="none" strike="noStrike" dirty="0">
                          <a:solidFill>
                            <a:srgbClr val="000000"/>
                          </a:solidFill>
                          <a:latin typeface="Times New Roman"/>
                        </a:rPr>
                        <a:t>• Apparel                        • Automobile            • Ceramic                                     • Exhibition</a:t>
                      </a:r>
                      <a:br>
                        <a:rPr lang="en-US" sz="1100" b="1" i="0" u="none" strike="noStrike" dirty="0">
                          <a:solidFill>
                            <a:srgbClr val="000000"/>
                          </a:solidFill>
                          <a:latin typeface="Times New Roman"/>
                        </a:rPr>
                      </a:br>
                      <a:r>
                        <a:rPr lang="en-US" sz="1100" b="1" i="0" u="none" strike="noStrike" dirty="0">
                          <a:solidFill>
                            <a:srgbClr val="000000"/>
                          </a:solidFill>
                          <a:latin typeface="Times New Roman"/>
                        </a:rPr>
                        <a:t>• Fashion                        • Furniture               • Game                                         • Graphic</a:t>
                      </a:r>
                      <a:br>
                        <a:rPr lang="en-US" sz="1100" b="1" i="0" u="none" strike="noStrike" dirty="0">
                          <a:solidFill>
                            <a:srgbClr val="000000"/>
                          </a:solidFill>
                          <a:latin typeface="Times New Roman"/>
                        </a:rPr>
                      </a:br>
                      <a:r>
                        <a:rPr lang="en-US" sz="1100" b="1" i="0" u="none" strike="noStrike" dirty="0">
                          <a:solidFill>
                            <a:srgbClr val="000000"/>
                          </a:solidFill>
                          <a:latin typeface="Times New Roman"/>
                        </a:rPr>
                        <a:t>• Industrial                      • Interior                 • </a:t>
                      </a:r>
                      <a:r>
                        <a:rPr lang="en-US" sz="1100" b="1" i="0" u="none" strike="noStrike" dirty="0" err="1">
                          <a:solidFill>
                            <a:srgbClr val="000000"/>
                          </a:solidFill>
                          <a:latin typeface="Times New Roman"/>
                        </a:rPr>
                        <a:t>Jewellery</a:t>
                      </a:r>
                      <a:r>
                        <a:rPr lang="en-US" sz="1100" b="1" i="0" u="none" strike="noStrike" dirty="0">
                          <a:solidFill>
                            <a:srgbClr val="000000"/>
                          </a:solidFill>
                          <a:latin typeface="Times New Roman"/>
                        </a:rPr>
                        <a:t> &amp; </a:t>
                      </a:r>
                      <a:r>
                        <a:rPr lang="en-US" sz="1100" b="1" i="0" u="none" strike="noStrike" dirty="0" err="1">
                          <a:solidFill>
                            <a:srgbClr val="000000"/>
                          </a:solidFill>
                          <a:latin typeface="Times New Roman"/>
                        </a:rPr>
                        <a:t>Metalsmithing</a:t>
                      </a:r>
                      <a:r>
                        <a:rPr lang="en-US" sz="1100" b="1" i="0" u="none" strike="noStrike" dirty="0">
                          <a:solidFill>
                            <a:srgbClr val="000000"/>
                          </a:solidFill>
                          <a:latin typeface="Times New Roman"/>
                        </a:rPr>
                        <a:t>           • Knitwear</a:t>
                      </a:r>
                      <a:br>
                        <a:rPr lang="en-US" sz="1100" b="1" i="0" u="none" strike="noStrike" dirty="0">
                          <a:solidFill>
                            <a:srgbClr val="000000"/>
                          </a:solidFill>
                          <a:latin typeface="Times New Roman"/>
                        </a:rPr>
                      </a:br>
                      <a:r>
                        <a:rPr lang="en-US" sz="1100" b="1" i="0" u="none" strike="noStrike" dirty="0">
                          <a:solidFill>
                            <a:srgbClr val="000000"/>
                          </a:solidFill>
                          <a:latin typeface="Times New Roman"/>
                        </a:rPr>
                        <a:t>• Life Style Accessory     • Leather                 • Photography                               • Product  </a:t>
                      </a:r>
                      <a:br>
                        <a:rPr lang="en-US" sz="1100" b="1" i="0" u="none" strike="noStrike" dirty="0">
                          <a:solidFill>
                            <a:srgbClr val="000000"/>
                          </a:solidFill>
                          <a:latin typeface="Times New Roman"/>
                        </a:rPr>
                      </a:br>
                      <a:r>
                        <a:rPr lang="en-US" sz="1100" b="1" i="0" u="none" strike="noStrike" dirty="0">
                          <a:solidFill>
                            <a:srgbClr val="000000"/>
                          </a:solidFill>
                          <a:latin typeface="Times New Roman"/>
                        </a:rPr>
                        <a:t>• Textile                         • Toy</a:t>
                      </a:r>
                    </a:p>
                  </a:txBody>
                  <a:tcPr marL="55418" marR="0" marT="0" marB="0" anchor="ctr">
                    <a:lnL>
                      <a:noFill/>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213360">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11"/>
                  </a:ext>
                </a:extLst>
              </a:tr>
              <a:tr h="252152">
                <a:tc>
                  <a:txBody>
                    <a:bodyPr/>
                    <a:lstStyle/>
                    <a:p>
                      <a:pPr algn="ctr" fontAlgn="ctr"/>
                      <a:r>
                        <a:rPr lang="en-US" sz="1100" b="1" i="0" u="none" strike="noStrike">
                          <a:solidFill>
                            <a:srgbClr val="000000"/>
                          </a:solidFill>
                          <a:latin typeface="Times New Roman"/>
                        </a:rPr>
                        <a:t>XV</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1600" b="1" i="0" u="none" strike="noStrike" dirty="0">
                          <a:solidFill>
                            <a:srgbClr val="FF0000"/>
                          </a:solidFill>
                          <a:latin typeface="Times New Roman"/>
                        </a:rPr>
                        <a:t>PERFORMING ARTS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368530">
                <a:tc>
                  <a:txBody>
                    <a:bodyPr/>
                    <a:lstStyle/>
                    <a:p>
                      <a:pPr algn="l" fontAlgn="ctr"/>
                      <a:r>
                        <a:rPr lang="en-US" sz="11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Degrees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Entrance Exams for these Courses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3964">
                <a:tc>
                  <a:txBody>
                    <a:bodyPr/>
                    <a:lstStyle/>
                    <a:p>
                      <a:pPr algn="ctr" fontAlgn="ctr"/>
                      <a:r>
                        <a:rPr lang="en-US" sz="1100" b="1" i="0" u="none" strike="noStrike">
                          <a:solidFill>
                            <a:srgbClr val="000000"/>
                          </a:solidFill>
                          <a:latin typeface="Times New Roman"/>
                        </a:rPr>
                        <a:t>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BPA (Bachelor in Performing Arts)</a:t>
                      </a:r>
                    </a:p>
                  </a:txBody>
                  <a:tcPr marL="5541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4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CUET(CHRIST UNIVERSITY) </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3964">
                <a:tc>
                  <a:txBody>
                    <a:bodyPr/>
                    <a:lstStyle/>
                    <a:p>
                      <a:pPr algn="ctr" fontAlgn="ctr"/>
                      <a:r>
                        <a:rPr lang="en-US" sz="1100" b="1" i="0" u="none" strike="noStrike">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BA (Performing Arts)</a:t>
                      </a:r>
                    </a:p>
                  </a:txBody>
                  <a:tcPr marL="5541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3964">
                <a:tc>
                  <a:txBody>
                    <a:bodyPr/>
                    <a:lstStyle/>
                    <a:p>
                      <a:pPr algn="ctr" fontAlgn="ctr"/>
                      <a:r>
                        <a:rPr lang="en-US" sz="11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1100" b="1" i="0" u="none" strike="noStrike">
                          <a:solidFill>
                            <a:srgbClr val="FF0000"/>
                          </a:solidFill>
                          <a:latin typeface="Times New Roman"/>
                        </a:rPr>
                        <a:t>SUBJECTS</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1100" b="1" i="0" u="none" strike="noStrike">
                        <a:solidFill>
                          <a:srgbClr val="000000"/>
                        </a:solidFill>
                        <a:latin typeface="Times New Roman"/>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1100" b="1" i="0" u="none" strike="noStrike">
                          <a:solidFill>
                            <a:srgbClr val="000000"/>
                          </a:solidFill>
                          <a:latin typeface="Times New Roman"/>
                        </a:rPr>
                        <a:t> </a:t>
                      </a:r>
                    </a:p>
                  </a:txBody>
                  <a:tcPr marL="0" marR="0" marT="0" marB="0" anchor="ctr">
                    <a:lnL>
                      <a:noFill/>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6"/>
                  </a:ext>
                </a:extLst>
              </a:tr>
              <a:tr h="203661">
                <a:tc>
                  <a:txBody>
                    <a:bodyPr/>
                    <a:lstStyle/>
                    <a:p>
                      <a:pPr algn="ctr" fontAlgn="ctr"/>
                      <a:r>
                        <a:rPr lang="en-US" sz="11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a:noFill/>
                    </a:lnR>
                    <a:lnT>
                      <a:noFill/>
                    </a:lnT>
                    <a:lnB w="19050" cap="flat" cmpd="sng" algn="ctr">
                      <a:solidFill>
                        <a:srgbClr val="0070C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Music        Dance         Theatre</a:t>
                      </a:r>
                    </a:p>
                  </a:txBody>
                  <a:tcPr marL="0" marR="0" marT="0" marB="0" anchor="ctr">
                    <a:lnL>
                      <a:noFill/>
                    </a:lnL>
                    <a:lnR>
                      <a:noFill/>
                    </a:lnR>
                    <a:lnT>
                      <a:noFill/>
                    </a:lnT>
                    <a:lnB w="19050" cap="flat" cmpd="sng" algn="ctr">
                      <a:solidFill>
                        <a:srgbClr val="0070C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 </a:t>
                      </a:r>
                    </a:p>
                  </a:txBody>
                  <a:tcPr marL="0" marR="0" marT="0" marB="0" anchor="ctr">
                    <a:lnL>
                      <a:noFill/>
                    </a:lnL>
                    <a:lnR>
                      <a:noFill/>
                    </a:lnR>
                    <a:lnT>
                      <a:noFill/>
                    </a:lnT>
                    <a:lnB w="19050" cap="flat" cmpd="sng" algn="ctr">
                      <a:solidFill>
                        <a:srgbClr val="0070C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 </a:t>
                      </a:r>
                    </a:p>
                  </a:txBody>
                  <a:tcPr marL="0" marR="0" marT="0" marB="0" anchor="ctr">
                    <a:lnL>
                      <a:noFill/>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17"/>
                  </a:ext>
                </a:extLst>
              </a:tr>
              <a:tr h="213360">
                <a:tc>
                  <a:txBody>
                    <a:bodyPr/>
                    <a:lstStyle/>
                    <a:p>
                      <a:pPr algn="l" fontAlgn="b"/>
                      <a:endParaRPr lang="en-US" sz="1100" b="0" i="0" u="none" strike="noStrike">
                        <a:solidFill>
                          <a:srgbClr val="000000"/>
                        </a:solidFill>
                        <a:latin typeface="Times New Roman"/>
                      </a:endParaRPr>
                    </a:p>
                  </a:txBody>
                  <a:tcPr marL="0" marR="0" marT="0" marB="0" anchor="b">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l" fontAlgn="b"/>
                      <a:endParaRPr lang="en-US" sz="1100" b="0" i="0" u="none" strike="noStrike">
                        <a:solidFill>
                          <a:srgbClr val="000000"/>
                        </a:solidFill>
                        <a:latin typeface="Times New Roman"/>
                      </a:endParaRPr>
                    </a:p>
                  </a:txBody>
                  <a:tcPr marL="0" marR="0" marT="0" marB="0" anchor="b">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b"/>
                      <a:endParaRPr lang="en-US" sz="1100" b="0" i="0" u="none" strike="noStrike">
                        <a:solidFill>
                          <a:srgbClr val="000000"/>
                        </a:solidFill>
                        <a:latin typeface="Times New Roman"/>
                      </a:endParaRPr>
                    </a:p>
                  </a:txBody>
                  <a:tcPr marL="0" marR="0" marT="0" marB="0" anchor="b">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b"/>
                      <a:endParaRPr lang="en-US" sz="1100" b="0" i="0" u="none" strike="noStrike">
                        <a:solidFill>
                          <a:srgbClr val="000000"/>
                        </a:solidFill>
                        <a:latin typeface="Times New Roman"/>
                      </a:endParaRPr>
                    </a:p>
                  </a:txBody>
                  <a:tcPr marL="0" marR="0" marT="0" marB="0" anchor="b">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18"/>
                  </a:ext>
                </a:extLst>
              </a:tr>
              <a:tr h="252152">
                <a:tc>
                  <a:txBody>
                    <a:bodyPr/>
                    <a:lstStyle/>
                    <a:p>
                      <a:pPr algn="ctr" fontAlgn="ctr"/>
                      <a:r>
                        <a:rPr lang="en-US" sz="1100" b="1" i="0" u="none" strike="noStrike">
                          <a:solidFill>
                            <a:srgbClr val="000000"/>
                          </a:solidFill>
                          <a:latin typeface="Times New Roman"/>
                        </a:rPr>
                        <a:t>XVI</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1600" b="1" i="0" u="none" strike="noStrike" dirty="0">
                          <a:solidFill>
                            <a:srgbClr val="FF0000"/>
                          </a:solidFill>
                          <a:latin typeface="Times New Roman"/>
                        </a:rPr>
                        <a:t>SPORTS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368530">
                <a:tc>
                  <a:txBody>
                    <a:bodyPr/>
                    <a:lstStyle/>
                    <a:p>
                      <a:pPr algn="l" fontAlgn="ctr"/>
                      <a:r>
                        <a:rPr lang="en-US" sz="11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Degrees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Duration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Entrance Exams for these Courses</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271548">
                <a:tc>
                  <a:txBody>
                    <a:bodyPr/>
                    <a:lstStyle/>
                    <a:p>
                      <a:pPr algn="ctr" fontAlgn="ctr"/>
                      <a:r>
                        <a:rPr lang="en-US" sz="1100" b="1" i="0" u="none" strike="noStrike">
                          <a:solidFill>
                            <a:srgbClr val="000000"/>
                          </a:solidFill>
                          <a:latin typeface="Times New Roman"/>
                        </a:rPr>
                        <a:t>1</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BBA(Sports Management)</a:t>
                      </a:r>
                    </a:p>
                  </a:txBody>
                  <a:tcPr marL="5541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National Academy of Sports Management- Mumbai</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93964">
                <a:tc>
                  <a:txBody>
                    <a:bodyPr/>
                    <a:lstStyle/>
                    <a:p>
                      <a:pPr algn="ctr" fontAlgn="ctr"/>
                      <a:r>
                        <a:rPr lang="en-US" sz="1100" b="1" i="0" u="none" strike="noStrike">
                          <a:solidFill>
                            <a:srgbClr val="000000"/>
                          </a:solidFill>
                          <a:latin typeface="Times New Roman"/>
                        </a:rPr>
                        <a:t> </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BSM (Bachelore of Sports Management)</a:t>
                      </a:r>
                    </a:p>
                  </a:txBody>
                  <a:tcPr marL="5541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271548">
                <a:tc>
                  <a:txBody>
                    <a:bodyPr/>
                    <a:lstStyle/>
                    <a:p>
                      <a:pPr algn="ctr" fontAlgn="ctr"/>
                      <a:r>
                        <a:rPr lang="en-US" sz="1100" b="1" i="0" u="none" strike="noStrike">
                          <a:solidFill>
                            <a:srgbClr val="000000"/>
                          </a:solidFill>
                          <a:latin typeface="Times New Roman"/>
                        </a:rPr>
                        <a:t>2</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BA(Sports Management)</a:t>
                      </a:r>
                    </a:p>
                  </a:txBody>
                  <a:tcPr marL="5541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International Institute of Sports Management, Mumbai</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281247">
                <a:tc>
                  <a:txBody>
                    <a:bodyPr/>
                    <a:lstStyle/>
                    <a:p>
                      <a:pPr algn="ctr" fontAlgn="ctr"/>
                      <a:r>
                        <a:rPr lang="en-US" sz="1100" b="1" i="0" u="none" strike="noStrike">
                          <a:solidFill>
                            <a:srgbClr val="000000"/>
                          </a:solidFill>
                          <a:latin typeface="Times New Roman"/>
                        </a:rPr>
                        <a:t>3</a:t>
                      </a:r>
                    </a:p>
                  </a:txBody>
                  <a:tcPr marL="0" marR="0" marT="0" marB="0" anchor="ctr">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BPE (Bachelor in Physical Education)</a:t>
                      </a:r>
                    </a:p>
                  </a:txBody>
                  <a:tcPr marL="55418"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3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ctr"/>
                      <a:r>
                        <a:rPr lang="en-US" sz="1100" b="1" i="0" u="none" strike="noStrike" dirty="0" err="1">
                          <a:solidFill>
                            <a:srgbClr val="000000"/>
                          </a:solidFill>
                          <a:latin typeface="Times New Roman"/>
                        </a:rPr>
                        <a:t>Salesian</a:t>
                      </a:r>
                      <a:r>
                        <a:rPr lang="en-US" sz="1100" b="1" i="0" u="none" strike="noStrike" dirty="0">
                          <a:solidFill>
                            <a:srgbClr val="000000"/>
                          </a:solidFill>
                          <a:latin typeface="Times New Roman"/>
                        </a:rPr>
                        <a:t> College-Darjeeling, West Bengal</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400" y="76201"/>
          <a:ext cx="8763000" cy="1454031"/>
        </p:xfrm>
        <a:graphic>
          <a:graphicData uri="http://schemas.openxmlformats.org/drawingml/2006/table">
            <a:tbl>
              <a:tblPr/>
              <a:tblGrid>
                <a:gridCol w="8763000">
                  <a:extLst>
                    <a:ext uri="{9D8B030D-6E8A-4147-A177-3AD203B41FA5}">
                      <a16:colId xmlns:a16="http://schemas.microsoft.com/office/drawing/2014/main" val="20000"/>
                    </a:ext>
                  </a:extLst>
                </a:gridCol>
              </a:tblGrid>
              <a:tr h="403068">
                <a:tc>
                  <a:txBody>
                    <a:bodyPr/>
                    <a:lstStyle/>
                    <a:p>
                      <a:pPr algn="ctr" fontAlgn="ctr"/>
                      <a:r>
                        <a:rPr lang="en-US" sz="1500" b="1" i="0" u="none" strike="noStrike" dirty="0">
                          <a:solidFill>
                            <a:srgbClr val="0070C0"/>
                          </a:solidFill>
                          <a:latin typeface="Times New Roman"/>
                        </a:rPr>
                        <a:t>Short Term Courses After 12th For Job: List of Professional Courses</a:t>
                      </a:r>
                    </a:p>
                  </a:txBody>
                  <a:tcPr marL="0" marR="0" marT="0" marB="0" anchor="ctr">
                    <a:lnL>
                      <a:noFill/>
                    </a:lnL>
                    <a:lnR>
                      <a:noFill/>
                    </a:lnR>
                    <a:lnT>
                      <a:noFill/>
                    </a:lnT>
                    <a:lnB>
                      <a:noFill/>
                    </a:lnB>
                  </a:tcPr>
                </a:tc>
                <a:extLst>
                  <a:ext uri="{0D108BD9-81ED-4DB2-BD59-A6C34878D82A}">
                    <a16:rowId xmlns:a16="http://schemas.microsoft.com/office/drawing/2014/main" val="10000"/>
                  </a:ext>
                </a:extLst>
              </a:tr>
              <a:tr h="1050963">
                <a:tc>
                  <a:txBody>
                    <a:bodyPr/>
                    <a:lstStyle/>
                    <a:p>
                      <a:pPr algn="l" fontAlgn="ctr"/>
                      <a:r>
                        <a:rPr lang="en-US" sz="1200" b="0" i="0" u="none" strike="noStrike" dirty="0">
                          <a:solidFill>
                            <a:srgbClr val="000000"/>
                          </a:solidFill>
                          <a:latin typeface="Times New Roman"/>
                        </a:rPr>
                        <a:t>Short Term Courses After 12th Class: Everyone dreams to earn money, maybe because of your financial crisis or because you want to have something on your own, be it personal or social. So, we have thought about this question and answered it with all the job oriented short-term courses after class 12th. But in this competitive world, you either need to stand yourself by a degree or by sources.</a:t>
                      </a:r>
                    </a:p>
                  </a:txBody>
                  <a:tcPr marL="78527" marR="0" marT="0" marB="0" anchor="ctr">
                    <a:lnL>
                      <a:noFill/>
                    </a:lnL>
                    <a:lnR>
                      <a:noFill/>
                    </a:lnR>
                    <a:lnT>
                      <a:noFill/>
                    </a:lnT>
                    <a:lnB>
                      <a:noFill/>
                    </a:lnB>
                  </a:tcPr>
                </a:tc>
                <a:extLst>
                  <a:ext uri="{0D108BD9-81ED-4DB2-BD59-A6C34878D82A}">
                    <a16:rowId xmlns:a16="http://schemas.microsoft.com/office/drawing/2014/main" val="10001"/>
                  </a:ext>
                </a:extLst>
              </a:tr>
            </a:tbl>
          </a:graphicData>
        </a:graphic>
      </p:graphicFrame>
      <p:pic>
        <p:nvPicPr>
          <p:cNvPr id="3" name="Picture 2"/>
          <p:cNvPicPr>
            <a:picLocks noChangeAspect="1" noChangeArrowheads="1"/>
          </p:cNvPicPr>
          <p:nvPr/>
        </p:nvPicPr>
        <p:blipFill>
          <a:blip r:embed="rId2"/>
          <a:srcRect l="15007" t="21484" r="14934" b="8594"/>
          <a:stretch>
            <a:fillRect/>
          </a:stretch>
        </p:blipFill>
        <p:spPr bwMode="auto">
          <a:xfrm>
            <a:off x="3809999" y="1295400"/>
            <a:ext cx="4572002" cy="2643998"/>
          </a:xfrm>
          <a:prstGeom prst="rect">
            <a:avLst/>
          </a:prstGeom>
          <a:noFill/>
          <a:ln w="1">
            <a:noFill/>
            <a:miter lim="800000"/>
            <a:headEnd/>
            <a:tailEnd type="none" w="med" len="med"/>
          </a:ln>
          <a:effectLst/>
        </p:spPr>
      </p:pic>
      <p:graphicFrame>
        <p:nvGraphicFramePr>
          <p:cNvPr id="4" name="Table 3"/>
          <p:cNvGraphicFramePr>
            <a:graphicFrameLocks noGrp="1"/>
          </p:cNvGraphicFramePr>
          <p:nvPr/>
        </p:nvGraphicFramePr>
        <p:xfrm>
          <a:off x="2667000" y="4114800"/>
          <a:ext cx="6705600" cy="2590800"/>
        </p:xfrm>
        <a:graphic>
          <a:graphicData uri="http://schemas.openxmlformats.org/drawingml/2006/table">
            <a:tbl>
              <a:tblPr/>
              <a:tblGrid>
                <a:gridCol w="3826287">
                  <a:extLst>
                    <a:ext uri="{9D8B030D-6E8A-4147-A177-3AD203B41FA5}">
                      <a16:colId xmlns:a16="http://schemas.microsoft.com/office/drawing/2014/main" val="20000"/>
                    </a:ext>
                  </a:extLst>
                </a:gridCol>
                <a:gridCol w="2879313">
                  <a:extLst>
                    <a:ext uri="{9D8B030D-6E8A-4147-A177-3AD203B41FA5}">
                      <a16:colId xmlns:a16="http://schemas.microsoft.com/office/drawing/2014/main" val="20001"/>
                    </a:ext>
                  </a:extLst>
                </a:gridCol>
              </a:tblGrid>
              <a:tr h="314418">
                <a:tc>
                  <a:txBody>
                    <a:bodyPr/>
                    <a:lstStyle/>
                    <a:p>
                      <a:pPr algn="ctr" fontAlgn="b"/>
                      <a:r>
                        <a:rPr lang="en-US" sz="1600" b="1" i="0" u="none" strike="noStrike" dirty="0">
                          <a:solidFill>
                            <a:srgbClr val="004422"/>
                          </a:solidFill>
                          <a:latin typeface="Segoe UI"/>
                        </a:rPr>
                        <a:t>Digital Marketing Diploma </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en-US" sz="1600" b="1" i="0" u="none" strike="noStrike">
                          <a:solidFill>
                            <a:srgbClr val="004422"/>
                          </a:solidFill>
                          <a:latin typeface="Segoe UI"/>
                        </a:rPr>
                        <a:t>3 to 12 months.</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0"/>
                  </a:ext>
                </a:extLst>
              </a:tr>
              <a:tr h="251534">
                <a:tc>
                  <a:txBody>
                    <a:bodyPr/>
                    <a:lstStyle/>
                    <a:p>
                      <a:pPr algn="l" fontAlgn="b"/>
                      <a:r>
                        <a:rPr lang="en-US" sz="1200" b="0" i="0" u="none" strike="noStrike">
                          <a:solidFill>
                            <a:srgbClr val="000000"/>
                          </a:solidFill>
                          <a:latin typeface="Times New Roman"/>
                        </a:rPr>
                        <a:t>Web Designing Diploma</a:t>
                      </a:r>
                    </a:p>
                  </a:txBody>
                  <a:tcPr marL="78527"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latin typeface="Times New Roman"/>
                        </a:rPr>
                        <a:t>2 to 6 Months</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a:noFill/>
                    </a:lnB>
                  </a:tcPr>
                </a:tc>
                <a:extLst>
                  <a:ext uri="{0D108BD9-81ED-4DB2-BD59-A6C34878D82A}">
                    <a16:rowId xmlns:a16="http://schemas.microsoft.com/office/drawing/2014/main" val="10001"/>
                  </a:ext>
                </a:extLst>
              </a:tr>
              <a:tr h="251534">
                <a:tc>
                  <a:txBody>
                    <a:bodyPr/>
                    <a:lstStyle/>
                    <a:p>
                      <a:pPr algn="l" fontAlgn="b"/>
                      <a:r>
                        <a:rPr lang="en-US" sz="1200" b="0" i="0" u="none" strike="noStrike">
                          <a:solidFill>
                            <a:srgbClr val="000000"/>
                          </a:solidFill>
                          <a:latin typeface="Times New Roman"/>
                        </a:rPr>
                        <a:t>Course of Hotel Management</a:t>
                      </a:r>
                    </a:p>
                  </a:txBody>
                  <a:tcPr marL="78527"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tc>
                  <a:txBody>
                    <a:bodyPr/>
                    <a:lstStyle/>
                    <a:p>
                      <a:pPr algn="ctr" fontAlgn="b"/>
                      <a:r>
                        <a:rPr lang="en-US" sz="1200" b="0" i="0" u="none" strike="noStrike">
                          <a:solidFill>
                            <a:srgbClr val="000000"/>
                          </a:solidFill>
                          <a:latin typeface="Times New Roman"/>
                        </a:rPr>
                        <a:t>6 Months to 1 Year</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251534">
                <a:tc>
                  <a:txBody>
                    <a:bodyPr/>
                    <a:lstStyle/>
                    <a:p>
                      <a:pPr algn="l" fontAlgn="b"/>
                      <a:r>
                        <a:rPr lang="en-US" sz="1200" b="0" i="0" u="none" strike="noStrike">
                          <a:solidFill>
                            <a:srgbClr val="000000"/>
                          </a:solidFill>
                          <a:latin typeface="Times New Roman"/>
                        </a:rPr>
                        <a:t>The Photography Diploma</a:t>
                      </a:r>
                    </a:p>
                  </a:txBody>
                  <a:tcPr marL="78527"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tc>
                  <a:txBody>
                    <a:bodyPr/>
                    <a:lstStyle/>
                    <a:p>
                      <a:pPr algn="ctr" fontAlgn="b"/>
                      <a:r>
                        <a:rPr lang="en-US" sz="1200" b="0" i="0" u="none" strike="noStrike">
                          <a:solidFill>
                            <a:srgbClr val="000000"/>
                          </a:solidFill>
                          <a:latin typeface="Times New Roman"/>
                        </a:rPr>
                        <a:t>1 to 6 Months</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251534">
                <a:tc>
                  <a:txBody>
                    <a:bodyPr/>
                    <a:lstStyle/>
                    <a:p>
                      <a:pPr algn="l" fontAlgn="b"/>
                      <a:r>
                        <a:rPr lang="en-US" sz="1200" b="0" i="0" u="none" strike="noStrike">
                          <a:solidFill>
                            <a:srgbClr val="000000"/>
                          </a:solidFill>
                          <a:latin typeface="Times New Roman"/>
                        </a:rPr>
                        <a:t>The Event Management Diploma</a:t>
                      </a:r>
                    </a:p>
                  </a:txBody>
                  <a:tcPr marL="78527"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tc>
                  <a:txBody>
                    <a:bodyPr/>
                    <a:lstStyle/>
                    <a:p>
                      <a:pPr algn="ctr" fontAlgn="b"/>
                      <a:r>
                        <a:rPr lang="en-US" sz="1200" b="0" i="0" u="none" strike="noStrike">
                          <a:solidFill>
                            <a:srgbClr val="000000"/>
                          </a:solidFill>
                          <a:latin typeface="Times New Roman"/>
                        </a:rPr>
                        <a:t>6 Months to 1 Year</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251534">
                <a:tc>
                  <a:txBody>
                    <a:bodyPr/>
                    <a:lstStyle/>
                    <a:p>
                      <a:pPr algn="l" fontAlgn="b"/>
                      <a:r>
                        <a:rPr lang="en-US" sz="1200" b="0" i="0" u="none" strike="noStrike">
                          <a:solidFill>
                            <a:srgbClr val="000000"/>
                          </a:solidFill>
                          <a:latin typeface="Times New Roman"/>
                        </a:rPr>
                        <a:t>The Multimedia Diploma</a:t>
                      </a:r>
                    </a:p>
                  </a:txBody>
                  <a:tcPr marL="78527"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tc>
                  <a:txBody>
                    <a:bodyPr/>
                    <a:lstStyle/>
                    <a:p>
                      <a:pPr algn="ctr" fontAlgn="b"/>
                      <a:r>
                        <a:rPr lang="en-US" sz="1200" b="0" i="0" u="none" strike="noStrike">
                          <a:solidFill>
                            <a:srgbClr val="000000"/>
                          </a:solidFill>
                          <a:latin typeface="Times New Roman"/>
                        </a:rPr>
                        <a:t>6 Months to 2 Years</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251534">
                <a:tc>
                  <a:txBody>
                    <a:bodyPr/>
                    <a:lstStyle/>
                    <a:p>
                      <a:pPr algn="l" fontAlgn="b"/>
                      <a:r>
                        <a:rPr lang="en-US" sz="1200" b="0" i="0" u="none" strike="noStrike">
                          <a:solidFill>
                            <a:srgbClr val="000000"/>
                          </a:solidFill>
                          <a:latin typeface="Times New Roman"/>
                        </a:rPr>
                        <a:t>Diploma in Fashion Designing</a:t>
                      </a:r>
                    </a:p>
                  </a:txBody>
                  <a:tcPr marL="78527"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tc>
                  <a:txBody>
                    <a:bodyPr/>
                    <a:lstStyle/>
                    <a:p>
                      <a:pPr algn="ctr" fontAlgn="b"/>
                      <a:r>
                        <a:rPr lang="en-US" sz="1200" b="0" i="0" u="none" strike="noStrike">
                          <a:solidFill>
                            <a:srgbClr val="000000"/>
                          </a:solidFill>
                          <a:latin typeface="Times New Roman"/>
                        </a:rPr>
                        <a:t>1 Year to 18 Months</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251534">
                <a:tc>
                  <a:txBody>
                    <a:bodyPr/>
                    <a:lstStyle/>
                    <a:p>
                      <a:pPr algn="l" fontAlgn="b"/>
                      <a:r>
                        <a:rPr lang="en-US" sz="1200" b="0" i="0" u="none" strike="noStrike">
                          <a:solidFill>
                            <a:srgbClr val="000000"/>
                          </a:solidFill>
                          <a:latin typeface="Times New Roman"/>
                        </a:rPr>
                        <a:t>Diploma in Graphic Design and Computer Application</a:t>
                      </a:r>
                    </a:p>
                  </a:txBody>
                  <a:tcPr marL="78527"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tc>
                  <a:txBody>
                    <a:bodyPr/>
                    <a:lstStyle/>
                    <a:p>
                      <a:pPr algn="ctr" fontAlgn="b"/>
                      <a:r>
                        <a:rPr lang="en-US" sz="1200" b="0" i="0" u="none" strike="noStrike">
                          <a:solidFill>
                            <a:srgbClr val="000000"/>
                          </a:solidFill>
                          <a:latin typeface="Times New Roman"/>
                        </a:rPr>
                        <a:t>6 Months to 1 Year</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251534">
                <a:tc>
                  <a:txBody>
                    <a:bodyPr/>
                    <a:lstStyle/>
                    <a:p>
                      <a:pPr algn="l" fontAlgn="b"/>
                      <a:r>
                        <a:rPr lang="en-US" sz="1200" b="0" i="0" u="none" strike="noStrike">
                          <a:solidFill>
                            <a:srgbClr val="000000"/>
                          </a:solidFill>
                          <a:latin typeface="Times New Roman"/>
                        </a:rPr>
                        <a:t>The Music Club</a:t>
                      </a:r>
                    </a:p>
                  </a:txBody>
                  <a:tcPr marL="78527"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tc>
                  <a:txBody>
                    <a:bodyPr/>
                    <a:lstStyle/>
                    <a:p>
                      <a:pPr algn="ctr" fontAlgn="b"/>
                      <a:r>
                        <a:rPr lang="en-US" sz="1200" b="0" i="0" u="none" strike="noStrike">
                          <a:solidFill>
                            <a:srgbClr val="000000"/>
                          </a:solidFill>
                          <a:latin typeface="Times New Roman"/>
                        </a:rPr>
                        <a:t>4 to 6 Months</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264110">
                <a:tc>
                  <a:txBody>
                    <a:bodyPr/>
                    <a:lstStyle/>
                    <a:p>
                      <a:pPr algn="l" fontAlgn="b"/>
                      <a:r>
                        <a:rPr lang="en-US" sz="1200" b="0" i="0" u="none" strike="noStrike">
                          <a:solidFill>
                            <a:srgbClr val="000000"/>
                          </a:solidFill>
                          <a:latin typeface="Times New Roman"/>
                        </a:rPr>
                        <a:t>The Knitting Session</a:t>
                      </a:r>
                    </a:p>
                  </a:txBody>
                  <a:tcPr marL="78527"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w="12700" cap="flat" cmpd="sng" algn="ctr">
                      <a:solidFill>
                        <a:srgbClr val="0070C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Times New Roman"/>
                        </a:rPr>
                        <a:t>6 Months</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a:noFill/>
                    </a:lnT>
                    <a:lnB w="1270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400" y="381000"/>
          <a:ext cx="8839201" cy="2385882"/>
        </p:xfrm>
        <a:graphic>
          <a:graphicData uri="http://schemas.openxmlformats.org/drawingml/2006/table">
            <a:tbl>
              <a:tblPr/>
              <a:tblGrid>
                <a:gridCol w="634564">
                  <a:extLst>
                    <a:ext uri="{9D8B030D-6E8A-4147-A177-3AD203B41FA5}">
                      <a16:colId xmlns:a16="http://schemas.microsoft.com/office/drawing/2014/main" val="20000"/>
                    </a:ext>
                  </a:extLst>
                </a:gridCol>
                <a:gridCol w="3563088">
                  <a:extLst>
                    <a:ext uri="{9D8B030D-6E8A-4147-A177-3AD203B41FA5}">
                      <a16:colId xmlns:a16="http://schemas.microsoft.com/office/drawing/2014/main" val="20001"/>
                    </a:ext>
                  </a:extLst>
                </a:gridCol>
                <a:gridCol w="956314">
                  <a:extLst>
                    <a:ext uri="{9D8B030D-6E8A-4147-A177-3AD203B41FA5}">
                      <a16:colId xmlns:a16="http://schemas.microsoft.com/office/drawing/2014/main" val="20002"/>
                    </a:ext>
                  </a:extLst>
                </a:gridCol>
                <a:gridCol w="1727919">
                  <a:extLst>
                    <a:ext uri="{9D8B030D-6E8A-4147-A177-3AD203B41FA5}">
                      <a16:colId xmlns:a16="http://schemas.microsoft.com/office/drawing/2014/main" val="20003"/>
                    </a:ext>
                  </a:extLst>
                </a:gridCol>
                <a:gridCol w="1957316">
                  <a:extLst>
                    <a:ext uri="{9D8B030D-6E8A-4147-A177-3AD203B41FA5}">
                      <a16:colId xmlns:a16="http://schemas.microsoft.com/office/drawing/2014/main" val="20004"/>
                    </a:ext>
                  </a:extLst>
                </a:gridCol>
              </a:tblGrid>
              <a:tr h="371891">
                <a:tc gridSpan="5">
                  <a:txBody>
                    <a:bodyPr/>
                    <a:lstStyle/>
                    <a:p>
                      <a:pPr algn="ctr" fontAlgn="ctr"/>
                      <a:r>
                        <a:rPr lang="en-US" sz="2400" b="1" i="0" u="none" strike="noStrike" dirty="0">
                          <a:solidFill>
                            <a:srgbClr val="FF0000"/>
                          </a:solidFill>
                          <a:latin typeface="Times New Roman"/>
                        </a:rPr>
                        <a:t>List Of Exams In Karnataka: Competitive Entrance Exams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75476">
                <a:tc>
                  <a:txBody>
                    <a:bodyPr/>
                    <a:lstStyle/>
                    <a:p>
                      <a:pPr algn="ctr" fontAlgn="ctr"/>
                      <a:r>
                        <a:rPr lang="en-US" sz="1200" b="1" i="0" u="none" strike="noStrike">
                          <a:solidFill>
                            <a:srgbClr val="333333"/>
                          </a:solidFill>
                          <a:latin typeface="Arial"/>
                        </a:rPr>
                        <a:t>S.NO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333333"/>
                          </a:solidFill>
                          <a:latin typeface="Arial"/>
                        </a:rPr>
                        <a:t>Exam Name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333333"/>
                          </a:solidFill>
                          <a:latin typeface="Arial"/>
                        </a:rPr>
                        <a:t>Abbreviated as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333333"/>
                          </a:solidFill>
                          <a:latin typeface="Arial"/>
                        </a:rPr>
                        <a:t>Conducting Body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333333"/>
                          </a:solidFill>
                          <a:latin typeface="Arial"/>
                        </a:rPr>
                        <a:t>Applicable for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40760">
                <a:tc>
                  <a:txBody>
                    <a:bodyPr/>
                    <a:lstStyle/>
                    <a:p>
                      <a:pPr algn="ctr" fontAlgn="ctr"/>
                      <a:r>
                        <a:rPr lang="en-US" sz="1200" b="1" i="0" u="none" strike="noStrike">
                          <a:solidFill>
                            <a:srgbClr val="333333"/>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200" b="1" i="0" u="none" strike="noStrike">
                          <a:solidFill>
                            <a:srgbClr val="333333"/>
                          </a:solidFill>
                          <a:latin typeface="Arial"/>
                        </a:rPr>
                        <a:t>Undergraduate Common Entrance Test </a:t>
                      </a:r>
                    </a:p>
                  </a:txBody>
                  <a:tcPr marL="5553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sng" strike="noStrike">
                          <a:solidFill>
                            <a:srgbClr val="0563C1"/>
                          </a:solidFill>
                          <a:latin typeface="Calibri"/>
                          <a:hlinkClick r:id="" action="ppaction://noaction"/>
                        </a:rPr>
                        <a:t>UG CET or KCET</a:t>
                      </a:r>
                      <a:endParaRPr lang="en-US" sz="1200" b="1" i="0" u="sng" strike="noStrike">
                        <a:solidFill>
                          <a:srgbClr val="0563C1"/>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333333"/>
                          </a:solidFill>
                          <a:latin typeface="Arial"/>
                        </a:rPr>
                        <a:t>Karnataka Examinations Authority (KEA)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333333"/>
                          </a:solidFill>
                          <a:latin typeface="Arial"/>
                        </a:rPr>
                        <a:t>UG level engineering, agricultural, and pharmacy courses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40760">
                <a:tc>
                  <a:txBody>
                    <a:bodyPr/>
                    <a:lstStyle/>
                    <a:p>
                      <a:pPr algn="ctr" fontAlgn="ctr"/>
                      <a:r>
                        <a:rPr lang="en-US" sz="1200" b="1" i="0" u="none" strike="noStrike">
                          <a:solidFill>
                            <a:srgbClr val="333333"/>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200" b="1" i="0" u="none" strike="noStrike">
                          <a:solidFill>
                            <a:srgbClr val="333333"/>
                          </a:solidFill>
                          <a:latin typeface="Arial"/>
                        </a:rPr>
                        <a:t>Post-graduate Common Entrance Test </a:t>
                      </a:r>
                    </a:p>
                  </a:txBody>
                  <a:tcPr marL="5553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333333"/>
                          </a:solidFill>
                          <a:latin typeface="Arial"/>
                        </a:rPr>
                        <a:t>PG CET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333333"/>
                          </a:solidFill>
                          <a:latin typeface="Arial"/>
                        </a:rPr>
                        <a:t>Karnataka Examinations Authority (KEA)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333333"/>
                          </a:solidFill>
                          <a:latin typeface="Arial"/>
                        </a:rPr>
                        <a:t>MBA/ MCA/ M.Arch/ M.Tech/ 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50951">
                <a:tc>
                  <a:txBody>
                    <a:bodyPr/>
                    <a:lstStyle/>
                    <a:p>
                      <a:pPr algn="ctr" fontAlgn="ctr"/>
                      <a:r>
                        <a:rPr lang="en-US" sz="1200" b="1" i="0" u="none" strike="noStrike">
                          <a:solidFill>
                            <a:srgbClr val="333333"/>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200" b="1" i="0" u="none" strike="noStrike">
                          <a:solidFill>
                            <a:srgbClr val="333333"/>
                          </a:solidFill>
                          <a:latin typeface="Arial"/>
                        </a:rPr>
                        <a:t>Karnataka Post-graduate Common Entrance Test MBA</a:t>
                      </a:r>
                    </a:p>
                  </a:txBody>
                  <a:tcPr marL="5553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sng" strike="noStrike">
                          <a:solidFill>
                            <a:srgbClr val="0563C1"/>
                          </a:solidFill>
                          <a:latin typeface="Calibri"/>
                          <a:hlinkClick r:id="" action="ppaction://noaction"/>
                        </a:rPr>
                        <a:t>PG CET MBA 2020</a:t>
                      </a:r>
                      <a:endParaRPr lang="en-US" sz="1200" b="1" i="0" u="sng" strike="noStrike">
                        <a:solidFill>
                          <a:srgbClr val="0563C1"/>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333333"/>
                          </a:solidFill>
                          <a:latin typeface="Arial"/>
                        </a:rPr>
                        <a:t>Karnataka Examinations Authority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dirty="0">
                          <a:solidFill>
                            <a:srgbClr val="333333"/>
                          </a:solidFill>
                          <a:latin typeface="Arial"/>
                        </a:rPr>
                        <a:t>MBA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graphicFrame>
        <p:nvGraphicFramePr>
          <p:cNvPr id="3" name="Table 2"/>
          <p:cNvGraphicFramePr>
            <a:graphicFrameLocks noGrp="1"/>
          </p:cNvGraphicFramePr>
          <p:nvPr/>
        </p:nvGraphicFramePr>
        <p:xfrm>
          <a:off x="1676397" y="3048001"/>
          <a:ext cx="8686802" cy="3515569"/>
        </p:xfrm>
        <a:graphic>
          <a:graphicData uri="http://schemas.openxmlformats.org/drawingml/2006/table">
            <a:tbl>
              <a:tblPr/>
              <a:tblGrid>
                <a:gridCol w="4343401">
                  <a:extLst>
                    <a:ext uri="{9D8B030D-6E8A-4147-A177-3AD203B41FA5}">
                      <a16:colId xmlns:a16="http://schemas.microsoft.com/office/drawing/2014/main" val="20000"/>
                    </a:ext>
                  </a:extLst>
                </a:gridCol>
                <a:gridCol w="4343401">
                  <a:extLst>
                    <a:ext uri="{9D8B030D-6E8A-4147-A177-3AD203B41FA5}">
                      <a16:colId xmlns:a16="http://schemas.microsoft.com/office/drawing/2014/main" val="20001"/>
                    </a:ext>
                  </a:extLst>
                </a:gridCol>
              </a:tblGrid>
              <a:tr h="375384">
                <a:tc gridSpan="2">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1" i="0" u="none" strike="noStrike" dirty="0">
                          <a:solidFill>
                            <a:srgbClr val="FF0000"/>
                          </a:solidFill>
                          <a:latin typeface="Times New Roman"/>
                        </a:rPr>
                        <a:t>Entrance Examinations</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lang="en-US" sz="2400" b="1" i="0" u="none" strike="noStrike" dirty="0">
                        <a:solidFill>
                          <a:srgbClr val="FF0000"/>
                        </a:solidFill>
                        <a:latin typeface="Times New Roman"/>
                      </a:endParaRP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0"/>
                  </a:ext>
                </a:extLst>
              </a:tr>
              <a:tr h="317632">
                <a:tc>
                  <a:txBody>
                    <a:bodyPr/>
                    <a:lstStyle/>
                    <a:p>
                      <a:pPr algn="ctr" fontAlgn="b"/>
                      <a:r>
                        <a:rPr lang="en-US" sz="1800" b="1" i="0" u="none" strike="noStrike" dirty="0">
                          <a:solidFill>
                            <a:srgbClr val="0563C1"/>
                          </a:solidFill>
                          <a:latin typeface="Times New Roman" pitchFamily="18" charset="0"/>
                          <a:cs typeface="Times New Roman" pitchFamily="18" charset="0"/>
                          <a:hlinkClick r:id="" action="ppaction://noaction"/>
                        </a:rPr>
                        <a:t>Medical</a:t>
                      </a:r>
                      <a:endParaRPr lang="en-US" sz="1800" b="1" i="0" u="none" strike="noStrike" dirty="0">
                        <a:solidFill>
                          <a:srgbClr val="0563C1"/>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b"/>
                      <a:r>
                        <a:rPr lang="en-US" sz="1800" b="1" i="0" u="none" strike="noStrike" dirty="0">
                          <a:solidFill>
                            <a:srgbClr val="FF0000"/>
                          </a:solidFill>
                          <a:latin typeface="Times New Roman" pitchFamily="18" charset="0"/>
                          <a:cs typeface="Times New Roman" pitchFamily="18" charset="0"/>
                          <a:hlinkClick r:id="" action="ppaction://noaction"/>
                        </a:rPr>
                        <a:t>Engineering</a:t>
                      </a:r>
                      <a:endParaRPr lang="en-US" sz="1800" b="1" i="0" u="none" strike="noStrike" dirty="0">
                        <a:solidFill>
                          <a:srgbClr val="FF0000"/>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1"/>
                  </a:ext>
                </a:extLst>
              </a:tr>
              <a:tr h="303194">
                <a:tc>
                  <a:txBody>
                    <a:bodyPr/>
                    <a:lstStyle/>
                    <a:p>
                      <a:pPr algn="l" fontAlgn="b"/>
                      <a:r>
                        <a:rPr lang="en-US" sz="1800" b="1" i="0" u="none" strike="noStrike" dirty="0">
                          <a:solidFill>
                            <a:srgbClr val="000000"/>
                          </a:solidFill>
                          <a:latin typeface="Times New Roman" pitchFamily="18" charset="0"/>
                          <a:cs typeface="Times New Roman" pitchFamily="18" charset="0"/>
                          <a:hlinkClick r:id="" action="ppaction://noaction"/>
                        </a:rPr>
                        <a:t>NEET</a:t>
                      </a:r>
                      <a:r>
                        <a:rPr lang="en-US" sz="1800" b="1" i="0" u="none" strike="noStrike" dirty="0">
                          <a:solidFill>
                            <a:srgbClr val="000000"/>
                          </a:solidFill>
                          <a:latin typeface="Times New Roman" pitchFamily="18" charset="0"/>
                          <a:cs typeface="Times New Roman" pitchFamily="18" charset="0"/>
                        </a:rPr>
                        <a:t> </a:t>
                      </a:r>
                      <a:r>
                        <a:rPr lang="en-US" sz="1800" b="1" i="0" u="none" strike="noStrike" dirty="0">
                          <a:solidFill>
                            <a:srgbClr val="FF0000"/>
                          </a:solidFill>
                          <a:latin typeface="Times New Roman" pitchFamily="18" charset="0"/>
                          <a:cs typeface="Times New Roman" pitchFamily="18" charset="0"/>
                        </a:rPr>
                        <a:t>(National</a:t>
                      </a:r>
                      <a:r>
                        <a:rPr lang="en-US" sz="1800" b="1" i="0" u="none" strike="noStrike" baseline="0" dirty="0">
                          <a:solidFill>
                            <a:srgbClr val="FF0000"/>
                          </a:solidFill>
                          <a:latin typeface="Times New Roman" pitchFamily="18" charset="0"/>
                          <a:cs typeface="Times New Roman" pitchFamily="18" charset="0"/>
                        </a:rPr>
                        <a:t> Eligibility cum Entrance Test)</a:t>
                      </a:r>
                      <a:endParaRPr lang="en-US" sz="1800" b="1" i="0" u="none" strike="noStrike" dirty="0">
                        <a:solidFill>
                          <a:srgbClr val="FF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JEE Main</a:t>
                      </a:r>
                      <a:r>
                        <a:rPr lang="en-US" sz="1400" b="1" i="0" u="none" strike="noStrike" dirty="0">
                          <a:solidFill>
                            <a:srgbClr val="000000"/>
                          </a:solidFill>
                          <a:latin typeface="Times New Roman" pitchFamily="18" charset="0"/>
                          <a:cs typeface="Times New Roman" pitchFamily="18" charset="0"/>
                        </a:rPr>
                        <a:t> (Joint Entrance Examination) </a:t>
                      </a:r>
                    </a:p>
                  </a:txBody>
                  <a:tcPr marL="5553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extLst>
                  <a:ext uri="{0D108BD9-81ED-4DB2-BD59-A6C34878D82A}">
                    <a16:rowId xmlns:a16="http://schemas.microsoft.com/office/drawing/2014/main" val="10002"/>
                  </a:ext>
                </a:extLst>
              </a:tr>
              <a:tr h="575091">
                <a:tc>
                  <a:txBody>
                    <a:bodyPr/>
                    <a:lstStyle/>
                    <a:p>
                      <a:pPr algn="l" fontAlgn="b"/>
                      <a:r>
                        <a:rPr lang="en-US" sz="1800" b="1" i="0" u="none" strike="noStrike" dirty="0">
                          <a:solidFill>
                            <a:srgbClr val="000000"/>
                          </a:solidFill>
                          <a:latin typeface="Times New Roman" pitchFamily="18" charset="0"/>
                          <a:cs typeface="Times New Roman" pitchFamily="18" charset="0"/>
                          <a:hlinkClick r:id="" action="ppaction://noaction"/>
                        </a:rPr>
                        <a:t>BCECE</a:t>
                      </a:r>
                      <a:r>
                        <a:rPr lang="en-US" sz="1800" b="1" i="0" u="none" strike="noStrike" dirty="0">
                          <a:solidFill>
                            <a:srgbClr val="000000"/>
                          </a:solidFill>
                          <a:latin typeface="Times New Roman" pitchFamily="18" charset="0"/>
                          <a:cs typeface="Times New Roman" pitchFamily="18" charset="0"/>
                        </a:rPr>
                        <a:t> </a:t>
                      </a:r>
                      <a:r>
                        <a:rPr lang="en-US" sz="1800" b="1" i="0" u="none" strike="noStrike" dirty="0">
                          <a:solidFill>
                            <a:schemeClr val="tx1">
                              <a:lumMod val="95000"/>
                              <a:lumOff val="5000"/>
                            </a:schemeClr>
                          </a:solidFill>
                          <a:latin typeface="Times New Roman" pitchFamily="18" charset="0"/>
                          <a:cs typeface="Times New Roman" pitchFamily="18" charset="0"/>
                        </a:rPr>
                        <a:t>(Bihar</a:t>
                      </a:r>
                      <a:r>
                        <a:rPr lang="en-US" sz="1800" b="1" i="0" u="none" strike="noStrike" baseline="0" dirty="0">
                          <a:solidFill>
                            <a:schemeClr val="tx1">
                              <a:lumMod val="95000"/>
                              <a:lumOff val="5000"/>
                            </a:schemeClr>
                          </a:solidFill>
                          <a:latin typeface="Times New Roman" pitchFamily="18" charset="0"/>
                          <a:cs typeface="Times New Roman" pitchFamily="18" charset="0"/>
                        </a:rPr>
                        <a:t> Combined Entrance Competitive Examination)</a:t>
                      </a:r>
                      <a:endParaRPr lang="en-US" sz="1800" b="1" i="0" u="none" strike="noStrike" dirty="0">
                        <a:solidFill>
                          <a:schemeClr val="tx1">
                            <a:lumMod val="95000"/>
                            <a:lumOff val="5000"/>
                          </a:schemeClr>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UPESEAT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FF0000"/>
                          </a:solidFill>
                          <a:latin typeface="Times New Roman" pitchFamily="18" charset="0"/>
                          <a:cs typeface="Times New Roman" pitchFamily="18" charset="0"/>
                        </a:rPr>
                        <a:t>(</a:t>
                      </a:r>
                      <a:r>
                        <a:rPr lang="en-US" sz="1800" b="1" i="0" kern="1200" dirty="0">
                          <a:solidFill>
                            <a:srgbClr val="FF0000"/>
                          </a:solidFill>
                          <a:latin typeface="+mn-lt"/>
                          <a:ea typeface="+mn-ea"/>
                          <a:cs typeface="+mn-cs"/>
                        </a:rPr>
                        <a:t>University of Petroleum &amp; Energy Studies)</a:t>
                      </a:r>
                      <a:endParaRPr lang="en-US" sz="1400" b="1" i="0" u="none" strike="noStrike" dirty="0">
                        <a:solidFill>
                          <a:srgbClr val="FF0000"/>
                        </a:solidFill>
                        <a:latin typeface="Times New Roman" pitchFamily="18" charset="0"/>
                        <a:cs typeface="Times New Roman" pitchFamily="18" charset="0"/>
                      </a:endParaRPr>
                    </a:p>
                  </a:txBody>
                  <a:tcPr marL="5553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575091">
                <a:tc>
                  <a:txBody>
                    <a:bodyPr/>
                    <a:lstStyle/>
                    <a:p>
                      <a:pPr algn="l" fontAlgn="b"/>
                      <a:r>
                        <a:rPr lang="en-US" sz="1800" b="1" i="0" u="none" strike="noStrike" dirty="0">
                          <a:solidFill>
                            <a:srgbClr val="000000"/>
                          </a:solidFill>
                          <a:latin typeface="Times New Roman" pitchFamily="18" charset="0"/>
                          <a:cs typeface="Times New Roman" pitchFamily="18" charset="0"/>
                          <a:hlinkClick r:id="" action="ppaction://noaction"/>
                        </a:rPr>
                        <a:t>KEAM</a:t>
                      </a:r>
                      <a:r>
                        <a:rPr lang="en-US" sz="1800" b="1" i="0" u="none" strike="noStrike" dirty="0">
                          <a:solidFill>
                            <a:srgbClr val="000000"/>
                          </a:solidFill>
                          <a:latin typeface="Times New Roman" pitchFamily="18" charset="0"/>
                          <a:cs typeface="Times New Roman" pitchFamily="18" charset="0"/>
                        </a:rPr>
                        <a:t> </a:t>
                      </a:r>
                      <a:r>
                        <a:rPr lang="en-US" sz="1800" b="1" i="0" u="none" strike="noStrike" dirty="0">
                          <a:solidFill>
                            <a:srgbClr val="FF0000"/>
                          </a:solidFill>
                          <a:latin typeface="Times New Roman" pitchFamily="18" charset="0"/>
                          <a:cs typeface="Times New Roman" pitchFamily="18" charset="0"/>
                        </a:rPr>
                        <a:t>(Kerala Engineering Architecture</a:t>
                      </a:r>
                      <a:r>
                        <a:rPr lang="en-US" sz="1800" b="1" i="0" u="none" strike="noStrike" baseline="0" dirty="0">
                          <a:solidFill>
                            <a:srgbClr val="FF0000"/>
                          </a:solidFill>
                          <a:latin typeface="Times New Roman" pitchFamily="18" charset="0"/>
                          <a:cs typeface="Times New Roman" pitchFamily="18" charset="0"/>
                        </a:rPr>
                        <a:t> Medical Entrance Exam)</a:t>
                      </a:r>
                      <a:endParaRPr lang="en-US" sz="1800" b="1" i="0" u="none" strike="noStrike" dirty="0">
                        <a:solidFill>
                          <a:srgbClr val="FF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TS EAMCET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lumMod val="95000"/>
                              <a:lumOff val="5000"/>
                            </a:schemeClr>
                          </a:solidFill>
                          <a:latin typeface="Times New Roman" pitchFamily="18" charset="0"/>
                          <a:cs typeface="Times New Roman" pitchFamily="18" charset="0"/>
                        </a:rPr>
                        <a:t>(</a:t>
                      </a:r>
                      <a:r>
                        <a:rPr lang="en-US" sz="1800" b="1" i="0" kern="1200" dirty="0">
                          <a:solidFill>
                            <a:schemeClr val="tx1">
                              <a:lumMod val="95000"/>
                              <a:lumOff val="5000"/>
                            </a:schemeClr>
                          </a:solidFill>
                          <a:latin typeface="+mn-lt"/>
                          <a:ea typeface="+mn-ea"/>
                          <a:cs typeface="+mn-cs"/>
                        </a:rPr>
                        <a:t>Engineering Agricultural and Medical)</a:t>
                      </a:r>
                      <a:endParaRPr lang="en-US" sz="1400" b="1" i="0" u="none" strike="noStrike" dirty="0">
                        <a:solidFill>
                          <a:schemeClr val="tx1">
                            <a:lumMod val="95000"/>
                            <a:lumOff val="5000"/>
                          </a:schemeClr>
                        </a:solidFill>
                        <a:latin typeface="Times New Roman" pitchFamily="18" charset="0"/>
                        <a:cs typeface="Times New Roman" pitchFamily="18" charset="0"/>
                      </a:endParaRPr>
                    </a:p>
                  </a:txBody>
                  <a:tcPr marL="5553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288757">
                <a:tc>
                  <a:txBody>
                    <a:bodyPr/>
                    <a:lstStyle/>
                    <a:p>
                      <a:pPr algn="l" fontAlgn="b"/>
                      <a:r>
                        <a:rPr lang="en-US" sz="1800" b="1" i="0" u="none" strike="noStrike" dirty="0">
                          <a:solidFill>
                            <a:srgbClr val="000000"/>
                          </a:solidFill>
                          <a:latin typeface="Times New Roman" pitchFamily="18" charset="0"/>
                          <a:cs typeface="Times New Roman" pitchFamily="18" charset="0"/>
                          <a:hlinkClick r:id="" action="ppaction://noaction"/>
                        </a:rPr>
                        <a:t>NEET PG</a:t>
                      </a:r>
                      <a:r>
                        <a:rPr lang="en-US" sz="1800" b="1" i="0" u="none" strike="noStrike" dirty="0">
                          <a:solidFill>
                            <a:srgbClr val="000000"/>
                          </a:solidFill>
                          <a:latin typeface="Times New Roman" pitchFamily="18" charset="0"/>
                          <a:cs typeface="Times New Roman" pitchFamily="18" charset="0"/>
                        </a:rPr>
                        <a:t> </a:t>
                      </a:r>
                      <a:r>
                        <a:rPr lang="en-US" sz="1800" b="1" i="0" u="none" strike="noStrike" dirty="0">
                          <a:solidFill>
                            <a:schemeClr val="tx1">
                              <a:lumMod val="95000"/>
                              <a:lumOff val="5000"/>
                            </a:schemeClr>
                          </a:solidFill>
                          <a:latin typeface="Times New Roman" pitchFamily="18" charset="0"/>
                          <a:cs typeface="Times New Roman" pitchFamily="18" charset="0"/>
                        </a:rPr>
                        <a:t>(National</a:t>
                      </a:r>
                      <a:r>
                        <a:rPr lang="en-US" sz="1800" b="1" i="0" u="none" strike="noStrike" baseline="0" dirty="0">
                          <a:solidFill>
                            <a:schemeClr val="tx1">
                              <a:lumMod val="95000"/>
                              <a:lumOff val="5000"/>
                            </a:schemeClr>
                          </a:solidFill>
                          <a:latin typeface="Times New Roman" pitchFamily="18" charset="0"/>
                          <a:cs typeface="Times New Roman" pitchFamily="18" charset="0"/>
                        </a:rPr>
                        <a:t> Eligibility cum Entrance Trust Post Graduate)</a:t>
                      </a:r>
                      <a:endParaRPr lang="en-US" sz="1800" b="1" i="0" u="none" strike="noStrike" dirty="0">
                        <a:solidFill>
                          <a:schemeClr val="tx1">
                            <a:lumMod val="95000"/>
                            <a:lumOff val="5000"/>
                          </a:schemeClr>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JEE Advanced</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a:t>
                      </a:r>
                      <a:r>
                        <a:rPr lang="en-US" sz="1400" b="1" i="0" u="none" strike="noStrike" dirty="0">
                          <a:solidFill>
                            <a:srgbClr val="FF0000"/>
                          </a:solidFill>
                          <a:latin typeface="Times New Roman" pitchFamily="18" charset="0"/>
                          <a:cs typeface="Times New Roman" pitchFamily="18" charset="0"/>
                        </a:rPr>
                        <a:t>Joint Entrance Examination Advanced)  </a:t>
                      </a:r>
                    </a:p>
                  </a:txBody>
                  <a:tcPr marL="5553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575091">
                <a:tc>
                  <a:txBody>
                    <a:bodyPr/>
                    <a:lstStyle/>
                    <a:p>
                      <a:pPr algn="l" fontAlgn="b"/>
                      <a:r>
                        <a:rPr lang="en-US" sz="1800" b="1" i="0" u="none" strike="noStrike" dirty="0">
                          <a:solidFill>
                            <a:srgbClr val="000000"/>
                          </a:solidFill>
                          <a:latin typeface="Times New Roman" pitchFamily="18" charset="0"/>
                          <a:cs typeface="Times New Roman" pitchFamily="18" charset="0"/>
                          <a:hlinkClick r:id="" action="ppaction://noaction"/>
                        </a:rPr>
                        <a:t>INI CET</a:t>
                      </a:r>
                      <a:r>
                        <a:rPr lang="en-US" sz="1800" b="1" i="0" u="none" strike="noStrike" dirty="0">
                          <a:solidFill>
                            <a:srgbClr val="000000"/>
                          </a:solidFill>
                          <a:latin typeface="Times New Roman" pitchFamily="18" charset="0"/>
                          <a:cs typeface="Times New Roman" pitchFamily="18" charset="0"/>
                        </a:rPr>
                        <a:t> </a:t>
                      </a:r>
                      <a:r>
                        <a:rPr lang="en-US" sz="1800" b="1" i="0" u="none" strike="noStrike" dirty="0">
                          <a:solidFill>
                            <a:srgbClr val="FF0000"/>
                          </a:solidFill>
                          <a:latin typeface="Times New Roman" pitchFamily="18" charset="0"/>
                          <a:cs typeface="Times New Roman" pitchFamily="18" charset="0"/>
                        </a:rPr>
                        <a:t>(Institute of National</a:t>
                      </a:r>
                      <a:r>
                        <a:rPr lang="en-US" sz="1800" b="1" i="0" u="none" strike="noStrike" baseline="0" dirty="0">
                          <a:solidFill>
                            <a:srgbClr val="FF0000"/>
                          </a:solidFill>
                          <a:latin typeface="Times New Roman" pitchFamily="18" charset="0"/>
                          <a:cs typeface="Times New Roman" pitchFamily="18" charset="0"/>
                        </a:rPr>
                        <a:t> Importance Combined Entrance Test)</a:t>
                      </a:r>
                      <a:endParaRPr lang="en-US" sz="1800" b="1" i="0" u="none" strike="noStrike" dirty="0">
                        <a:solidFill>
                          <a:srgbClr val="FF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AP EAMCET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lumMod val="95000"/>
                              <a:lumOff val="5000"/>
                            </a:schemeClr>
                          </a:solidFill>
                          <a:latin typeface="Times New Roman" pitchFamily="18" charset="0"/>
                          <a:cs typeface="Times New Roman" pitchFamily="18" charset="0"/>
                        </a:rPr>
                        <a:t>(</a:t>
                      </a:r>
                      <a:r>
                        <a:rPr lang="en-US" sz="1800" b="1" i="0" kern="1200" dirty="0">
                          <a:solidFill>
                            <a:schemeClr val="tx1">
                              <a:lumMod val="95000"/>
                              <a:lumOff val="5000"/>
                            </a:schemeClr>
                          </a:solidFill>
                          <a:latin typeface="+mn-lt"/>
                          <a:ea typeface="+mn-ea"/>
                          <a:cs typeface="+mn-cs"/>
                        </a:rPr>
                        <a:t>Engineering Agricultural and Pharmacy)</a:t>
                      </a:r>
                      <a:endParaRPr lang="en-US" sz="1400" b="1" i="0" u="none" strike="noStrike" dirty="0">
                        <a:solidFill>
                          <a:schemeClr val="tx1">
                            <a:lumMod val="95000"/>
                            <a:lumOff val="5000"/>
                          </a:schemeClr>
                        </a:solidFill>
                        <a:latin typeface="Times New Roman" pitchFamily="18" charset="0"/>
                        <a:cs typeface="Times New Roman" pitchFamily="18" charset="0"/>
                      </a:endParaRPr>
                    </a:p>
                  </a:txBody>
                  <a:tcPr marL="5553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152397"/>
          <a:ext cx="8763000" cy="6400804"/>
        </p:xfrm>
        <a:graphic>
          <a:graphicData uri="http://schemas.openxmlformats.org/drawingml/2006/table">
            <a:tbl>
              <a:tblPr/>
              <a:tblGrid>
                <a:gridCol w="4956781">
                  <a:extLst>
                    <a:ext uri="{9D8B030D-6E8A-4147-A177-3AD203B41FA5}">
                      <a16:colId xmlns:a16="http://schemas.microsoft.com/office/drawing/2014/main" val="20000"/>
                    </a:ext>
                  </a:extLst>
                </a:gridCol>
                <a:gridCol w="3806219">
                  <a:extLst>
                    <a:ext uri="{9D8B030D-6E8A-4147-A177-3AD203B41FA5}">
                      <a16:colId xmlns:a16="http://schemas.microsoft.com/office/drawing/2014/main" val="20001"/>
                    </a:ext>
                  </a:extLst>
                </a:gridCol>
              </a:tblGrid>
              <a:tr h="433676">
                <a:tc>
                  <a:txBody>
                    <a:bodyPr/>
                    <a:lstStyle/>
                    <a:p>
                      <a:pPr algn="ctr" fontAlgn="b"/>
                      <a:r>
                        <a:rPr lang="en-US" sz="1400" b="1" i="0" u="sng" strike="noStrike" dirty="0">
                          <a:solidFill>
                            <a:srgbClr val="FF0000"/>
                          </a:solidFill>
                          <a:latin typeface="Times New Roman" pitchFamily="18" charset="0"/>
                          <a:cs typeface="Times New Roman" pitchFamily="18" charset="0"/>
                          <a:hlinkClick r:id="" action="ppaction://noaction"/>
                        </a:rPr>
                        <a:t>Science</a:t>
                      </a:r>
                      <a:endParaRPr lang="en-US" sz="1400" b="1" i="0" u="sng" strike="noStrike" dirty="0">
                        <a:solidFill>
                          <a:srgbClr val="FF0000"/>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b"/>
                      <a:r>
                        <a:rPr lang="en-US" sz="1400" b="1" i="0" u="sng" strike="noStrike" dirty="0">
                          <a:solidFill>
                            <a:srgbClr val="FF0000"/>
                          </a:solidFill>
                          <a:latin typeface="Times New Roman" pitchFamily="18" charset="0"/>
                          <a:cs typeface="Times New Roman" pitchFamily="18" charset="0"/>
                          <a:hlinkClick r:id="" action="ppaction://noaction"/>
                        </a:rPr>
                        <a:t>Pharmacy</a:t>
                      </a:r>
                      <a:endParaRPr lang="en-US" sz="1400" b="1" i="0" u="sng" strike="noStrike" dirty="0">
                        <a:solidFill>
                          <a:srgbClr val="FF0000"/>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0"/>
                  </a:ext>
                </a:extLst>
              </a:tr>
              <a:tr h="413964">
                <a:tc>
                  <a:txBody>
                    <a:bodyPr/>
                    <a:lstStyle/>
                    <a:p>
                      <a:pPr algn="l" fontAlgn="b"/>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GPAT</a:t>
                      </a:r>
                      <a:r>
                        <a:rPr lang="en-US" sz="1400" b="1" i="0" u="none" strike="noStrike" dirty="0">
                          <a:solidFill>
                            <a:srgbClr val="000000"/>
                          </a:solidFill>
                          <a:latin typeface="Times New Roman" pitchFamily="18" charset="0"/>
                          <a:cs typeface="Times New Roman" pitchFamily="18" charset="0"/>
                        </a:rPr>
                        <a:t> (Graduate</a:t>
                      </a:r>
                      <a:r>
                        <a:rPr lang="en-US" sz="1400" b="1" i="0" u="none" strike="noStrike" baseline="0" dirty="0">
                          <a:solidFill>
                            <a:srgbClr val="000000"/>
                          </a:solidFill>
                          <a:latin typeface="Times New Roman" pitchFamily="18" charset="0"/>
                          <a:cs typeface="Times New Roman" pitchFamily="18" charset="0"/>
                        </a:rPr>
                        <a:t> Pharmacy Aptitude Test)</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extLst>
                  <a:ext uri="{0D108BD9-81ED-4DB2-BD59-A6C34878D82A}">
                    <a16:rowId xmlns:a16="http://schemas.microsoft.com/office/drawing/2014/main" val="10001"/>
                  </a:ext>
                </a:extLst>
              </a:tr>
              <a:tr h="533981">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SET Exam</a:t>
                      </a:r>
                      <a:r>
                        <a:rPr lang="en-US" sz="1400" b="1" i="0" u="none" strike="noStrike" dirty="0">
                          <a:solidFill>
                            <a:srgbClr val="000000"/>
                          </a:solidFill>
                          <a:latin typeface="Times New Roman" pitchFamily="18" charset="0"/>
                          <a:cs typeface="Times New Roman" pitchFamily="18" charset="0"/>
                        </a:rPr>
                        <a:t>  (State Eligibility Test)</a:t>
                      </a: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TS EAMCET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a:t>
                      </a:r>
                      <a:r>
                        <a:rPr lang="en-US" sz="1400" b="1" i="0" u="none" strike="noStrike" dirty="0" err="1">
                          <a:solidFill>
                            <a:srgbClr val="C00000"/>
                          </a:solidFill>
                          <a:latin typeface="Times New Roman" pitchFamily="18" charset="0"/>
                          <a:cs typeface="Times New Roman" pitchFamily="18" charset="0"/>
                        </a:rPr>
                        <a:t>Telangana</a:t>
                      </a:r>
                      <a:r>
                        <a:rPr lang="en-US" sz="1400" b="1" i="0" u="none" strike="noStrike" dirty="0">
                          <a:solidFill>
                            <a:srgbClr val="C00000"/>
                          </a:solidFill>
                          <a:latin typeface="Times New Roman" pitchFamily="18" charset="0"/>
                          <a:cs typeface="Times New Roman" pitchFamily="18" charset="0"/>
                        </a:rPr>
                        <a:t> State</a:t>
                      </a:r>
                      <a:r>
                        <a:rPr lang="en-US" sz="1400" b="1" i="0" u="none" strike="noStrike" baseline="0" dirty="0">
                          <a:solidFill>
                            <a:srgbClr val="C00000"/>
                          </a:solidFill>
                          <a:latin typeface="Times New Roman" pitchFamily="18" charset="0"/>
                          <a:cs typeface="Times New Roman" pitchFamily="18" charset="0"/>
                        </a:rPr>
                        <a:t>  Engineering Agriculture &amp; Medical </a:t>
                      </a:r>
                      <a:r>
                        <a:rPr lang="en-US" sz="1400" b="1" i="0" u="none" strike="noStrike" dirty="0">
                          <a:solidFill>
                            <a:srgbClr val="C00000"/>
                          </a:solidFill>
                          <a:latin typeface="Times New Roman" pitchFamily="18" charset="0"/>
                          <a:cs typeface="Times New Roman" pitchFamily="18" charset="0"/>
                        </a:rPr>
                        <a:t>Common Entrance Test)</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533981">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IIT JAM</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(Joint Admission</a:t>
                      </a:r>
                      <a:r>
                        <a:rPr lang="en-US" sz="1400" b="1" i="0" u="none" strike="noStrike" baseline="0" dirty="0">
                          <a:solidFill>
                            <a:srgbClr val="C00000"/>
                          </a:solidFill>
                          <a:latin typeface="Times New Roman" pitchFamily="18" charset="0"/>
                          <a:cs typeface="Times New Roman" pitchFamily="18" charset="0"/>
                        </a:rPr>
                        <a:t> Test for Masters)</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AP EAMCET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(Andhra Pradesh</a:t>
                      </a:r>
                      <a:r>
                        <a:rPr lang="en-US" sz="1400" b="1" i="0" u="none" strike="noStrike" baseline="0" dirty="0">
                          <a:solidFill>
                            <a:schemeClr val="tx1"/>
                          </a:solidFill>
                          <a:latin typeface="Times New Roman" pitchFamily="18" charset="0"/>
                          <a:cs typeface="Times New Roman" pitchFamily="18" charset="0"/>
                        </a:rPr>
                        <a:t> Engineering Agriculture &amp; Medical </a:t>
                      </a:r>
                      <a:r>
                        <a:rPr lang="en-US" sz="1400" b="1" i="0" u="none" strike="noStrike" dirty="0">
                          <a:solidFill>
                            <a:schemeClr val="tx1"/>
                          </a:solidFill>
                          <a:latin typeface="Times New Roman" pitchFamily="18" charset="0"/>
                          <a:cs typeface="Times New Roman" pitchFamily="18" charset="0"/>
                        </a:rPr>
                        <a:t>Common Entrance Test)</a:t>
                      </a: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533981">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JCECE</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lumMod val="95000"/>
                              <a:lumOff val="5000"/>
                            </a:schemeClr>
                          </a:solidFill>
                          <a:latin typeface="Times New Roman" pitchFamily="18" charset="0"/>
                          <a:cs typeface="Times New Roman" pitchFamily="18" charset="0"/>
                        </a:rPr>
                        <a:t>(</a:t>
                      </a:r>
                      <a:r>
                        <a:rPr lang="en-US" sz="1400" b="1" i="0" u="none" strike="noStrike" dirty="0" err="1">
                          <a:solidFill>
                            <a:schemeClr val="tx1">
                              <a:lumMod val="95000"/>
                              <a:lumOff val="5000"/>
                            </a:schemeClr>
                          </a:solidFill>
                          <a:latin typeface="Times New Roman" pitchFamily="18" charset="0"/>
                          <a:cs typeface="Times New Roman" pitchFamily="18" charset="0"/>
                        </a:rPr>
                        <a:t>Jharkhand</a:t>
                      </a:r>
                      <a:r>
                        <a:rPr lang="en-US" sz="1400" b="1" i="0" u="none" strike="noStrike" baseline="0" dirty="0" err="1">
                          <a:solidFill>
                            <a:schemeClr val="tx1">
                              <a:lumMod val="95000"/>
                              <a:lumOff val="5000"/>
                            </a:schemeClr>
                          </a:solidFill>
                          <a:latin typeface="Times New Roman" pitchFamily="18" charset="0"/>
                          <a:cs typeface="Times New Roman" pitchFamily="18" charset="0"/>
                        </a:rPr>
                        <a:t>Combined</a:t>
                      </a:r>
                      <a:r>
                        <a:rPr lang="en-US" sz="1400" b="1" i="0" u="none" strike="noStrike" baseline="0" dirty="0">
                          <a:solidFill>
                            <a:schemeClr val="tx1">
                              <a:lumMod val="95000"/>
                              <a:lumOff val="5000"/>
                            </a:schemeClr>
                          </a:solidFill>
                          <a:latin typeface="Times New Roman" pitchFamily="18" charset="0"/>
                          <a:cs typeface="Times New Roman" pitchFamily="18" charset="0"/>
                        </a:rPr>
                        <a:t> Entrance Competitive Examination)</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BITSAT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(Birla</a:t>
                      </a:r>
                      <a:r>
                        <a:rPr lang="en-US" sz="1400" b="1" i="0" u="none" strike="noStrike" baseline="0" dirty="0">
                          <a:solidFill>
                            <a:srgbClr val="C00000"/>
                          </a:solidFill>
                          <a:latin typeface="Times New Roman" pitchFamily="18" charset="0"/>
                          <a:cs typeface="Times New Roman" pitchFamily="18" charset="0"/>
                        </a:rPr>
                        <a:t> Institute of Technology and Science Aptitude Test)</a:t>
                      </a:r>
                      <a:endParaRPr lang="en-US" sz="1400" b="1" i="0" u="none" strike="noStrike" dirty="0">
                        <a:solidFill>
                          <a:srgbClr val="C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533981">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IMU 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(Indian Maritime University Common Entrance Test)</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WBJEE</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(West</a:t>
                      </a:r>
                      <a:r>
                        <a:rPr lang="en-US" sz="1400" b="1" i="0" u="none" strike="noStrike" baseline="0" dirty="0">
                          <a:solidFill>
                            <a:schemeClr val="tx1"/>
                          </a:solidFill>
                          <a:latin typeface="Times New Roman" pitchFamily="18" charset="0"/>
                          <a:cs typeface="Times New Roman" pitchFamily="18" charset="0"/>
                        </a:rPr>
                        <a:t> Bengal Joint Entrance Examination) </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5"/>
                  </a:ext>
                </a:extLst>
              </a:tr>
              <a:tr h="433676">
                <a:tc>
                  <a:txBody>
                    <a:bodyPr/>
                    <a:lstStyle/>
                    <a:p>
                      <a:pPr algn="l" fontAlgn="b"/>
                      <a:endParaRPr lang="en-US" sz="1400" b="1" i="0" u="none" strike="noStrike">
                        <a:solidFill>
                          <a:srgbClr val="000000"/>
                        </a:solidFill>
                        <a:latin typeface="Times New Roman" pitchFamily="18" charset="0"/>
                        <a:cs typeface="Times New Roman" pitchFamily="18" charset="0"/>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l" fontAlgn="b"/>
                      <a:endParaRPr lang="en-US" sz="1400" b="1" i="0" u="none" strike="noStrike">
                        <a:solidFill>
                          <a:srgbClr val="000000"/>
                        </a:solidFill>
                        <a:latin typeface="Times New Roman" pitchFamily="18" charset="0"/>
                        <a:cs typeface="Times New Roman" pitchFamily="18" charset="0"/>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6"/>
                  </a:ext>
                </a:extLst>
              </a:tr>
              <a:tr h="433676">
                <a:tc>
                  <a:txBody>
                    <a:bodyPr/>
                    <a:lstStyle/>
                    <a:p>
                      <a:pPr algn="ctr" fontAlgn="b"/>
                      <a:r>
                        <a:rPr lang="en-US" sz="1400" b="1" i="0" u="none" strike="noStrike">
                          <a:solidFill>
                            <a:srgbClr val="0563C1"/>
                          </a:solidFill>
                          <a:latin typeface="Times New Roman" pitchFamily="18" charset="0"/>
                          <a:cs typeface="Times New Roman" pitchFamily="18" charset="0"/>
                          <a:hlinkClick r:id="" action="ppaction://noaction"/>
                        </a:rPr>
                        <a:t>Law</a:t>
                      </a:r>
                      <a:endParaRPr lang="en-US" sz="1400" b="1" i="0" u="none" strike="noStrike">
                        <a:solidFill>
                          <a:srgbClr val="0563C1"/>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b"/>
                      <a:r>
                        <a:rPr lang="en-US" sz="1400" b="1" i="0" u="none" strike="noStrike">
                          <a:solidFill>
                            <a:srgbClr val="0563C1"/>
                          </a:solidFill>
                          <a:latin typeface="Times New Roman" pitchFamily="18" charset="0"/>
                          <a:cs typeface="Times New Roman" pitchFamily="18" charset="0"/>
                          <a:hlinkClick r:id="" action="ppaction://noaction"/>
                        </a:rPr>
                        <a:t>Design</a:t>
                      </a:r>
                      <a:endParaRPr lang="en-US" sz="1400" b="1" i="0" u="none" strike="noStrike">
                        <a:solidFill>
                          <a:srgbClr val="0563C1"/>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7"/>
                  </a:ext>
                </a:extLst>
              </a:tr>
              <a:tr h="413964">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CLAT</a:t>
                      </a:r>
                      <a:r>
                        <a:rPr lang="en-US" sz="1400" b="1" i="0" u="none" strike="noStrike" dirty="0">
                          <a:solidFill>
                            <a:srgbClr val="000000"/>
                          </a:solidFill>
                          <a:latin typeface="Times New Roman" pitchFamily="18" charset="0"/>
                          <a:cs typeface="Times New Roman" pitchFamily="18" charset="0"/>
                        </a:rPr>
                        <a:t> (Common Law Admission Test)</a:t>
                      </a: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NIFT</a:t>
                      </a:r>
                      <a:r>
                        <a:rPr lang="en-US" sz="1400" b="1" i="0" u="none" strike="noStrike" dirty="0">
                          <a:solidFill>
                            <a:srgbClr val="000000"/>
                          </a:solidFill>
                          <a:latin typeface="Times New Roman" pitchFamily="18" charset="0"/>
                          <a:cs typeface="Times New Roman" pitchFamily="18" charset="0"/>
                        </a:rPr>
                        <a:t> (National Institute</a:t>
                      </a:r>
                      <a:r>
                        <a:rPr lang="en-US" sz="1400" b="1" i="0" u="none" strike="noStrike" baseline="0" dirty="0">
                          <a:solidFill>
                            <a:srgbClr val="000000"/>
                          </a:solidFill>
                          <a:latin typeface="Times New Roman" pitchFamily="18" charset="0"/>
                          <a:cs typeface="Times New Roman" pitchFamily="18" charset="0"/>
                        </a:rPr>
                        <a:t> of Fashion Technology)</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extLst>
                  <a:ext uri="{0D108BD9-81ED-4DB2-BD59-A6C34878D82A}">
                    <a16:rowId xmlns:a16="http://schemas.microsoft.com/office/drawing/2014/main" val="10008"/>
                  </a:ext>
                </a:extLst>
              </a:tr>
              <a:tr h="533981">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TS LAWCET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a:t>
                      </a:r>
                      <a:r>
                        <a:rPr lang="en-US" sz="1400" b="1" i="0" u="none" strike="noStrike" dirty="0" err="1">
                          <a:solidFill>
                            <a:srgbClr val="C00000"/>
                          </a:solidFill>
                          <a:latin typeface="Times New Roman" pitchFamily="18" charset="0"/>
                          <a:cs typeface="Times New Roman" pitchFamily="18" charset="0"/>
                        </a:rPr>
                        <a:t>Telangana</a:t>
                      </a:r>
                      <a:r>
                        <a:rPr lang="en-US" sz="1400" b="1" i="0" u="none" strike="noStrike" dirty="0">
                          <a:solidFill>
                            <a:srgbClr val="C00000"/>
                          </a:solidFill>
                          <a:latin typeface="Times New Roman" pitchFamily="18" charset="0"/>
                          <a:cs typeface="Times New Roman" pitchFamily="18" charset="0"/>
                        </a:rPr>
                        <a:t> State</a:t>
                      </a:r>
                      <a:r>
                        <a:rPr lang="en-US" sz="1400" b="1" i="0" u="none" strike="noStrike" baseline="0" dirty="0">
                          <a:solidFill>
                            <a:srgbClr val="C00000"/>
                          </a:solidFill>
                          <a:latin typeface="Times New Roman" pitchFamily="18" charset="0"/>
                          <a:cs typeface="Times New Roman" pitchFamily="18" charset="0"/>
                        </a:rPr>
                        <a:t>  Law </a:t>
                      </a:r>
                      <a:r>
                        <a:rPr lang="en-US" sz="1400" b="1" i="0" u="none" strike="noStrike" dirty="0">
                          <a:solidFill>
                            <a:srgbClr val="C00000"/>
                          </a:solidFill>
                          <a:latin typeface="Times New Roman" pitchFamily="18" charset="0"/>
                          <a:cs typeface="Times New Roman" pitchFamily="18" charset="0"/>
                        </a:rPr>
                        <a:t>Common Entrance Test)</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UPES DAT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(University of Petroleum</a:t>
                      </a:r>
                      <a:r>
                        <a:rPr lang="en-US" sz="1400" b="1" i="0" u="none" strike="noStrike" baseline="0" dirty="0">
                          <a:solidFill>
                            <a:srgbClr val="C00000"/>
                          </a:solidFill>
                          <a:latin typeface="Times New Roman" pitchFamily="18" charset="0"/>
                          <a:cs typeface="Times New Roman" pitchFamily="18" charset="0"/>
                        </a:rPr>
                        <a:t> and Energy Studies (UPES) Design Aptitude Test) </a:t>
                      </a:r>
                      <a:endParaRPr lang="en-US" sz="1400" b="1" i="0" u="none" strike="noStrike" dirty="0">
                        <a:solidFill>
                          <a:srgbClr val="C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533981">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ULSAT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(University of Petroleum</a:t>
                      </a:r>
                      <a:r>
                        <a:rPr lang="en-US" sz="1400" b="1" i="0" u="none" strike="noStrike" baseline="0" dirty="0">
                          <a:solidFill>
                            <a:schemeClr val="tx1"/>
                          </a:solidFill>
                          <a:latin typeface="Times New Roman" pitchFamily="18" charset="0"/>
                          <a:cs typeface="Times New Roman" pitchFamily="18" charset="0"/>
                        </a:rPr>
                        <a:t> and Energy Studies (UPES) Law School Aptitude Test)</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NID</a:t>
                      </a:r>
                      <a:r>
                        <a:rPr lang="en-US" sz="1400" b="1" i="0" u="none" strike="noStrike" dirty="0">
                          <a:solidFill>
                            <a:srgbClr val="000000"/>
                          </a:solidFill>
                          <a:latin typeface="Times New Roman" pitchFamily="18" charset="0"/>
                          <a:cs typeface="Times New Roman" pitchFamily="18" charset="0"/>
                        </a:rPr>
                        <a:t> (National</a:t>
                      </a:r>
                      <a:r>
                        <a:rPr lang="en-US" sz="1400" b="1" i="0" u="none" strike="noStrike" baseline="0" dirty="0">
                          <a:solidFill>
                            <a:srgbClr val="000000"/>
                          </a:solidFill>
                          <a:latin typeface="Times New Roman" pitchFamily="18" charset="0"/>
                          <a:cs typeface="Times New Roman" pitchFamily="18" charset="0"/>
                        </a:rPr>
                        <a:t> Institute of Design)</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533981">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AILET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All India Law</a:t>
                      </a:r>
                      <a:r>
                        <a:rPr lang="en-US" sz="1400" b="1" i="0" u="none" strike="noStrike" baseline="0" dirty="0">
                          <a:solidFill>
                            <a:srgbClr val="C00000"/>
                          </a:solidFill>
                          <a:latin typeface="Times New Roman" pitchFamily="18" charset="0"/>
                          <a:cs typeface="Times New Roman" pitchFamily="18" charset="0"/>
                        </a:rPr>
                        <a:t> Entrance Test)</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UCEED</a:t>
                      </a:r>
                      <a:r>
                        <a:rPr lang="en-US" sz="1400" b="1" i="0" u="none" strike="noStrike" dirty="0">
                          <a:solidFill>
                            <a:srgbClr val="000000"/>
                          </a:solidFill>
                          <a:latin typeface="Times New Roman" pitchFamily="18" charset="0"/>
                          <a:cs typeface="Times New Roman" pitchFamily="18" charset="0"/>
                        </a:rPr>
                        <a:t>  (Undergraduate Common Entrance Examination for Design)</a:t>
                      </a: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533981">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AP LAWCET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(Andhra</a:t>
                      </a:r>
                      <a:r>
                        <a:rPr lang="en-US" sz="1400" b="1" i="0" u="none" strike="noStrike" baseline="0" dirty="0">
                          <a:solidFill>
                            <a:srgbClr val="C00000"/>
                          </a:solidFill>
                          <a:latin typeface="Times New Roman" pitchFamily="18" charset="0"/>
                          <a:cs typeface="Times New Roman" pitchFamily="18" charset="0"/>
                        </a:rPr>
                        <a:t> Pradesh  Law </a:t>
                      </a:r>
                      <a:r>
                        <a:rPr lang="en-US" sz="1400" b="1" i="0" u="none" strike="noStrike" dirty="0">
                          <a:solidFill>
                            <a:srgbClr val="C00000"/>
                          </a:solidFill>
                          <a:latin typeface="Times New Roman" pitchFamily="18" charset="0"/>
                          <a:cs typeface="Times New Roman" pitchFamily="18" charset="0"/>
                        </a:rPr>
                        <a:t>Common Entrance Test)</a:t>
                      </a:r>
                      <a:endParaRPr lang="en-US" sz="1400" b="1" i="0" u="none" strike="noStrike" dirty="0">
                        <a:solidFill>
                          <a:srgbClr val="000000"/>
                        </a:solidFill>
                        <a:latin typeface="Times New Roman" pitchFamily="18" charset="0"/>
                        <a:cs typeface="Times New Roman" pitchFamily="18" charset="0"/>
                      </a:endParaRPr>
                    </a:p>
                    <a:p>
                      <a:pPr algn="l" fontAlgn="b"/>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CEED</a:t>
                      </a:r>
                      <a:r>
                        <a:rPr lang="en-US" sz="1400" b="1" i="0" u="none" strike="noStrike" dirty="0">
                          <a:solidFill>
                            <a:srgbClr val="000000"/>
                          </a:solidFill>
                          <a:latin typeface="Times New Roman" pitchFamily="18" charset="0"/>
                          <a:cs typeface="Times New Roman" pitchFamily="18" charset="0"/>
                        </a:rPr>
                        <a:t> (Common Entrance Examination for Design)</a:t>
                      </a: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152397"/>
          <a:ext cx="8763000" cy="2160930"/>
        </p:xfrm>
        <a:graphic>
          <a:graphicData uri="http://schemas.openxmlformats.org/drawingml/2006/table">
            <a:tbl>
              <a:tblPr/>
              <a:tblGrid>
                <a:gridCol w="4956781">
                  <a:extLst>
                    <a:ext uri="{9D8B030D-6E8A-4147-A177-3AD203B41FA5}">
                      <a16:colId xmlns:a16="http://schemas.microsoft.com/office/drawing/2014/main" val="20000"/>
                    </a:ext>
                  </a:extLst>
                </a:gridCol>
                <a:gridCol w="3806219">
                  <a:extLst>
                    <a:ext uri="{9D8B030D-6E8A-4147-A177-3AD203B41FA5}">
                      <a16:colId xmlns:a16="http://schemas.microsoft.com/office/drawing/2014/main" val="20001"/>
                    </a:ext>
                  </a:extLst>
                </a:gridCol>
              </a:tblGrid>
              <a:tr h="346563">
                <a:tc>
                  <a:txBody>
                    <a:bodyPr/>
                    <a:lstStyle/>
                    <a:p>
                      <a:pPr algn="ctr" fontAlgn="b"/>
                      <a:r>
                        <a:rPr lang="en-US" sz="1400" b="1" i="0" u="none" strike="noStrike" dirty="0">
                          <a:solidFill>
                            <a:srgbClr val="0563C1"/>
                          </a:solidFill>
                          <a:latin typeface="Times New Roman" pitchFamily="18" charset="0"/>
                          <a:cs typeface="Times New Roman" pitchFamily="18" charset="0"/>
                          <a:hlinkClick r:id="" action="ppaction://noaction"/>
                        </a:rPr>
                        <a:t>Commerce</a:t>
                      </a:r>
                      <a:endParaRPr lang="en-US" sz="1400" b="1" i="0" u="none" strike="noStrike" dirty="0">
                        <a:solidFill>
                          <a:srgbClr val="0563C1"/>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b"/>
                      <a:r>
                        <a:rPr lang="en-US" sz="1800" b="1" i="0" u="none" strike="noStrike" dirty="0">
                          <a:solidFill>
                            <a:srgbClr val="FF0000"/>
                          </a:solidFill>
                          <a:latin typeface="Times New Roman" pitchFamily="18" charset="0"/>
                          <a:cs typeface="Times New Roman" pitchFamily="18" charset="0"/>
                        </a:rPr>
                        <a:t>Management</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0"/>
                  </a:ext>
                </a:extLst>
              </a:tr>
              <a:tr h="330811">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IPU 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err="1">
                          <a:solidFill>
                            <a:srgbClr val="000000"/>
                          </a:solidFill>
                          <a:latin typeface="Times New Roman" pitchFamily="18" charset="0"/>
                          <a:cs typeface="Times New Roman" pitchFamily="18" charset="0"/>
                        </a:rPr>
                        <a:t>Indraprastha</a:t>
                      </a:r>
                      <a:r>
                        <a:rPr lang="en-US" sz="1400" b="1" i="0" u="none" strike="noStrike" dirty="0">
                          <a:solidFill>
                            <a:srgbClr val="000000"/>
                          </a:solidFill>
                          <a:latin typeface="Times New Roman" pitchFamily="18" charset="0"/>
                          <a:cs typeface="Times New Roman" pitchFamily="18" charset="0"/>
                        </a:rPr>
                        <a:t> University Common Entrance Test)</a:t>
                      </a: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CAT</a:t>
                      </a:r>
                      <a:r>
                        <a:rPr lang="en-US" sz="1400" b="1" i="0" u="none" strike="noStrike" dirty="0">
                          <a:solidFill>
                            <a:srgbClr val="000000"/>
                          </a:solidFill>
                          <a:latin typeface="Times New Roman" pitchFamily="18" charset="0"/>
                          <a:cs typeface="Times New Roman" pitchFamily="18" charset="0"/>
                        </a:rPr>
                        <a:t>   (for</a:t>
                      </a:r>
                      <a:r>
                        <a:rPr lang="en-US" sz="1400" b="1" i="0" u="none" strike="noStrike" baseline="0" dirty="0">
                          <a:solidFill>
                            <a:srgbClr val="000000"/>
                          </a:solidFill>
                          <a:latin typeface="Times New Roman" pitchFamily="18" charset="0"/>
                          <a:cs typeface="Times New Roman" pitchFamily="18" charset="0"/>
                        </a:rPr>
                        <a:t> MBA) (Common Admission Test)</a:t>
                      </a:r>
                      <a:endParaRPr lang="en-US" sz="1400" b="1" i="0" u="none" strike="noStrike" dirty="0">
                        <a:solidFill>
                          <a:srgbClr val="000000"/>
                        </a:solidFill>
                        <a:latin typeface="Times New Roman" pitchFamily="18" charset="0"/>
                        <a:cs typeface="Times New Roman" pitchFamily="18" charset="0"/>
                      </a:endParaRPr>
                    </a:p>
                  </a:txBody>
                  <a:tcPr marL="5553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extLst>
                  <a:ext uri="{0D108BD9-81ED-4DB2-BD59-A6C34878D82A}">
                    <a16:rowId xmlns:a16="http://schemas.microsoft.com/office/drawing/2014/main" val="10001"/>
                  </a:ext>
                </a:extLst>
              </a:tr>
              <a:tr h="315058">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NPAT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National </a:t>
                      </a:r>
                      <a:r>
                        <a:rPr lang="en-US" sz="1400" b="1" i="0" u="none" strike="noStrike" baseline="0" dirty="0">
                          <a:solidFill>
                            <a:srgbClr val="C00000"/>
                          </a:solidFill>
                          <a:latin typeface="Times New Roman" pitchFamily="18" charset="0"/>
                          <a:cs typeface="Times New Roman" pitchFamily="18" charset="0"/>
                        </a:rPr>
                        <a:t> Test for </a:t>
                      </a:r>
                      <a:r>
                        <a:rPr lang="en-US" sz="1400" b="1" i="0" u="none" strike="noStrike" baseline="0" dirty="0" err="1">
                          <a:solidFill>
                            <a:srgbClr val="C00000"/>
                          </a:solidFill>
                          <a:latin typeface="Times New Roman" pitchFamily="18" charset="0"/>
                          <a:cs typeface="Times New Roman" pitchFamily="18" charset="0"/>
                        </a:rPr>
                        <a:t>Programme</a:t>
                      </a:r>
                      <a:r>
                        <a:rPr lang="en-US" sz="1400" b="1" i="0" u="none" strike="noStrike" baseline="0" dirty="0">
                          <a:solidFill>
                            <a:srgbClr val="C00000"/>
                          </a:solidFill>
                          <a:latin typeface="Times New Roman" pitchFamily="18" charset="0"/>
                          <a:cs typeface="Times New Roman" pitchFamily="18" charset="0"/>
                        </a:rPr>
                        <a:t> After Twelfth)</a:t>
                      </a:r>
                      <a:endParaRPr lang="en-US" sz="1400" b="1" i="0" u="none" strike="noStrike" dirty="0">
                        <a:solidFill>
                          <a:srgbClr val="C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MAT</a:t>
                      </a:r>
                      <a:r>
                        <a:rPr lang="en-US" sz="1400" b="1" i="0" u="none" strike="noStrike" dirty="0">
                          <a:solidFill>
                            <a:srgbClr val="000000"/>
                          </a:solidFill>
                          <a:latin typeface="Times New Roman" pitchFamily="18" charset="0"/>
                          <a:cs typeface="Times New Roman" pitchFamily="18" charset="0"/>
                        </a:rPr>
                        <a:t> (for</a:t>
                      </a:r>
                      <a:r>
                        <a:rPr lang="en-US" sz="1400" b="1" i="0" u="none" strike="noStrike" baseline="0" dirty="0">
                          <a:solidFill>
                            <a:srgbClr val="000000"/>
                          </a:solidFill>
                          <a:latin typeface="Times New Roman" pitchFamily="18" charset="0"/>
                          <a:cs typeface="Times New Roman" pitchFamily="18" charset="0"/>
                        </a:rPr>
                        <a:t> MBA) (Management Aptitude Test)</a:t>
                      </a:r>
                      <a:endParaRPr lang="en-US" sz="1400" b="1" i="0" u="none" strike="noStrike" dirty="0">
                        <a:solidFill>
                          <a:srgbClr val="000000"/>
                        </a:solidFill>
                        <a:latin typeface="Times New Roman" pitchFamily="18" charset="0"/>
                        <a:cs typeface="Times New Roman" pitchFamily="18" charset="0"/>
                      </a:endParaRPr>
                    </a:p>
                  </a:txBody>
                  <a:tcPr marL="5553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315058">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BHU UET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(Banaras Hindu University Entrance Exam)</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UPESMET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(University</a:t>
                      </a:r>
                      <a:r>
                        <a:rPr lang="en-US" sz="1400" b="1" i="0" u="none" strike="noStrike" baseline="0" dirty="0">
                          <a:solidFill>
                            <a:srgbClr val="C00000"/>
                          </a:solidFill>
                          <a:latin typeface="Times New Roman" pitchFamily="18" charset="0"/>
                          <a:cs typeface="Times New Roman" pitchFamily="18" charset="0"/>
                        </a:rPr>
                        <a:t> of Petroleum and Energy  Studies Management Entrance Test)</a:t>
                      </a:r>
                      <a:endParaRPr lang="en-US" sz="1400" b="1" i="0" u="none" strike="noStrike" dirty="0">
                        <a:solidFill>
                          <a:srgbClr val="000000"/>
                        </a:solidFill>
                        <a:latin typeface="Times New Roman" pitchFamily="18" charset="0"/>
                        <a:cs typeface="Times New Roman" pitchFamily="18" charset="0"/>
                      </a:endParaRPr>
                    </a:p>
                  </a:txBody>
                  <a:tcPr marL="5553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315058">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DSAT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a:t>
                      </a:r>
                      <a:r>
                        <a:rPr lang="en-US" sz="1400" b="1" i="0" u="none" strike="noStrike" dirty="0" err="1">
                          <a:solidFill>
                            <a:srgbClr val="C00000"/>
                          </a:solidFill>
                          <a:latin typeface="Times New Roman" pitchFamily="18" charset="0"/>
                          <a:cs typeface="Times New Roman" pitchFamily="18" charset="0"/>
                        </a:rPr>
                        <a:t>Dayananda</a:t>
                      </a:r>
                      <a:r>
                        <a:rPr lang="en-US" sz="1400" b="1" i="0" u="none" strike="noStrike" dirty="0">
                          <a:solidFill>
                            <a:srgbClr val="C00000"/>
                          </a:solidFill>
                          <a:latin typeface="Times New Roman" pitchFamily="18" charset="0"/>
                          <a:cs typeface="Times New Roman" pitchFamily="18" charset="0"/>
                        </a:rPr>
                        <a:t> </a:t>
                      </a:r>
                      <a:r>
                        <a:rPr lang="en-US" sz="1400" b="1" i="0" u="none" strike="noStrike" dirty="0" err="1">
                          <a:solidFill>
                            <a:srgbClr val="C00000"/>
                          </a:solidFill>
                          <a:latin typeface="Times New Roman" pitchFamily="18" charset="0"/>
                          <a:cs typeface="Times New Roman" pitchFamily="18" charset="0"/>
                        </a:rPr>
                        <a:t>Sagar</a:t>
                      </a:r>
                      <a:r>
                        <a:rPr lang="en-US" sz="1400" b="1" i="0" u="none" strike="noStrike" dirty="0">
                          <a:solidFill>
                            <a:srgbClr val="C00000"/>
                          </a:solidFill>
                          <a:latin typeface="Times New Roman" pitchFamily="18" charset="0"/>
                          <a:cs typeface="Times New Roman" pitchFamily="18" charset="0"/>
                        </a:rPr>
                        <a:t> Admission Test)</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SNAP</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 (Symbiosis</a:t>
                      </a:r>
                      <a:r>
                        <a:rPr lang="en-US" sz="1400" b="1" i="0" u="none" strike="noStrike" baseline="0" dirty="0">
                          <a:solidFill>
                            <a:schemeClr val="tx1"/>
                          </a:solidFill>
                          <a:latin typeface="Times New Roman" pitchFamily="18" charset="0"/>
                          <a:cs typeface="Times New Roman" pitchFamily="18" charset="0"/>
                        </a:rPr>
                        <a:t> National Aptitude Test)</a:t>
                      </a:r>
                      <a:endParaRPr lang="en-US" sz="1400" b="1" i="0" u="none" strike="noStrike" dirty="0">
                        <a:solidFill>
                          <a:srgbClr val="000000"/>
                        </a:solidFill>
                        <a:latin typeface="Times New Roman" pitchFamily="18" charset="0"/>
                        <a:cs typeface="Times New Roman" pitchFamily="18" charset="0"/>
                      </a:endParaRPr>
                    </a:p>
                  </a:txBody>
                  <a:tcPr marL="5553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330811">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OUCET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a:t>
                      </a:r>
                      <a:r>
                        <a:rPr lang="en-US" sz="1400" b="1" i="0" u="none" strike="noStrike" dirty="0" err="1">
                          <a:solidFill>
                            <a:schemeClr val="tx1"/>
                          </a:solidFill>
                          <a:latin typeface="Times New Roman" pitchFamily="18" charset="0"/>
                          <a:cs typeface="Times New Roman" pitchFamily="18" charset="0"/>
                        </a:rPr>
                        <a:t>Osmania</a:t>
                      </a:r>
                      <a:r>
                        <a:rPr lang="en-US" sz="1400" b="1" i="0" u="none" strike="noStrike" dirty="0">
                          <a:solidFill>
                            <a:schemeClr val="tx1"/>
                          </a:solidFill>
                          <a:latin typeface="Times New Roman" pitchFamily="18" charset="0"/>
                          <a:cs typeface="Times New Roman" pitchFamily="18" charset="0"/>
                        </a:rPr>
                        <a:t> University Common Post Graduate Entrance Test)</a:t>
                      </a:r>
                      <a:endParaRPr lang="en-US" sz="1400" b="1" i="0" u="none" strike="noStrike" dirty="0">
                        <a:solidFill>
                          <a:srgbClr val="000000"/>
                        </a:solidFill>
                        <a:latin typeface="Times New Roman" pitchFamily="18" charset="0"/>
                        <a:cs typeface="Times New Roman" pitchFamily="18" charset="0"/>
                      </a:endParaRPr>
                    </a:p>
                  </a:txBody>
                  <a:tcPr marL="78527"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TS ICET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a:t>
                      </a:r>
                      <a:r>
                        <a:rPr lang="en-US" sz="1400" b="1" i="0" u="none" strike="noStrike" dirty="0" err="1">
                          <a:solidFill>
                            <a:srgbClr val="C00000"/>
                          </a:solidFill>
                          <a:latin typeface="Times New Roman" pitchFamily="18" charset="0"/>
                          <a:cs typeface="Times New Roman" pitchFamily="18" charset="0"/>
                        </a:rPr>
                        <a:t>Telangana</a:t>
                      </a:r>
                      <a:r>
                        <a:rPr lang="en-US" sz="1400" b="1" i="0" u="none" strike="noStrike" baseline="0" dirty="0">
                          <a:solidFill>
                            <a:srgbClr val="C00000"/>
                          </a:solidFill>
                          <a:latin typeface="Times New Roman" pitchFamily="18" charset="0"/>
                          <a:cs typeface="Times New Roman" pitchFamily="18" charset="0"/>
                        </a:rPr>
                        <a:t> State Integrated Common Entrance Through Based Test) </a:t>
                      </a:r>
                      <a:endParaRPr lang="en-US" sz="1400" b="1" i="0" u="none" strike="noStrike" dirty="0">
                        <a:solidFill>
                          <a:srgbClr val="000000"/>
                        </a:solidFill>
                        <a:latin typeface="Times New Roman" pitchFamily="18" charset="0"/>
                        <a:cs typeface="Times New Roman" pitchFamily="18" charset="0"/>
                      </a:endParaRPr>
                    </a:p>
                  </a:txBody>
                  <a:tcPr marL="5553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228607"/>
          <a:ext cx="8686800" cy="5471431"/>
        </p:xfrm>
        <a:graphic>
          <a:graphicData uri="http://schemas.openxmlformats.org/drawingml/2006/table">
            <a:tbl>
              <a:tblPr/>
              <a:tblGrid>
                <a:gridCol w="4956781">
                  <a:extLst>
                    <a:ext uri="{9D8B030D-6E8A-4147-A177-3AD203B41FA5}">
                      <a16:colId xmlns:a16="http://schemas.microsoft.com/office/drawing/2014/main" val="20000"/>
                    </a:ext>
                  </a:extLst>
                </a:gridCol>
                <a:gridCol w="1330374">
                  <a:extLst>
                    <a:ext uri="{9D8B030D-6E8A-4147-A177-3AD203B41FA5}">
                      <a16:colId xmlns:a16="http://schemas.microsoft.com/office/drawing/2014/main" val="20001"/>
                    </a:ext>
                  </a:extLst>
                </a:gridCol>
                <a:gridCol w="2399645">
                  <a:extLst>
                    <a:ext uri="{9D8B030D-6E8A-4147-A177-3AD203B41FA5}">
                      <a16:colId xmlns:a16="http://schemas.microsoft.com/office/drawing/2014/main" val="20002"/>
                    </a:ext>
                  </a:extLst>
                </a:gridCol>
              </a:tblGrid>
              <a:tr h="250565">
                <a:tc>
                  <a:txBody>
                    <a:bodyPr/>
                    <a:lstStyle/>
                    <a:p>
                      <a:pPr algn="ctr" fontAlgn="b"/>
                      <a:r>
                        <a:rPr lang="en-US" sz="1400" b="1" i="0" u="none" strike="noStrike" dirty="0">
                          <a:solidFill>
                            <a:srgbClr val="0563C1"/>
                          </a:solidFill>
                          <a:latin typeface="Times New Roman" pitchFamily="18" charset="0"/>
                          <a:cs typeface="Times New Roman" pitchFamily="18" charset="0"/>
                          <a:hlinkClick r:id="" action="ppaction://noaction"/>
                        </a:rPr>
                        <a:t>Dental</a:t>
                      </a:r>
                      <a:endParaRPr lang="en-US" sz="1400" b="1" i="0" u="none" strike="noStrike" dirty="0">
                        <a:solidFill>
                          <a:srgbClr val="0563C1"/>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2">
                  <a:txBody>
                    <a:bodyPr/>
                    <a:lstStyle/>
                    <a:p>
                      <a:pPr algn="ctr" fontAlgn="b"/>
                      <a:r>
                        <a:rPr lang="en-US" sz="1400" b="1" i="0" u="none" strike="noStrike">
                          <a:solidFill>
                            <a:srgbClr val="0563C1"/>
                          </a:solidFill>
                          <a:latin typeface="Times New Roman" pitchFamily="18" charset="0"/>
                          <a:cs typeface="Times New Roman" pitchFamily="18" charset="0"/>
                          <a:hlinkClick r:id="" action="ppaction://noaction"/>
                        </a:rPr>
                        <a:t>Architecture</a:t>
                      </a:r>
                      <a:endParaRPr lang="en-US" sz="1400" b="1" i="0" u="none" strike="noStrike">
                        <a:solidFill>
                          <a:srgbClr val="0563C1"/>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3917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NEET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FF0000"/>
                          </a:solidFill>
                          <a:latin typeface="Times New Roman" pitchFamily="18" charset="0"/>
                          <a:cs typeface="Times New Roman" pitchFamily="18" charset="0"/>
                        </a:rPr>
                        <a:t>(National</a:t>
                      </a:r>
                      <a:r>
                        <a:rPr lang="en-US" sz="1400" b="1" i="0" u="none" strike="noStrike" baseline="0" dirty="0">
                          <a:solidFill>
                            <a:srgbClr val="FF0000"/>
                          </a:solidFill>
                          <a:latin typeface="Times New Roman" pitchFamily="18" charset="0"/>
                          <a:cs typeface="Times New Roman" pitchFamily="18" charset="0"/>
                        </a:rPr>
                        <a:t> Eligibility cum Entrance Test)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JEE Main</a:t>
                      </a:r>
                      <a:r>
                        <a:rPr lang="en-US" sz="1400" b="1" i="0" u="none" strike="noStrike" dirty="0">
                          <a:solidFill>
                            <a:srgbClr val="000000"/>
                          </a:solidFill>
                          <a:latin typeface="Times New Roman" pitchFamily="18" charset="0"/>
                          <a:cs typeface="Times New Roman" pitchFamily="18" charset="0"/>
                        </a:rPr>
                        <a:t> (Joint Entrance Examination) </a:t>
                      </a: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0001"/>
                  </a:ext>
                </a:extLst>
              </a:tr>
              <a:tr h="22778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PGIMER</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(Post Graduate Institute</a:t>
                      </a:r>
                      <a:r>
                        <a:rPr lang="en-US" sz="1400" b="1" i="0" u="none" strike="noStrike" baseline="0" dirty="0">
                          <a:solidFill>
                            <a:schemeClr val="tx1"/>
                          </a:solidFill>
                          <a:latin typeface="Times New Roman" pitchFamily="18" charset="0"/>
                          <a:cs typeface="Times New Roman" pitchFamily="18" charset="0"/>
                        </a:rPr>
                        <a:t> of Medical Education and Research)</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JEE Advanced</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a:t>
                      </a:r>
                      <a:r>
                        <a:rPr lang="en-US" sz="1400" b="1" i="0" u="none" strike="noStrike" dirty="0">
                          <a:solidFill>
                            <a:srgbClr val="FF0000"/>
                          </a:solidFill>
                          <a:latin typeface="Times New Roman" pitchFamily="18" charset="0"/>
                          <a:cs typeface="Times New Roman" pitchFamily="18" charset="0"/>
                        </a:rPr>
                        <a:t>Joint Entrance Examination Advanced)  </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02"/>
                  </a:ext>
                </a:extLst>
              </a:tr>
              <a:tr h="227786">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NEET MDS</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FF0000"/>
                          </a:solidFill>
                          <a:latin typeface="Times New Roman" pitchFamily="18" charset="0"/>
                          <a:cs typeface="Times New Roman" pitchFamily="18" charset="0"/>
                        </a:rPr>
                        <a:t>(National</a:t>
                      </a:r>
                      <a:r>
                        <a:rPr lang="en-US" sz="1400" b="1" i="0" u="none" strike="noStrike" baseline="0" dirty="0">
                          <a:solidFill>
                            <a:srgbClr val="FF0000"/>
                          </a:solidFill>
                          <a:latin typeface="Times New Roman" pitchFamily="18" charset="0"/>
                          <a:cs typeface="Times New Roman" pitchFamily="18" charset="0"/>
                        </a:rPr>
                        <a:t> Eligibility cum Entrance Test for Master of Dental Surgery)</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gridSpan="2">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NATA</a:t>
                      </a:r>
                      <a:r>
                        <a:rPr lang="en-US" sz="1400" b="1" i="0" u="none" strike="noStrike" dirty="0">
                          <a:solidFill>
                            <a:srgbClr val="000000"/>
                          </a:solidFill>
                          <a:latin typeface="Times New Roman" pitchFamily="18" charset="0"/>
                          <a:cs typeface="Times New Roman" pitchFamily="18" charset="0"/>
                        </a:rPr>
                        <a:t> (National</a:t>
                      </a:r>
                      <a:r>
                        <a:rPr lang="en-US" sz="1400" b="1" i="0" u="none" strike="noStrike" baseline="0" dirty="0">
                          <a:solidFill>
                            <a:srgbClr val="000000"/>
                          </a:solidFill>
                          <a:latin typeface="Times New Roman" pitchFamily="18" charset="0"/>
                          <a:cs typeface="Times New Roman" pitchFamily="18" charset="0"/>
                        </a:rPr>
                        <a:t> Aptitude Test in Architecture)</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03"/>
                  </a:ext>
                </a:extLst>
              </a:tr>
              <a:tr h="22778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RUET</a:t>
                      </a:r>
                      <a:r>
                        <a:rPr lang="en-US" sz="1400" b="1" i="0" u="none" strike="noStrike" dirty="0">
                          <a:solidFill>
                            <a:srgbClr val="000000"/>
                          </a:solidFill>
                          <a:latin typeface="Times New Roman" pitchFamily="18" charset="0"/>
                          <a:cs typeface="Times New Roman" pitchFamily="18" charset="0"/>
                        </a:rPr>
                        <a:t> (Rama University Entrance Test)</a:t>
                      </a: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gridSpan="2">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COMEDK UGET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(Consortium</a:t>
                      </a:r>
                      <a:r>
                        <a:rPr lang="en-US" sz="1400" b="1" i="0" u="none" strike="noStrike" baseline="0" dirty="0">
                          <a:solidFill>
                            <a:srgbClr val="C00000"/>
                          </a:solidFill>
                          <a:latin typeface="Times New Roman" pitchFamily="18" charset="0"/>
                          <a:cs typeface="Times New Roman" pitchFamily="18" charset="0"/>
                        </a:rPr>
                        <a:t> of Medical, Engineering and Dental College of Karnataka Under Graduate Entrance Test)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04"/>
                  </a:ext>
                </a:extLst>
              </a:tr>
              <a:tr h="23917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MP DMAT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(Madhya Pradesh Dental / </a:t>
                      </a:r>
                      <a:r>
                        <a:rPr lang="en-US" sz="1400" b="1" i="0" u="none" strike="noStrike" dirty="0" err="1">
                          <a:solidFill>
                            <a:srgbClr val="C00000"/>
                          </a:solidFill>
                          <a:latin typeface="Times New Roman" pitchFamily="18" charset="0"/>
                          <a:cs typeface="Times New Roman" pitchFamily="18" charset="0"/>
                        </a:rPr>
                        <a:t>Mdical</a:t>
                      </a:r>
                      <a:r>
                        <a:rPr lang="en-US" sz="1400" b="1" i="0" u="none" strike="noStrike" dirty="0">
                          <a:solidFill>
                            <a:srgbClr val="C00000"/>
                          </a:solidFill>
                          <a:latin typeface="Times New Roman" pitchFamily="18" charset="0"/>
                          <a:cs typeface="Times New Roman" pitchFamily="18" charset="0"/>
                        </a:rPr>
                        <a:t> Association Test)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KIITEE</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a:t>
                      </a:r>
                      <a:r>
                        <a:rPr lang="en-US" sz="1400" b="1" i="0" u="none" strike="noStrike" dirty="0" err="1">
                          <a:solidFill>
                            <a:schemeClr val="tx1"/>
                          </a:solidFill>
                          <a:latin typeface="Times New Roman" pitchFamily="18" charset="0"/>
                          <a:cs typeface="Times New Roman" pitchFamily="18" charset="0"/>
                        </a:rPr>
                        <a:t>Kalinga</a:t>
                      </a:r>
                      <a:r>
                        <a:rPr lang="en-US" sz="1400" b="1" i="0" u="none" strike="noStrike" dirty="0">
                          <a:solidFill>
                            <a:schemeClr val="tx1"/>
                          </a:solidFill>
                          <a:latin typeface="Times New Roman" pitchFamily="18" charset="0"/>
                          <a:cs typeface="Times New Roman" pitchFamily="18" charset="0"/>
                        </a:rPr>
                        <a:t> Institute of Industrial Technology</a:t>
                      </a:r>
                      <a:r>
                        <a:rPr lang="en-US" sz="1400" b="1" i="0" u="none" strike="noStrike" baseline="0" dirty="0">
                          <a:solidFill>
                            <a:schemeClr val="tx1"/>
                          </a:solidFill>
                          <a:latin typeface="Times New Roman" pitchFamily="18" charset="0"/>
                          <a:cs typeface="Times New Roman" pitchFamily="18" charset="0"/>
                        </a:rPr>
                        <a:t> Entrance Examination)</a:t>
                      </a:r>
                    </a:p>
                    <a:p>
                      <a:pPr marL="0" marR="0" indent="0" algn="l" defTabSz="914400" rtl="0" eaLnBrk="1" fontAlgn="b" latinLnBrk="0" hangingPunct="1">
                        <a:lnSpc>
                          <a:spcPct val="100000"/>
                        </a:lnSpc>
                        <a:spcBef>
                          <a:spcPts val="0"/>
                        </a:spcBef>
                        <a:spcAft>
                          <a:spcPts val="0"/>
                        </a:spcAft>
                        <a:buClrTx/>
                        <a:buSzTx/>
                        <a:buFontTx/>
                        <a:buNone/>
                        <a:tabLst/>
                        <a:defRPr/>
                      </a:pP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5"/>
                  </a:ext>
                </a:extLst>
              </a:tr>
              <a:tr h="250565">
                <a:tc>
                  <a:txBody>
                    <a:bodyPr/>
                    <a:lstStyle/>
                    <a:p>
                      <a:pPr algn="l" fontAlgn="b"/>
                      <a:endParaRPr lang="en-US" sz="1400" b="1" i="0" u="none" strike="noStrike">
                        <a:solidFill>
                          <a:srgbClr val="000000"/>
                        </a:solidFill>
                        <a:latin typeface="Times New Roman" pitchFamily="18" charset="0"/>
                        <a:cs typeface="Times New Roman" pitchFamily="18" charset="0"/>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l" fontAlgn="b"/>
                      <a:endParaRPr lang="en-US" sz="1400" b="1" i="0" u="none" strike="noStrike">
                        <a:solidFill>
                          <a:srgbClr val="000000"/>
                        </a:solidFill>
                        <a:latin typeface="Times New Roman" pitchFamily="18" charset="0"/>
                        <a:cs typeface="Times New Roman" pitchFamily="18" charset="0"/>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6"/>
                  </a:ext>
                </a:extLst>
              </a:tr>
              <a:tr h="250565">
                <a:tc>
                  <a:txBody>
                    <a:bodyPr/>
                    <a:lstStyle/>
                    <a:p>
                      <a:pPr algn="ctr" fontAlgn="b"/>
                      <a:r>
                        <a:rPr lang="en-US" sz="1400" b="1" i="0" u="none" strike="noStrike">
                          <a:solidFill>
                            <a:srgbClr val="0563C1"/>
                          </a:solidFill>
                          <a:latin typeface="Times New Roman" pitchFamily="18" charset="0"/>
                          <a:cs typeface="Times New Roman" pitchFamily="18" charset="0"/>
                          <a:hlinkClick r:id="" action="ppaction://noaction"/>
                        </a:rPr>
                        <a:t>Arts</a:t>
                      </a:r>
                      <a:endParaRPr lang="en-US" sz="1400" b="1" i="0" u="none" strike="noStrike">
                        <a:solidFill>
                          <a:srgbClr val="0563C1"/>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2">
                  <a:txBody>
                    <a:bodyPr/>
                    <a:lstStyle/>
                    <a:p>
                      <a:pPr algn="ctr" fontAlgn="b"/>
                      <a:r>
                        <a:rPr lang="en-US" sz="1400" b="1" i="0" u="none" strike="noStrike">
                          <a:solidFill>
                            <a:srgbClr val="0563C1"/>
                          </a:solidFill>
                          <a:latin typeface="Times New Roman" pitchFamily="18" charset="0"/>
                          <a:cs typeface="Times New Roman" pitchFamily="18" charset="0"/>
                          <a:hlinkClick r:id="" action="ppaction://noaction"/>
                        </a:rPr>
                        <a:t>Agriculture</a:t>
                      </a:r>
                      <a:endParaRPr lang="en-US" sz="1400" b="1" i="0" u="none" strike="noStrike">
                        <a:solidFill>
                          <a:srgbClr val="0563C1"/>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7"/>
                  </a:ext>
                </a:extLst>
              </a:tr>
              <a:tr h="23917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CUCET</a:t>
                      </a:r>
                      <a:r>
                        <a:rPr lang="en-US" sz="1400" b="1" i="0" u="none" strike="noStrike" dirty="0">
                          <a:solidFill>
                            <a:srgbClr val="000000"/>
                          </a:solidFill>
                          <a:latin typeface="Times New Roman" pitchFamily="18" charset="0"/>
                          <a:cs typeface="Times New Roman" pitchFamily="18" charset="0"/>
                        </a:rPr>
                        <a:t> (Central University Common</a:t>
                      </a:r>
                      <a:r>
                        <a:rPr lang="en-US" sz="1400" b="1" i="0" u="none" strike="noStrike" baseline="0" dirty="0">
                          <a:solidFill>
                            <a:srgbClr val="000000"/>
                          </a:solidFill>
                          <a:latin typeface="Times New Roman" pitchFamily="18" charset="0"/>
                          <a:cs typeface="Times New Roman" pitchFamily="18" charset="0"/>
                        </a:rPr>
                        <a:t> Entrance Test)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tc gridSpan="2">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MHT CET</a:t>
                      </a:r>
                      <a:r>
                        <a:rPr lang="en-US" sz="1400" b="1" i="0" u="none" strike="noStrike" dirty="0">
                          <a:solidFill>
                            <a:srgbClr val="000000"/>
                          </a:solidFill>
                          <a:latin typeface="Times New Roman" pitchFamily="18" charset="0"/>
                          <a:cs typeface="Times New Roman" pitchFamily="18" charset="0"/>
                        </a:rPr>
                        <a:t> (Maharashtra</a:t>
                      </a:r>
                      <a:r>
                        <a:rPr lang="en-US" sz="1400" b="1" i="0" u="none" strike="noStrike" baseline="0" dirty="0">
                          <a:solidFill>
                            <a:srgbClr val="000000"/>
                          </a:solidFill>
                          <a:latin typeface="Times New Roman" pitchFamily="18" charset="0"/>
                          <a:cs typeface="Times New Roman" pitchFamily="18" charset="0"/>
                        </a:rPr>
                        <a:t> State Common Entrance Test)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0008"/>
                  </a:ext>
                </a:extLst>
              </a:tr>
              <a:tr h="22778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KIITEE</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a:t>
                      </a:r>
                      <a:r>
                        <a:rPr lang="en-US" sz="1400" b="1" i="0" u="none" strike="noStrike" dirty="0" err="1">
                          <a:solidFill>
                            <a:srgbClr val="C00000"/>
                          </a:solidFill>
                          <a:latin typeface="Times New Roman" pitchFamily="18" charset="0"/>
                          <a:cs typeface="Times New Roman" pitchFamily="18" charset="0"/>
                        </a:rPr>
                        <a:t>Kalinga</a:t>
                      </a:r>
                      <a:r>
                        <a:rPr lang="en-US" sz="1400" b="1" i="0" u="none" strike="noStrike" dirty="0">
                          <a:solidFill>
                            <a:srgbClr val="C00000"/>
                          </a:solidFill>
                          <a:latin typeface="Times New Roman" pitchFamily="18" charset="0"/>
                          <a:cs typeface="Times New Roman" pitchFamily="18" charset="0"/>
                        </a:rPr>
                        <a:t> Institute of Industrial Technology</a:t>
                      </a:r>
                      <a:r>
                        <a:rPr lang="en-US" sz="1400" b="1" i="0" u="none" strike="noStrike" baseline="0" dirty="0">
                          <a:solidFill>
                            <a:srgbClr val="C00000"/>
                          </a:solidFill>
                          <a:latin typeface="Times New Roman" pitchFamily="18" charset="0"/>
                          <a:cs typeface="Times New Roman" pitchFamily="18" charset="0"/>
                        </a:rPr>
                        <a:t> Entrance Examination)</a:t>
                      </a:r>
                      <a:endParaRPr lang="en-US" sz="1400" b="1" i="0" u="none" strike="noStrike" dirty="0">
                        <a:solidFill>
                          <a:srgbClr val="C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BCECE</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(Bihar</a:t>
                      </a:r>
                      <a:r>
                        <a:rPr lang="en-US" sz="1400" b="1" i="0" u="none" strike="noStrike" baseline="0" dirty="0">
                          <a:solidFill>
                            <a:srgbClr val="C00000"/>
                          </a:solidFill>
                          <a:latin typeface="Times New Roman" pitchFamily="18" charset="0"/>
                          <a:cs typeface="Times New Roman" pitchFamily="18" charset="0"/>
                        </a:rPr>
                        <a:t> Combined Entrance Competitive Examination)</a:t>
                      </a:r>
                      <a:endParaRPr lang="en-US" sz="1400" b="1" i="0" u="none" strike="noStrike" dirty="0">
                        <a:solidFill>
                          <a:srgbClr val="C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09"/>
                  </a:ext>
                </a:extLst>
              </a:tr>
              <a:tr h="22778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TISSNET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(Tata</a:t>
                      </a:r>
                      <a:r>
                        <a:rPr lang="en-US" sz="1400" b="1" i="0" u="none" strike="noStrike" baseline="0" dirty="0">
                          <a:solidFill>
                            <a:schemeClr val="tx1"/>
                          </a:solidFill>
                          <a:latin typeface="Times New Roman" pitchFamily="18" charset="0"/>
                          <a:cs typeface="Times New Roman" pitchFamily="18" charset="0"/>
                        </a:rPr>
                        <a:t> Institute of Social Science National Entrance Test)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KEAM</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(Kerala Engineering Architecture</a:t>
                      </a:r>
                      <a:r>
                        <a:rPr lang="en-US" sz="1400" b="1" i="0" u="none" strike="noStrike" baseline="0" dirty="0">
                          <a:solidFill>
                            <a:schemeClr val="tx1"/>
                          </a:solidFill>
                          <a:latin typeface="Times New Roman" pitchFamily="18" charset="0"/>
                          <a:cs typeface="Times New Roman" pitchFamily="18" charset="0"/>
                        </a:rPr>
                        <a:t> Medical Entrance Exam)</a:t>
                      </a:r>
                      <a:endParaRPr lang="en-US" sz="1400" b="1" i="0" u="none" strike="noStrike" dirty="0">
                        <a:solidFill>
                          <a:schemeClr val="tx1"/>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10"/>
                  </a:ext>
                </a:extLst>
              </a:tr>
              <a:tr h="227786">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NPAT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National </a:t>
                      </a:r>
                      <a:r>
                        <a:rPr lang="en-US" sz="1400" b="1" i="0" u="none" strike="noStrike" baseline="0" dirty="0">
                          <a:solidFill>
                            <a:srgbClr val="C00000"/>
                          </a:solidFill>
                          <a:latin typeface="Times New Roman" pitchFamily="18" charset="0"/>
                          <a:cs typeface="Times New Roman" pitchFamily="18" charset="0"/>
                        </a:rPr>
                        <a:t> Test for </a:t>
                      </a:r>
                      <a:r>
                        <a:rPr lang="en-US" sz="1400" b="1" i="0" u="none" strike="noStrike" baseline="0" dirty="0" err="1">
                          <a:solidFill>
                            <a:srgbClr val="C00000"/>
                          </a:solidFill>
                          <a:latin typeface="Times New Roman" pitchFamily="18" charset="0"/>
                          <a:cs typeface="Times New Roman" pitchFamily="18" charset="0"/>
                        </a:rPr>
                        <a:t>Programme</a:t>
                      </a:r>
                      <a:r>
                        <a:rPr lang="en-US" sz="1400" b="1" i="0" u="none" strike="noStrike" baseline="0" dirty="0">
                          <a:solidFill>
                            <a:srgbClr val="C00000"/>
                          </a:solidFill>
                          <a:latin typeface="Times New Roman" pitchFamily="18" charset="0"/>
                          <a:cs typeface="Times New Roman" pitchFamily="18" charset="0"/>
                        </a:rPr>
                        <a:t> After Twelfth)</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gridSpan="2">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ICAR AIEEA</a:t>
                      </a:r>
                      <a:r>
                        <a:rPr lang="en-US" sz="1400" b="1" i="0" u="none" strike="noStrike" dirty="0">
                          <a:solidFill>
                            <a:srgbClr val="000000"/>
                          </a:solidFill>
                          <a:latin typeface="Times New Roman" pitchFamily="18" charset="0"/>
                          <a:cs typeface="Times New Roman" pitchFamily="18" charset="0"/>
                        </a:rPr>
                        <a:t> (Indian Council</a:t>
                      </a:r>
                      <a:r>
                        <a:rPr lang="en-US" sz="1400" b="1" i="0" u="none" strike="noStrike" baseline="0" dirty="0">
                          <a:solidFill>
                            <a:srgbClr val="000000"/>
                          </a:solidFill>
                          <a:latin typeface="Times New Roman" pitchFamily="18" charset="0"/>
                          <a:cs typeface="Times New Roman" pitchFamily="18" charset="0"/>
                        </a:rPr>
                        <a:t> of </a:t>
                      </a:r>
                      <a:r>
                        <a:rPr lang="en-US" sz="1400" b="1" i="0" u="none" strike="noStrike" baseline="0" dirty="0" err="1">
                          <a:solidFill>
                            <a:srgbClr val="000000"/>
                          </a:solidFill>
                          <a:latin typeface="Times New Roman" pitchFamily="18" charset="0"/>
                          <a:cs typeface="Times New Roman" pitchFamily="18" charset="0"/>
                        </a:rPr>
                        <a:t>Agiculture</a:t>
                      </a:r>
                      <a:r>
                        <a:rPr lang="en-US" sz="1400" b="1" i="0" u="none" strike="noStrike" baseline="0" dirty="0">
                          <a:solidFill>
                            <a:srgbClr val="000000"/>
                          </a:solidFill>
                          <a:latin typeface="Times New Roman" pitchFamily="18" charset="0"/>
                          <a:cs typeface="Times New Roman" pitchFamily="18" charset="0"/>
                        </a:rPr>
                        <a:t> Research All India Entrance Examination for Admission</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11"/>
                  </a:ext>
                </a:extLst>
              </a:tr>
              <a:tr h="23917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DAVV CET</a:t>
                      </a:r>
                      <a:r>
                        <a:rPr lang="en-US" sz="1400" b="1" i="0" u="none" strike="noStrike" dirty="0">
                          <a:solidFill>
                            <a:srgbClr val="000000"/>
                          </a:solidFill>
                          <a:latin typeface="Times New Roman" pitchFamily="18" charset="0"/>
                          <a:cs typeface="Times New Roman" pitchFamily="18" charset="0"/>
                        </a:rPr>
                        <a:t> (Devi </a:t>
                      </a:r>
                      <a:r>
                        <a:rPr lang="en-US" sz="1400" b="1" i="0" u="none" strike="noStrike" dirty="0" err="1">
                          <a:solidFill>
                            <a:srgbClr val="000000"/>
                          </a:solidFill>
                          <a:latin typeface="Times New Roman" pitchFamily="18" charset="0"/>
                          <a:cs typeface="Times New Roman" pitchFamily="18" charset="0"/>
                        </a:rPr>
                        <a:t>Ahilya</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err="1">
                          <a:solidFill>
                            <a:srgbClr val="000000"/>
                          </a:solidFill>
                          <a:latin typeface="Times New Roman" pitchFamily="18" charset="0"/>
                          <a:cs typeface="Times New Roman" pitchFamily="18" charset="0"/>
                        </a:rPr>
                        <a:t>Vishwavidyalaya</a:t>
                      </a:r>
                      <a:r>
                        <a:rPr lang="en-US" sz="1400" b="1" i="0" u="none" strike="noStrike" baseline="0" dirty="0">
                          <a:solidFill>
                            <a:srgbClr val="000000"/>
                          </a:solidFill>
                          <a:latin typeface="Times New Roman" pitchFamily="18" charset="0"/>
                          <a:cs typeface="Times New Roman" pitchFamily="18" charset="0"/>
                        </a:rPr>
                        <a:t> Common Entrance Test)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tc gridSpan="2">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AGRICET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2"/>
                  </a:ext>
                </a:extLst>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228607"/>
          <a:ext cx="8686800" cy="4433483"/>
        </p:xfrm>
        <a:graphic>
          <a:graphicData uri="http://schemas.openxmlformats.org/drawingml/2006/table">
            <a:tbl>
              <a:tblPr/>
              <a:tblGrid>
                <a:gridCol w="4956781">
                  <a:extLst>
                    <a:ext uri="{9D8B030D-6E8A-4147-A177-3AD203B41FA5}">
                      <a16:colId xmlns:a16="http://schemas.microsoft.com/office/drawing/2014/main" val="20000"/>
                    </a:ext>
                  </a:extLst>
                </a:gridCol>
                <a:gridCol w="1330374">
                  <a:extLst>
                    <a:ext uri="{9D8B030D-6E8A-4147-A177-3AD203B41FA5}">
                      <a16:colId xmlns:a16="http://schemas.microsoft.com/office/drawing/2014/main" val="20001"/>
                    </a:ext>
                  </a:extLst>
                </a:gridCol>
                <a:gridCol w="2399645">
                  <a:extLst>
                    <a:ext uri="{9D8B030D-6E8A-4147-A177-3AD203B41FA5}">
                      <a16:colId xmlns:a16="http://schemas.microsoft.com/office/drawing/2014/main" val="20002"/>
                    </a:ext>
                  </a:extLst>
                </a:gridCol>
              </a:tblGrid>
              <a:tr h="250565">
                <a:tc>
                  <a:txBody>
                    <a:bodyPr/>
                    <a:lstStyle/>
                    <a:p>
                      <a:pPr algn="ctr" fontAlgn="b"/>
                      <a:r>
                        <a:rPr lang="en-US" sz="1400" b="1" i="0" u="none" strike="noStrike" dirty="0">
                          <a:solidFill>
                            <a:srgbClr val="0563C1"/>
                          </a:solidFill>
                          <a:latin typeface="Times New Roman" pitchFamily="18" charset="0"/>
                          <a:cs typeface="Times New Roman" pitchFamily="18" charset="0"/>
                          <a:hlinkClick r:id="" action="ppaction://noaction"/>
                        </a:rPr>
                        <a:t>Paramedical</a:t>
                      </a:r>
                      <a:endParaRPr lang="en-US" sz="1400" b="1" i="0" u="none" strike="noStrike" dirty="0">
                        <a:solidFill>
                          <a:srgbClr val="0563C1"/>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gridSpan="2">
                  <a:txBody>
                    <a:bodyPr/>
                    <a:lstStyle/>
                    <a:p>
                      <a:pPr algn="ctr" fontAlgn="b"/>
                      <a:r>
                        <a:rPr lang="en-US" sz="1400" b="1" i="0" u="none" strike="noStrike" dirty="0">
                          <a:solidFill>
                            <a:srgbClr val="0563C1"/>
                          </a:solidFill>
                          <a:latin typeface="Times New Roman" pitchFamily="18" charset="0"/>
                          <a:cs typeface="Times New Roman" pitchFamily="18" charset="0"/>
                          <a:hlinkClick r:id="" action="ppaction://noaction"/>
                        </a:rPr>
                        <a:t>Education</a:t>
                      </a:r>
                      <a:endParaRPr lang="en-US" sz="1400" b="1" i="0" u="none" strike="noStrike" dirty="0">
                        <a:solidFill>
                          <a:srgbClr val="0563C1"/>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3917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CPNET</a:t>
                      </a:r>
                      <a:r>
                        <a:rPr lang="en-US" sz="1400" b="1" i="0" u="none" strike="noStrike" dirty="0">
                          <a:solidFill>
                            <a:srgbClr val="000000"/>
                          </a:solidFill>
                          <a:latin typeface="Times New Roman" pitchFamily="18" charset="0"/>
                          <a:cs typeface="Times New Roman" pitchFamily="18" charset="0"/>
                        </a:rPr>
                        <a:t> (Combined Paramedical</a:t>
                      </a:r>
                      <a:r>
                        <a:rPr lang="en-US" sz="1400" b="1" i="0" u="none" strike="noStrike" baseline="0" dirty="0">
                          <a:solidFill>
                            <a:srgbClr val="000000"/>
                          </a:solidFill>
                          <a:latin typeface="Times New Roman" pitchFamily="18" charset="0"/>
                          <a:cs typeface="Times New Roman" pitchFamily="18" charset="0"/>
                        </a:rPr>
                        <a:t> Pharmacy and Nursing Entrance Test)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TS EDCET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a:t>
                      </a:r>
                      <a:r>
                        <a:rPr lang="en-US" sz="1400" b="1" i="0" u="none" strike="noStrike" dirty="0" err="1">
                          <a:solidFill>
                            <a:srgbClr val="C00000"/>
                          </a:solidFill>
                          <a:latin typeface="Times New Roman" pitchFamily="18" charset="0"/>
                          <a:cs typeface="Times New Roman" pitchFamily="18" charset="0"/>
                        </a:rPr>
                        <a:t>Telangana</a:t>
                      </a:r>
                      <a:r>
                        <a:rPr lang="en-US" sz="1400" b="1" i="0" u="none" strike="noStrike" dirty="0">
                          <a:solidFill>
                            <a:srgbClr val="C00000"/>
                          </a:solidFill>
                          <a:latin typeface="Times New Roman" pitchFamily="18" charset="0"/>
                          <a:cs typeface="Times New Roman" pitchFamily="18" charset="0"/>
                        </a:rPr>
                        <a:t> State</a:t>
                      </a:r>
                      <a:r>
                        <a:rPr lang="en-US" sz="1400" b="1" i="0" u="none" strike="noStrike" baseline="0" dirty="0">
                          <a:solidFill>
                            <a:srgbClr val="C00000"/>
                          </a:solidFill>
                          <a:latin typeface="Times New Roman" pitchFamily="18" charset="0"/>
                          <a:cs typeface="Times New Roman" pitchFamily="18" charset="0"/>
                        </a:rPr>
                        <a:t>  Education </a:t>
                      </a:r>
                      <a:r>
                        <a:rPr lang="en-US" sz="1400" b="1" i="0" u="none" strike="noStrike" dirty="0">
                          <a:solidFill>
                            <a:srgbClr val="C00000"/>
                          </a:solidFill>
                          <a:latin typeface="Times New Roman" pitchFamily="18" charset="0"/>
                          <a:cs typeface="Times New Roman" pitchFamily="18" charset="0"/>
                        </a:rPr>
                        <a:t>Common Entrance Test)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0001"/>
                  </a:ext>
                </a:extLst>
              </a:tr>
              <a:tr h="22778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JENPAUH</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(West Bengal Joint Entrance</a:t>
                      </a:r>
                      <a:r>
                        <a:rPr lang="en-US" sz="1400" b="1" i="0" u="none" strike="noStrike" baseline="0" dirty="0">
                          <a:solidFill>
                            <a:srgbClr val="C00000"/>
                          </a:solidFill>
                          <a:latin typeface="Times New Roman" pitchFamily="18" charset="0"/>
                          <a:cs typeface="Times New Roman" pitchFamily="18" charset="0"/>
                        </a:rPr>
                        <a:t> Exam Board)</a:t>
                      </a:r>
                      <a:endParaRPr lang="en-US" sz="1400" b="1" i="0" u="none" strike="noStrike" dirty="0">
                        <a:solidFill>
                          <a:srgbClr val="C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gridSpan="2">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IGNOU Bed</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a:t>
                      </a:r>
                      <a:r>
                        <a:rPr lang="en-US" sz="1400" b="1" i="0" u="none" strike="noStrike" dirty="0" err="1">
                          <a:solidFill>
                            <a:schemeClr val="tx1"/>
                          </a:solidFill>
                          <a:latin typeface="Times New Roman" pitchFamily="18" charset="0"/>
                          <a:cs typeface="Times New Roman" pitchFamily="18" charset="0"/>
                        </a:rPr>
                        <a:t>Indira</a:t>
                      </a:r>
                      <a:r>
                        <a:rPr lang="en-US" sz="1400" b="1" i="0" u="none" strike="noStrike" dirty="0">
                          <a:solidFill>
                            <a:schemeClr val="tx1"/>
                          </a:solidFill>
                          <a:latin typeface="Times New Roman" pitchFamily="18" charset="0"/>
                          <a:cs typeface="Times New Roman" pitchFamily="18" charset="0"/>
                        </a:rPr>
                        <a:t> Gandhi</a:t>
                      </a:r>
                      <a:r>
                        <a:rPr lang="en-US" sz="1400" b="1" i="0" u="none" strike="noStrike" baseline="0" dirty="0">
                          <a:solidFill>
                            <a:schemeClr val="tx1"/>
                          </a:solidFill>
                          <a:latin typeface="Times New Roman" pitchFamily="18" charset="0"/>
                          <a:cs typeface="Times New Roman" pitchFamily="18" charset="0"/>
                        </a:rPr>
                        <a:t> National Open University </a:t>
                      </a:r>
                      <a:r>
                        <a:rPr lang="en-US" sz="1400" b="1" i="0" u="none" strike="noStrike" baseline="0" dirty="0" err="1">
                          <a:solidFill>
                            <a:schemeClr val="tx1"/>
                          </a:solidFill>
                          <a:latin typeface="Times New Roman" pitchFamily="18" charset="0"/>
                          <a:cs typeface="Times New Roman" pitchFamily="18" charset="0"/>
                        </a:rPr>
                        <a:t>BEd</a:t>
                      </a:r>
                      <a:r>
                        <a:rPr lang="en-US" sz="1400" b="1" i="0" u="none" strike="noStrike" baseline="0" dirty="0">
                          <a:solidFill>
                            <a:schemeClr val="tx1"/>
                          </a:solidFill>
                          <a:latin typeface="Times New Roman" pitchFamily="18" charset="0"/>
                          <a:cs typeface="Times New Roman" pitchFamily="18" charset="0"/>
                        </a:rPr>
                        <a: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02"/>
                  </a:ext>
                </a:extLst>
              </a:tr>
              <a:tr h="22778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SMFWBEE</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(State Medical Faculty of West Bengal</a:t>
                      </a:r>
                      <a:r>
                        <a:rPr lang="en-US" sz="1400" b="1" i="0" u="none" strike="noStrike" baseline="0" dirty="0">
                          <a:solidFill>
                            <a:schemeClr val="tx1"/>
                          </a:solidFill>
                          <a:latin typeface="Times New Roman" pitchFamily="18" charset="0"/>
                          <a:cs typeface="Times New Roman" pitchFamily="18" charset="0"/>
                        </a:rPr>
                        <a:t> Entrance Exam)</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AP EDCET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(Andhra Pradesh</a:t>
                      </a:r>
                      <a:r>
                        <a:rPr lang="en-US" sz="1400" b="1" i="0" u="none" strike="noStrike" baseline="0" dirty="0">
                          <a:solidFill>
                            <a:srgbClr val="C00000"/>
                          </a:solidFill>
                          <a:latin typeface="Times New Roman" pitchFamily="18" charset="0"/>
                          <a:cs typeface="Times New Roman" pitchFamily="18" charset="0"/>
                        </a:rPr>
                        <a:t>  Education </a:t>
                      </a:r>
                      <a:r>
                        <a:rPr lang="en-US" sz="1400" b="1" i="0" u="none" strike="noStrike" dirty="0">
                          <a:solidFill>
                            <a:srgbClr val="C00000"/>
                          </a:solidFill>
                          <a:latin typeface="Times New Roman" pitchFamily="18" charset="0"/>
                          <a:cs typeface="Times New Roman" pitchFamily="18" charset="0"/>
                        </a:rPr>
                        <a:t>Common Entrance Test)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03"/>
                  </a:ext>
                </a:extLst>
              </a:tr>
              <a:tr h="22778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AIIMS Nursing</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(All</a:t>
                      </a:r>
                      <a:r>
                        <a:rPr lang="en-US" sz="1400" b="1" i="0" u="none" strike="noStrike" baseline="0" dirty="0">
                          <a:solidFill>
                            <a:srgbClr val="C00000"/>
                          </a:solidFill>
                          <a:latin typeface="Times New Roman" pitchFamily="18" charset="0"/>
                          <a:cs typeface="Times New Roman" pitchFamily="18" charset="0"/>
                        </a:rPr>
                        <a:t> India Institute of Medical Science) Nursing</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gridSpan="2">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Bihar CET Bed</a:t>
                      </a:r>
                      <a:r>
                        <a:rPr lang="en-US" sz="1400" b="1" i="0" u="none" strike="noStrike" dirty="0">
                          <a:solidFill>
                            <a:srgbClr val="000000"/>
                          </a:solidFill>
                          <a:latin typeface="Times New Roman" pitchFamily="18" charset="0"/>
                          <a:cs typeface="Times New Roman" pitchFamily="18" charset="0"/>
                        </a:rPr>
                        <a:t> (Bihar Bachelor of Education</a:t>
                      </a:r>
                      <a:r>
                        <a:rPr lang="en-US" sz="1400" b="1" i="0" u="none" strike="noStrike" baseline="0" dirty="0">
                          <a:solidFill>
                            <a:srgbClr val="000000"/>
                          </a:solidFill>
                          <a:latin typeface="Times New Roman" pitchFamily="18" charset="0"/>
                          <a:cs typeface="Times New Roman" pitchFamily="18" charset="0"/>
                        </a:rPr>
                        <a:t> Combined Entrance Test) </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04"/>
                  </a:ext>
                </a:extLst>
              </a:tr>
              <a:tr h="23917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BHU </a:t>
                      </a:r>
                      <a:r>
                        <a:rPr lang="en-US" sz="1400" b="1" i="0" u="none" strike="noStrike" dirty="0" err="1">
                          <a:solidFill>
                            <a:srgbClr val="000000"/>
                          </a:solidFill>
                          <a:latin typeface="Times New Roman" pitchFamily="18" charset="0"/>
                          <a:cs typeface="Times New Roman" pitchFamily="18" charset="0"/>
                          <a:hlinkClick r:id="" action="ppaction://noaction"/>
                        </a:rPr>
                        <a:t>BSc</a:t>
                      </a:r>
                      <a:r>
                        <a:rPr lang="en-US" sz="1400" b="1" i="0" u="none" strike="noStrike" dirty="0">
                          <a:solidFill>
                            <a:srgbClr val="000000"/>
                          </a:solidFill>
                          <a:latin typeface="Times New Roman" pitchFamily="18" charset="0"/>
                          <a:cs typeface="Times New Roman" pitchFamily="18" charset="0"/>
                          <a:hlinkClick r:id="" action="ppaction://noaction"/>
                        </a:rPr>
                        <a:t> Nursing</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(Banaras Hindu University)</a:t>
                      </a:r>
                      <a:r>
                        <a:rPr lang="en-US" sz="1400" b="1" i="0" u="none" strike="noStrike" baseline="0" dirty="0">
                          <a:solidFill>
                            <a:schemeClr val="tx1"/>
                          </a:solidFill>
                          <a:latin typeface="Times New Roman" pitchFamily="18" charset="0"/>
                          <a:cs typeface="Times New Roman" pitchFamily="18" charset="0"/>
                        </a:rPr>
                        <a:t> </a:t>
                      </a:r>
                      <a:r>
                        <a:rPr lang="en-US" sz="1400" b="1" i="0" u="none" strike="noStrike" baseline="0" dirty="0" err="1">
                          <a:solidFill>
                            <a:schemeClr val="tx1"/>
                          </a:solidFill>
                          <a:latin typeface="Times New Roman" pitchFamily="18" charset="0"/>
                          <a:cs typeface="Times New Roman" pitchFamily="18" charset="0"/>
                        </a:rPr>
                        <a:t>BSc</a:t>
                      </a:r>
                      <a:r>
                        <a:rPr lang="en-US" sz="1400" b="1" i="0" u="none" strike="noStrike" baseline="0" dirty="0">
                          <a:solidFill>
                            <a:schemeClr val="tx1"/>
                          </a:solidFill>
                          <a:latin typeface="Times New Roman" pitchFamily="18" charset="0"/>
                          <a:cs typeface="Times New Roman" pitchFamily="18" charset="0"/>
                        </a:rPr>
                        <a:t> Nursing</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MAH </a:t>
                      </a:r>
                      <a:r>
                        <a:rPr lang="en-US" sz="1400" b="1" i="0" u="none" strike="noStrike" dirty="0" err="1">
                          <a:solidFill>
                            <a:srgbClr val="000000"/>
                          </a:solidFill>
                          <a:latin typeface="Times New Roman" pitchFamily="18" charset="0"/>
                          <a:cs typeface="Times New Roman" pitchFamily="18" charset="0"/>
                          <a:hlinkClick r:id="" action="ppaction://noaction"/>
                        </a:rPr>
                        <a:t>BEd</a:t>
                      </a:r>
                      <a:r>
                        <a:rPr lang="en-US" sz="1400" b="1" i="0" u="none" strike="noStrike" dirty="0">
                          <a:solidFill>
                            <a:srgbClr val="000000"/>
                          </a:solidFill>
                          <a:latin typeface="Times New Roman" pitchFamily="18" charset="0"/>
                          <a:cs typeface="Times New Roman" pitchFamily="18" charset="0"/>
                          <a:hlinkClick r:id="" action="ppaction://noaction"/>
                        </a:rPr>
                        <a:t> CET</a:t>
                      </a:r>
                      <a:r>
                        <a:rPr lang="en-US" sz="1400" b="1" i="0" u="none" strike="noStrike" dirty="0">
                          <a:solidFill>
                            <a:srgbClr val="000000"/>
                          </a:solidFill>
                          <a:latin typeface="Times New Roman" pitchFamily="18" charset="0"/>
                          <a:cs typeface="Times New Roman" pitchFamily="18" charset="0"/>
                        </a:rPr>
                        <a:t> (Maharashtra Bachelor of Education</a:t>
                      </a:r>
                      <a:r>
                        <a:rPr lang="en-US" sz="1400" b="1" i="0" u="none" strike="noStrike" baseline="0" dirty="0">
                          <a:solidFill>
                            <a:srgbClr val="000000"/>
                          </a:solidFill>
                          <a:latin typeface="Times New Roman" pitchFamily="18" charset="0"/>
                          <a:cs typeface="Times New Roman" pitchFamily="18" charset="0"/>
                        </a:rPr>
                        <a:t> Combined Entrance Test) </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5"/>
                  </a:ext>
                </a:extLst>
              </a:tr>
              <a:tr h="250565">
                <a:tc>
                  <a:txBody>
                    <a:bodyPr/>
                    <a:lstStyle/>
                    <a:p>
                      <a:pPr algn="l" fontAlgn="b"/>
                      <a:endParaRPr lang="en-US" sz="1400" b="1" i="0" u="none" strike="noStrike">
                        <a:solidFill>
                          <a:srgbClr val="000000"/>
                        </a:solidFill>
                        <a:latin typeface="Times New Roman" pitchFamily="18" charset="0"/>
                        <a:cs typeface="Times New Roman" pitchFamily="18" charset="0"/>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a:noFill/>
                    </a:lnL>
                    <a:lnR>
                      <a:noFill/>
                    </a:lnR>
                    <a:lnT w="19050" cap="flat" cmpd="sng" algn="ctr">
                      <a:solidFill>
                        <a:srgbClr val="0070C0"/>
                      </a:solidFill>
                      <a:prstDash val="solid"/>
                      <a:round/>
                      <a:headEnd type="none" w="med" len="med"/>
                      <a:tailEnd type="none" w="med" len="med"/>
                    </a:lnT>
                    <a:lnB>
                      <a:noFill/>
                    </a:lnB>
                  </a:tcPr>
                </a:tc>
                <a:tc>
                  <a:txBody>
                    <a:bodyPr/>
                    <a:lstStyle/>
                    <a:p>
                      <a:pPr algn="ctr"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a:noFill/>
                    </a:lnL>
                    <a:lnR>
                      <a:noFill/>
                    </a:lnR>
                    <a:lnT w="19050" cap="flat" cmpd="sng" algn="ctr">
                      <a:solidFill>
                        <a:srgbClr val="0070C0"/>
                      </a:solidFill>
                      <a:prstDash val="solid"/>
                      <a:round/>
                      <a:headEnd type="none" w="med" len="med"/>
                      <a:tailEnd type="none" w="med" len="med"/>
                    </a:lnT>
                    <a:lnB>
                      <a:noFill/>
                    </a:lnB>
                  </a:tcPr>
                </a:tc>
                <a:extLst>
                  <a:ext uri="{0D108BD9-81ED-4DB2-BD59-A6C34878D82A}">
                    <a16:rowId xmlns:a16="http://schemas.microsoft.com/office/drawing/2014/main" val="10006"/>
                  </a:ext>
                </a:extLst>
              </a:tr>
              <a:tr h="250565">
                <a:tc>
                  <a:txBody>
                    <a:bodyPr/>
                    <a:lstStyle/>
                    <a:p>
                      <a:pPr algn="ctr" fontAlgn="b"/>
                      <a:r>
                        <a:rPr lang="en-US" sz="1400" b="1" i="0" u="none" strike="noStrike">
                          <a:solidFill>
                            <a:srgbClr val="0563C1"/>
                          </a:solidFill>
                          <a:latin typeface="Times New Roman" pitchFamily="18" charset="0"/>
                          <a:cs typeface="Times New Roman" pitchFamily="18" charset="0"/>
                          <a:hlinkClick r:id="" action="ppaction://noaction"/>
                        </a:rPr>
                        <a:t>Computer Application</a:t>
                      </a:r>
                      <a:endParaRPr lang="en-US" sz="1400" b="1" i="0" u="none" strike="noStrike">
                        <a:solidFill>
                          <a:srgbClr val="0563C1"/>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tc>
                  <a:txBody>
                    <a:bodyPr/>
                    <a:lstStyle/>
                    <a:p>
                      <a:pPr algn="ctr"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a:noFill/>
                    </a:lnR>
                    <a:lnT>
                      <a:noFill/>
                    </a:lnT>
                    <a:lnB>
                      <a:noFill/>
                    </a:lnB>
                  </a:tcPr>
                </a:tc>
                <a:tc>
                  <a:txBody>
                    <a:bodyPr/>
                    <a:lstStyle/>
                    <a:p>
                      <a:pPr algn="ctr"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0007"/>
                  </a:ext>
                </a:extLst>
              </a:tr>
              <a:tr h="239176">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TS ICET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a:t>
                      </a:r>
                      <a:r>
                        <a:rPr lang="en-US" sz="1400" b="1" i="0" u="none" strike="noStrike" dirty="0" err="1">
                          <a:solidFill>
                            <a:srgbClr val="C00000"/>
                          </a:solidFill>
                          <a:latin typeface="Times New Roman" pitchFamily="18" charset="0"/>
                          <a:cs typeface="Times New Roman" pitchFamily="18" charset="0"/>
                        </a:rPr>
                        <a:t>Telangana</a:t>
                      </a:r>
                      <a:r>
                        <a:rPr lang="en-US" sz="1400" b="1" i="0" u="none" strike="noStrike" baseline="0" dirty="0">
                          <a:solidFill>
                            <a:srgbClr val="C00000"/>
                          </a:solidFill>
                          <a:latin typeface="Times New Roman" pitchFamily="18" charset="0"/>
                          <a:cs typeface="Times New Roman" pitchFamily="18" charset="0"/>
                        </a:rPr>
                        <a:t> State Integrated Common Entrance Through Computer Based Test) </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a:noFill/>
                    </a:lnB>
                  </a:tcPr>
                </a:tc>
                <a:tc>
                  <a:txBody>
                    <a:bodyPr/>
                    <a:lstStyle/>
                    <a:p>
                      <a:pPr algn="ctr"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a:noFill/>
                    </a:lnR>
                    <a:lnT>
                      <a:noFill/>
                    </a:lnT>
                    <a:lnB>
                      <a:noFill/>
                    </a:lnB>
                  </a:tcPr>
                </a:tc>
                <a:tc>
                  <a:txBody>
                    <a:bodyPr/>
                    <a:lstStyle/>
                    <a:p>
                      <a:pPr algn="ctr"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0008"/>
                  </a:ext>
                </a:extLst>
              </a:tr>
              <a:tr h="227786">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AP ICET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a:t>
                      </a:r>
                      <a:r>
                        <a:rPr lang="en-US" sz="1400" b="1" i="0" u="none" strike="noStrike" dirty="0" err="1">
                          <a:solidFill>
                            <a:schemeClr val="tx1"/>
                          </a:solidFill>
                          <a:latin typeface="Times New Roman" pitchFamily="18" charset="0"/>
                          <a:cs typeface="Times New Roman" pitchFamily="18" charset="0"/>
                        </a:rPr>
                        <a:t>Telangana</a:t>
                      </a:r>
                      <a:r>
                        <a:rPr lang="en-US" sz="1400" b="1" i="0" u="none" strike="noStrike" baseline="0" dirty="0">
                          <a:solidFill>
                            <a:schemeClr val="tx1"/>
                          </a:solidFill>
                          <a:latin typeface="Times New Roman" pitchFamily="18" charset="0"/>
                          <a:cs typeface="Times New Roman" pitchFamily="18" charset="0"/>
                        </a:rPr>
                        <a:t> State Integrated Common Entrance Through Computer Based Test) </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algn="ctr"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a:noFill/>
                    </a:lnR>
                    <a:lnT>
                      <a:noFill/>
                    </a:lnT>
                    <a:lnB>
                      <a:noFill/>
                    </a:lnB>
                  </a:tcPr>
                </a:tc>
                <a:tc>
                  <a:txBody>
                    <a:bodyPr/>
                    <a:lstStyle/>
                    <a:p>
                      <a:pPr algn="ctr"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0009"/>
                  </a:ext>
                </a:extLst>
              </a:tr>
              <a:tr h="227786">
                <a:tc>
                  <a:txBody>
                    <a:bodyPr/>
                    <a:lstStyle/>
                    <a:p>
                      <a:pPr algn="l" fontAlgn="b"/>
                      <a:r>
                        <a:rPr lang="en-US" sz="1400" b="1" i="0" u="none" strike="noStrike" dirty="0">
                          <a:solidFill>
                            <a:srgbClr val="000000"/>
                          </a:solidFill>
                          <a:latin typeface="Times New Roman" pitchFamily="18" charset="0"/>
                          <a:cs typeface="Times New Roman" pitchFamily="18" charset="0"/>
                          <a:hlinkClick r:id="" action="ppaction://noaction"/>
                        </a:rPr>
                        <a:t>PGCET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(Karnataka</a:t>
                      </a:r>
                      <a:r>
                        <a:rPr lang="en-US" sz="1400" b="1" i="0" u="none" strike="noStrike" baseline="0" dirty="0">
                          <a:solidFill>
                            <a:srgbClr val="C00000"/>
                          </a:solidFill>
                          <a:latin typeface="Times New Roman" pitchFamily="18" charset="0"/>
                          <a:cs typeface="Times New Roman" pitchFamily="18" charset="0"/>
                        </a:rPr>
                        <a:t> Post Graduate Common Entrance Test)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algn="ctr"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a:noFill/>
                    </a:lnR>
                    <a:lnT>
                      <a:noFill/>
                    </a:lnT>
                    <a:lnB>
                      <a:noFill/>
                    </a:lnB>
                  </a:tcPr>
                </a:tc>
                <a:tc>
                  <a:txBody>
                    <a:bodyPr/>
                    <a:lstStyle/>
                    <a:p>
                      <a:pPr algn="ctr"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0010"/>
                  </a:ext>
                </a:extLst>
              </a:tr>
              <a:tr h="227786">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TANCET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chemeClr val="tx1"/>
                          </a:solidFill>
                          <a:latin typeface="Times New Roman" pitchFamily="18" charset="0"/>
                          <a:cs typeface="Times New Roman" pitchFamily="18" charset="0"/>
                        </a:rPr>
                        <a:t>(Tamil Nadu </a:t>
                      </a:r>
                      <a:r>
                        <a:rPr lang="en-US" sz="1400" b="1" i="0" u="none" strike="noStrike" baseline="0" dirty="0">
                          <a:solidFill>
                            <a:schemeClr val="tx1"/>
                          </a:solidFill>
                          <a:latin typeface="Times New Roman" pitchFamily="18" charset="0"/>
                          <a:cs typeface="Times New Roman" pitchFamily="18" charset="0"/>
                        </a:rPr>
                        <a:t>Common Entrance Test)</a:t>
                      </a:r>
                      <a:endParaRPr lang="en-US" sz="1400" b="1" i="0" u="none" strike="noStrike" dirty="0">
                        <a:solidFill>
                          <a:schemeClr val="tx1"/>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a:noFill/>
                    </a:lnB>
                  </a:tcPr>
                </a:tc>
                <a:tc>
                  <a:txBody>
                    <a:bodyPr/>
                    <a:lstStyle/>
                    <a:p>
                      <a:pPr algn="ctr"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a:noFill/>
                    </a:lnR>
                    <a:lnT>
                      <a:noFill/>
                    </a:lnT>
                    <a:lnB>
                      <a:noFill/>
                    </a:lnB>
                  </a:tcPr>
                </a:tc>
                <a:tc>
                  <a:txBody>
                    <a:bodyPr/>
                    <a:lstStyle/>
                    <a:p>
                      <a:pPr algn="ctr"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0011"/>
                  </a:ext>
                </a:extLst>
              </a:tr>
              <a:tr h="239176">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latin typeface="Times New Roman" pitchFamily="18" charset="0"/>
                          <a:cs typeface="Times New Roman" pitchFamily="18" charset="0"/>
                          <a:hlinkClick r:id="" action="ppaction://noaction"/>
                        </a:rPr>
                        <a:t>MAH MCA CET</a:t>
                      </a:r>
                      <a:r>
                        <a:rPr lang="en-US" sz="1400" b="1" i="0" u="none" strike="noStrike" dirty="0">
                          <a:solidFill>
                            <a:srgbClr val="000000"/>
                          </a:solidFill>
                          <a:latin typeface="Times New Roman" pitchFamily="18" charset="0"/>
                          <a:cs typeface="Times New Roman" pitchFamily="18" charset="0"/>
                        </a:rPr>
                        <a:t> </a:t>
                      </a:r>
                      <a:r>
                        <a:rPr lang="en-US" sz="1400" b="1" i="0" u="none" strike="noStrike" dirty="0">
                          <a:solidFill>
                            <a:srgbClr val="C00000"/>
                          </a:solidFill>
                          <a:latin typeface="Times New Roman" pitchFamily="18" charset="0"/>
                          <a:cs typeface="Times New Roman" pitchFamily="18" charset="0"/>
                        </a:rPr>
                        <a:t>(Maharashtra MCA </a:t>
                      </a:r>
                      <a:r>
                        <a:rPr lang="en-US" sz="1400" b="1" i="0" u="none" strike="noStrike" baseline="0" dirty="0">
                          <a:solidFill>
                            <a:srgbClr val="C00000"/>
                          </a:solidFill>
                          <a:latin typeface="Times New Roman" pitchFamily="18" charset="0"/>
                          <a:cs typeface="Times New Roman" pitchFamily="18" charset="0"/>
                        </a:rPr>
                        <a:t>Common Entrance Test)</a:t>
                      </a:r>
                      <a:endParaRPr lang="en-US" sz="1400" b="1" i="0" u="none" strike="noStrike" dirty="0">
                        <a:solidFill>
                          <a:srgbClr val="000000"/>
                        </a:solidFill>
                        <a:latin typeface="Times New Roman" pitchFamily="18" charset="0"/>
                        <a:cs typeface="Times New Roman" pitchFamily="18" charset="0"/>
                      </a:endParaRPr>
                    </a:p>
                  </a:txBody>
                  <a:tcPr marL="65082"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a:noFill/>
                    </a:lnT>
                    <a:lnB w="19050" cap="flat" cmpd="sng" algn="ctr">
                      <a:solidFill>
                        <a:srgbClr val="0070C0"/>
                      </a:solidFill>
                      <a:prstDash val="solid"/>
                      <a:round/>
                      <a:headEnd type="none" w="med" len="med"/>
                      <a:tailEnd type="none" w="med" len="med"/>
                    </a:lnB>
                  </a:tcPr>
                </a:tc>
                <a:tc>
                  <a:txBody>
                    <a:bodyPr/>
                    <a:lstStyle/>
                    <a:p>
                      <a:pPr algn="ctr" fontAlgn="b"/>
                      <a:endParaRPr lang="en-US" sz="1400" b="0" i="0" u="none" strike="noStrike">
                        <a:solidFill>
                          <a:srgbClr val="000000"/>
                        </a:solidFill>
                        <a:latin typeface="Times New Roman" pitchFamily="18" charset="0"/>
                        <a:cs typeface="Times New Roman" pitchFamily="18" charset="0"/>
                      </a:endParaRPr>
                    </a:p>
                  </a:txBody>
                  <a:tcPr marL="0" marR="0" marT="0" marB="0" anchor="ctr">
                    <a:lnL w="19050" cap="flat" cmpd="sng" algn="ctr">
                      <a:solidFill>
                        <a:srgbClr val="0070C0"/>
                      </a:solidFill>
                      <a:prstDash val="solid"/>
                      <a:round/>
                      <a:headEnd type="none" w="med" len="med"/>
                      <a:tailEnd type="none" w="med" len="med"/>
                    </a:lnL>
                    <a:lnR>
                      <a:noFill/>
                    </a:lnR>
                    <a:lnT>
                      <a:noFill/>
                    </a:lnT>
                    <a:lnB>
                      <a:noFill/>
                    </a:lnB>
                  </a:tcPr>
                </a:tc>
                <a:tc>
                  <a:txBody>
                    <a:bodyPr/>
                    <a:lstStyle/>
                    <a:p>
                      <a:pPr algn="ctr" fontAlgn="b"/>
                      <a:endParaRPr lang="en-US" sz="1400" b="0" i="0" u="none" strike="noStrike" dirty="0">
                        <a:solidFill>
                          <a:srgbClr val="000000"/>
                        </a:solidFill>
                        <a:latin typeface="Times New Roman" pitchFamily="18" charset="0"/>
                        <a:cs typeface="Times New Roman"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130175"/>
            <a:ext cx="8686800" cy="6499226"/>
          </a:xfrm>
        </p:spPr>
        <p:txBody>
          <a:bodyPr anchor="ctr"/>
          <a:lstStyle/>
          <a:p>
            <a:r>
              <a:rPr lang="en-US" b="1" dirty="0"/>
              <a:t>JOBS AFTER 12th</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0" y="152400"/>
          <a:ext cx="8686800" cy="6528188"/>
        </p:xfrm>
        <a:graphic>
          <a:graphicData uri="http://schemas.openxmlformats.org/drawingml/2006/table">
            <a:tbl>
              <a:tblPr/>
              <a:tblGrid>
                <a:gridCol w="8686800">
                  <a:extLst>
                    <a:ext uri="{9D8B030D-6E8A-4147-A177-3AD203B41FA5}">
                      <a16:colId xmlns:a16="http://schemas.microsoft.com/office/drawing/2014/main" val="20000"/>
                    </a:ext>
                  </a:extLst>
                </a:gridCol>
              </a:tblGrid>
              <a:tr h="1342826">
                <a:tc>
                  <a:txBody>
                    <a:bodyPr/>
                    <a:lstStyle/>
                    <a:p>
                      <a:pPr algn="ctr" fontAlgn="b"/>
                      <a:r>
                        <a:rPr lang="en-US" sz="3200" b="1" i="0" u="none" strike="noStrike" dirty="0">
                          <a:solidFill>
                            <a:srgbClr val="FF0000"/>
                          </a:solidFill>
                          <a:latin typeface="Calibri"/>
                        </a:rPr>
                        <a:t>List of Government Jobs After 12th</a:t>
                      </a:r>
                      <a:br>
                        <a:rPr lang="en-US" sz="3200" b="1" i="0" u="none" strike="noStrike" dirty="0">
                          <a:solidFill>
                            <a:srgbClr val="FF0000"/>
                          </a:solidFill>
                          <a:latin typeface="Calibri"/>
                        </a:rPr>
                      </a:br>
                      <a:r>
                        <a:rPr lang="en-US" sz="3200" b="1" i="0" u="none" strike="noStrike" dirty="0" err="1">
                          <a:solidFill>
                            <a:srgbClr val="FF0000"/>
                          </a:solidFill>
                          <a:latin typeface="Calibri"/>
                        </a:rPr>
                        <a:t>Govt</a:t>
                      </a:r>
                      <a:r>
                        <a:rPr lang="en-US" sz="3200" b="1" i="0" u="none" strike="noStrike" dirty="0">
                          <a:solidFill>
                            <a:srgbClr val="FF0000"/>
                          </a:solidFill>
                          <a:latin typeface="Calibri"/>
                        </a:rPr>
                        <a:t> of Karnataka</a:t>
                      </a:r>
                      <a:br>
                        <a:rPr lang="en-US" sz="3200" b="1" i="0" u="none" strike="noStrike" dirty="0">
                          <a:solidFill>
                            <a:srgbClr val="FF0000"/>
                          </a:solidFill>
                          <a:latin typeface="Calibri"/>
                        </a:rPr>
                      </a:br>
                      <a:r>
                        <a:rPr lang="en-US" sz="3200" b="1" i="0" u="none" strike="noStrike" dirty="0">
                          <a:solidFill>
                            <a:srgbClr val="FF0000"/>
                          </a:solidFill>
                          <a:latin typeface="Calibri"/>
                        </a:rPr>
                        <a:t>Police</a:t>
                      </a:r>
                    </a:p>
                  </a:txBody>
                  <a:tcPr marL="7172" marR="7172" marT="7172" marB="0" anchor="b">
                    <a:lnL>
                      <a:noFill/>
                    </a:lnL>
                    <a:lnR>
                      <a:noFill/>
                    </a:lnR>
                    <a:lnT>
                      <a:noFill/>
                    </a:lnT>
                    <a:lnB>
                      <a:noFill/>
                    </a:lnB>
                  </a:tcPr>
                </a:tc>
                <a:extLst>
                  <a:ext uri="{0D108BD9-81ED-4DB2-BD59-A6C34878D82A}">
                    <a16:rowId xmlns:a16="http://schemas.microsoft.com/office/drawing/2014/main" val="10000"/>
                  </a:ext>
                </a:extLst>
              </a:tr>
              <a:tr h="5057976">
                <a:tc>
                  <a:txBody>
                    <a:bodyPr/>
                    <a:lstStyle/>
                    <a:p>
                      <a:pPr algn="ctr" fontAlgn="b"/>
                      <a:r>
                        <a:rPr lang="en-US" sz="2800" b="1" i="0" u="none" strike="noStrike" dirty="0">
                          <a:solidFill>
                            <a:srgbClr val="FF0000"/>
                          </a:solidFill>
                          <a:latin typeface="Calibri"/>
                        </a:rPr>
                        <a:t>KARNATAKA STATE POLICE</a:t>
                      </a:r>
                    </a:p>
                    <a:p>
                      <a:pPr algn="ctr" fontAlgn="b"/>
                      <a:endParaRPr lang="en-US" sz="2800" b="1" i="0" u="none" strike="noStrike" dirty="0">
                        <a:solidFill>
                          <a:srgbClr val="FF0000"/>
                        </a:solidFill>
                        <a:latin typeface="Calibri"/>
                      </a:endParaRPr>
                    </a:p>
                    <a:p>
                      <a:pPr algn="l" fontAlgn="b"/>
                      <a:r>
                        <a:rPr lang="en-US" sz="2000" b="1" i="0" u="none" strike="noStrike" dirty="0">
                          <a:solidFill>
                            <a:srgbClr val="000000"/>
                          </a:solidFill>
                          <a:latin typeface="Calibri"/>
                        </a:rPr>
                        <a:t>1. Police Constable (Civil) </a:t>
                      </a:r>
                      <a:br>
                        <a:rPr lang="en-US" sz="2000" b="1" i="0" u="none" strike="noStrike" dirty="0">
                          <a:solidFill>
                            <a:srgbClr val="000000"/>
                          </a:solidFill>
                          <a:latin typeface="Calibri"/>
                        </a:rPr>
                      </a:br>
                      <a:r>
                        <a:rPr lang="en-US" sz="2000" b="1" i="0" u="none" strike="noStrike" dirty="0">
                          <a:solidFill>
                            <a:srgbClr val="000000"/>
                          </a:solidFill>
                          <a:latin typeface="Calibri"/>
                        </a:rPr>
                        <a:t>2. Police Constable (Armed)</a:t>
                      </a:r>
                      <a:br>
                        <a:rPr lang="en-US" sz="2000" b="1" i="0" u="none" strike="noStrike" dirty="0">
                          <a:solidFill>
                            <a:srgbClr val="000000"/>
                          </a:solidFill>
                          <a:latin typeface="Calibri"/>
                        </a:rPr>
                      </a:br>
                      <a:r>
                        <a:rPr lang="en-US" sz="2000" b="1" i="0" u="none" strike="noStrike" dirty="0">
                          <a:solidFill>
                            <a:srgbClr val="000000"/>
                          </a:solidFill>
                          <a:latin typeface="Calibri"/>
                        </a:rPr>
                        <a:t>3. Police Constable (KSRP)</a:t>
                      </a:r>
                      <a:br>
                        <a:rPr lang="en-US" sz="2000" b="1" i="0" u="none" strike="noStrike" dirty="0">
                          <a:solidFill>
                            <a:srgbClr val="000000"/>
                          </a:solidFill>
                          <a:latin typeface="Calibri"/>
                        </a:rPr>
                      </a:br>
                      <a:r>
                        <a:rPr lang="en-US" sz="2000" b="1" i="0" u="none" strike="noStrike" dirty="0">
                          <a:solidFill>
                            <a:srgbClr val="000000"/>
                          </a:solidFill>
                          <a:latin typeface="Calibri"/>
                        </a:rPr>
                        <a:t>4. Police Constable (KSISP)</a:t>
                      </a:r>
                      <a:br>
                        <a:rPr lang="en-US" sz="2000" b="1" i="0" u="none" strike="noStrike" dirty="0">
                          <a:solidFill>
                            <a:srgbClr val="000000"/>
                          </a:solidFill>
                          <a:latin typeface="Calibri"/>
                        </a:rPr>
                      </a:br>
                      <a:r>
                        <a:rPr lang="en-US" sz="2000" b="1" i="0" u="none" strike="noStrike" dirty="0">
                          <a:solidFill>
                            <a:srgbClr val="000000"/>
                          </a:solidFill>
                          <a:latin typeface="Calibri"/>
                        </a:rPr>
                        <a:t>5. Police Constable  (CID) </a:t>
                      </a:r>
                      <a:br>
                        <a:rPr lang="en-US" sz="2000" b="1" i="0" u="none" strike="noStrike" dirty="0">
                          <a:solidFill>
                            <a:srgbClr val="000000"/>
                          </a:solidFill>
                          <a:latin typeface="Calibri"/>
                        </a:rPr>
                      </a:br>
                      <a:r>
                        <a:rPr lang="en-US" sz="2000" b="1" i="0" u="none" strike="noStrike" dirty="0">
                          <a:solidFill>
                            <a:srgbClr val="000000"/>
                          </a:solidFill>
                          <a:latin typeface="Calibri"/>
                        </a:rPr>
                        <a:t>6. Police Constable (FINGER PRINTS)</a:t>
                      </a:r>
                      <a:br>
                        <a:rPr lang="en-US" sz="2000" b="1" i="0" u="none" strike="noStrike" dirty="0">
                          <a:solidFill>
                            <a:srgbClr val="000000"/>
                          </a:solidFill>
                          <a:latin typeface="Calibri"/>
                        </a:rPr>
                      </a:br>
                      <a:r>
                        <a:rPr lang="en-US" sz="2000" b="1" i="0" u="none" strike="noStrike" dirty="0">
                          <a:solidFill>
                            <a:srgbClr val="000000"/>
                          </a:solidFill>
                          <a:latin typeface="Calibri"/>
                        </a:rPr>
                        <a:t>7. Police Constable (FORENSIC SCIENCE)</a:t>
                      </a:r>
                      <a:br>
                        <a:rPr lang="en-US" sz="2000" b="1" i="0" u="none" strike="noStrike" dirty="0">
                          <a:solidFill>
                            <a:srgbClr val="000000"/>
                          </a:solidFill>
                          <a:latin typeface="Calibri"/>
                        </a:rPr>
                      </a:br>
                      <a:r>
                        <a:rPr lang="en-US" sz="2000" b="1" i="0" u="none" strike="noStrike" dirty="0">
                          <a:solidFill>
                            <a:srgbClr val="000000"/>
                          </a:solidFill>
                          <a:latin typeface="Calibri"/>
                        </a:rPr>
                        <a:t>8. Jailor &amp; Warder (Men &amp; Women) In Karnataka Prisons Department</a:t>
                      </a:r>
                      <a:br>
                        <a:rPr lang="en-US" sz="2000" b="1" i="0" u="none" strike="noStrike" dirty="0">
                          <a:solidFill>
                            <a:srgbClr val="000000"/>
                          </a:solidFill>
                          <a:latin typeface="Calibri"/>
                        </a:rPr>
                      </a:br>
                      <a:r>
                        <a:rPr lang="en-US" sz="2000" b="1" i="0" u="none" strike="noStrike" dirty="0">
                          <a:solidFill>
                            <a:srgbClr val="000000"/>
                          </a:solidFill>
                          <a:latin typeface="Calibri"/>
                        </a:rPr>
                        <a:t>9. Instructor &amp; Assistant Instructor (Men &amp; Women) In Home </a:t>
                      </a:r>
                      <a:r>
                        <a:rPr lang="en-US" sz="2000" b="1" i="0" u="none" strike="noStrike" dirty="0" err="1">
                          <a:solidFill>
                            <a:srgbClr val="000000"/>
                          </a:solidFill>
                          <a:latin typeface="Calibri"/>
                        </a:rPr>
                        <a:t>Gaurds</a:t>
                      </a:r>
                      <a:r>
                        <a:rPr lang="en-US" sz="2000" b="1" i="0" u="none" strike="noStrike" dirty="0">
                          <a:solidFill>
                            <a:srgbClr val="000000"/>
                          </a:solidFill>
                          <a:latin typeface="Calibri"/>
                        </a:rPr>
                        <a:t> &amp; Civil </a:t>
                      </a:r>
                    </a:p>
                    <a:p>
                      <a:pPr algn="l" fontAlgn="b"/>
                      <a:r>
                        <a:rPr lang="en-US" sz="2000" b="1" i="0" u="none" strike="noStrike" dirty="0">
                          <a:solidFill>
                            <a:srgbClr val="000000"/>
                          </a:solidFill>
                          <a:latin typeface="Calibri"/>
                        </a:rPr>
                        <a:t>     </a:t>
                      </a:r>
                      <a:r>
                        <a:rPr lang="en-US" sz="2000" b="1" i="0" u="none" strike="noStrike" dirty="0" err="1">
                          <a:solidFill>
                            <a:srgbClr val="000000"/>
                          </a:solidFill>
                          <a:latin typeface="Calibri"/>
                        </a:rPr>
                        <a:t>Defence</a:t>
                      </a:r>
                      <a:r>
                        <a:rPr lang="en-US" sz="2000" b="1" i="0" u="none" strike="noStrike" dirty="0">
                          <a:solidFill>
                            <a:srgbClr val="000000"/>
                          </a:solidFill>
                          <a:latin typeface="Calibri"/>
                        </a:rPr>
                        <a:t> Services, </a:t>
                      </a:r>
                      <a:r>
                        <a:rPr lang="en-US" sz="2000" b="1" i="0" u="none" strike="noStrike" dirty="0" err="1">
                          <a:solidFill>
                            <a:srgbClr val="000000"/>
                          </a:solidFill>
                          <a:latin typeface="Calibri"/>
                        </a:rPr>
                        <a:t>Bengaluru</a:t>
                      </a:r>
                      <a:br>
                        <a:rPr lang="en-US" sz="2000" b="1" i="0" u="none" strike="noStrike" dirty="0">
                          <a:solidFill>
                            <a:srgbClr val="000000"/>
                          </a:solidFill>
                          <a:latin typeface="Calibri"/>
                        </a:rPr>
                      </a:br>
                      <a:r>
                        <a:rPr lang="en-US" sz="2000" b="1" i="0" u="none" strike="noStrike" dirty="0">
                          <a:solidFill>
                            <a:srgbClr val="000000"/>
                          </a:solidFill>
                          <a:latin typeface="Calibri"/>
                        </a:rPr>
                        <a:t>10. </a:t>
                      </a:r>
                      <a:r>
                        <a:rPr lang="en-US" sz="2000" b="1" i="0" u="none" strike="noStrike" dirty="0" err="1">
                          <a:solidFill>
                            <a:srgbClr val="000000"/>
                          </a:solidFill>
                          <a:latin typeface="Calibri"/>
                        </a:rPr>
                        <a:t>Sainik</a:t>
                      </a:r>
                      <a:r>
                        <a:rPr lang="en-US" sz="2000" b="1" i="0" u="none" strike="noStrike" dirty="0">
                          <a:solidFill>
                            <a:srgbClr val="000000"/>
                          </a:solidFill>
                          <a:latin typeface="Calibri"/>
                        </a:rPr>
                        <a:t> (Men &amp; Women) In Home </a:t>
                      </a:r>
                      <a:r>
                        <a:rPr lang="en-US" sz="2000" b="1" i="0" u="none" strike="noStrike" dirty="0" err="1">
                          <a:solidFill>
                            <a:srgbClr val="000000"/>
                          </a:solidFill>
                          <a:latin typeface="Calibri"/>
                        </a:rPr>
                        <a:t>Gaurds</a:t>
                      </a:r>
                      <a:r>
                        <a:rPr lang="en-US" sz="2000" b="1" i="0" u="none" strike="noStrike" dirty="0">
                          <a:solidFill>
                            <a:srgbClr val="000000"/>
                          </a:solidFill>
                          <a:latin typeface="Calibri"/>
                        </a:rPr>
                        <a:t> &amp; Civil </a:t>
                      </a:r>
                      <a:r>
                        <a:rPr lang="en-US" sz="2000" b="1" i="0" u="none" strike="noStrike" dirty="0" err="1">
                          <a:solidFill>
                            <a:srgbClr val="000000"/>
                          </a:solidFill>
                          <a:latin typeface="Calibri"/>
                        </a:rPr>
                        <a:t>Defence</a:t>
                      </a:r>
                      <a:r>
                        <a:rPr lang="en-US" sz="2000" b="1" i="0" u="none" strike="noStrike" dirty="0">
                          <a:solidFill>
                            <a:srgbClr val="000000"/>
                          </a:solidFill>
                          <a:latin typeface="Calibri"/>
                        </a:rPr>
                        <a:t> Services, </a:t>
                      </a:r>
                      <a:r>
                        <a:rPr lang="en-US" sz="2000" b="1" i="0" u="none" strike="noStrike" dirty="0" err="1">
                          <a:solidFill>
                            <a:srgbClr val="000000"/>
                          </a:solidFill>
                          <a:latin typeface="Calibri"/>
                        </a:rPr>
                        <a:t>Bengaluru</a:t>
                      </a:r>
                      <a:br>
                        <a:rPr lang="en-US" sz="2000" b="1" i="0" u="none" strike="noStrike" dirty="0">
                          <a:solidFill>
                            <a:srgbClr val="000000"/>
                          </a:solidFill>
                          <a:latin typeface="Calibri"/>
                        </a:rPr>
                      </a:br>
                      <a:r>
                        <a:rPr lang="en-US" sz="2000" b="1" i="0" u="none" strike="noStrike" dirty="0">
                          <a:solidFill>
                            <a:srgbClr val="000000"/>
                          </a:solidFill>
                          <a:latin typeface="Calibri"/>
                        </a:rPr>
                        <a:t>11. Driver (Men) In Home </a:t>
                      </a:r>
                      <a:r>
                        <a:rPr lang="en-US" sz="2000" b="1" i="0" u="none" strike="noStrike" dirty="0" err="1">
                          <a:solidFill>
                            <a:srgbClr val="000000"/>
                          </a:solidFill>
                          <a:latin typeface="Calibri"/>
                        </a:rPr>
                        <a:t>Gaurds</a:t>
                      </a:r>
                      <a:r>
                        <a:rPr lang="en-US" sz="2000" b="1" i="0" u="none" strike="noStrike" dirty="0">
                          <a:solidFill>
                            <a:srgbClr val="000000"/>
                          </a:solidFill>
                          <a:latin typeface="Calibri"/>
                        </a:rPr>
                        <a:t> &amp; Civil </a:t>
                      </a:r>
                      <a:r>
                        <a:rPr lang="en-US" sz="2000" b="1" i="0" u="none" strike="noStrike" dirty="0" err="1">
                          <a:solidFill>
                            <a:srgbClr val="000000"/>
                          </a:solidFill>
                          <a:latin typeface="Calibri"/>
                        </a:rPr>
                        <a:t>Defence</a:t>
                      </a:r>
                      <a:r>
                        <a:rPr lang="en-US" sz="2000" b="1" i="0" u="none" strike="noStrike" dirty="0">
                          <a:solidFill>
                            <a:srgbClr val="000000"/>
                          </a:solidFill>
                          <a:latin typeface="Calibri"/>
                        </a:rPr>
                        <a:t> Services, </a:t>
                      </a:r>
                      <a:r>
                        <a:rPr lang="en-US" sz="2000" b="1" i="0" u="none" strike="noStrike" dirty="0" err="1">
                          <a:solidFill>
                            <a:srgbClr val="000000"/>
                          </a:solidFill>
                          <a:latin typeface="Calibri"/>
                        </a:rPr>
                        <a:t>Bengaluru</a:t>
                      </a:r>
                      <a:r>
                        <a:rPr lang="en-US" sz="2000" b="1" i="0" u="none" strike="noStrike" dirty="0">
                          <a:solidFill>
                            <a:srgbClr val="000000"/>
                          </a:solidFill>
                          <a:latin typeface="Calibri"/>
                        </a:rPr>
                        <a:t> </a:t>
                      </a:r>
                      <a:br>
                        <a:rPr lang="en-US" sz="2000" b="1" i="0" u="none" strike="noStrike" dirty="0">
                          <a:solidFill>
                            <a:srgbClr val="000000"/>
                          </a:solidFill>
                          <a:latin typeface="Calibri"/>
                        </a:rPr>
                      </a:br>
                      <a:r>
                        <a:rPr lang="en-US" sz="2000" b="1" i="0" u="none" strike="noStrike" dirty="0">
                          <a:solidFill>
                            <a:srgbClr val="000000"/>
                          </a:solidFill>
                          <a:latin typeface="Calibri"/>
                        </a:rPr>
                        <a:t>12. Firemen </a:t>
                      </a:r>
                    </a:p>
                  </a:txBody>
                  <a:tcPr marL="182880" marR="7172" marT="7172" marB="0" anchor="b">
                    <a:lnL>
                      <a:noFill/>
                    </a:lnL>
                    <a:lnR>
                      <a:noFill/>
                    </a:lnR>
                    <a:lnT>
                      <a:noFill/>
                    </a:lnT>
                    <a:lnB>
                      <a:noFill/>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1752601" y="228603"/>
          <a:ext cx="8686801" cy="6400799"/>
        </p:xfrm>
        <a:graphic>
          <a:graphicData uri="http://schemas.openxmlformats.org/drawingml/2006/table">
            <a:tbl>
              <a:tblPr/>
              <a:tblGrid>
                <a:gridCol w="6556759">
                  <a:extLst>
                    <a:ext uri="{9D8B030D-6E8A-4147-A177-3AD203B41FA5}">
                      <a16:colId xmlns:a16="http://schemas.microsoft.com/office/drawing/2014/main" val="20000"/>
                    </a:ext>
                  </a:extLst>
                </a:gridCol>
                <a:gridCol w="1065021">
                  <a:extLst>
                    <a:ext uri="{9D8B030D-6E8A-4147-A177-3AD203B41FA5}">
                      <a16:colId xmlns:a16="http://schemas.microsoft.com/office/drawing/2014/main" val="20001"/>
                    </a:ext>
                  </a:extLst>
                </a:gridCol>
                <a:gridCol w="1065021">
                  <a:extLst>
                    <a:ext uri="{9D8B030D-6E8A-4147-A177-3AD203B41FA5}">
                      <a16:colId xmlns:a16="http://schemas.microsoft.com/office/drawing/2014/main" val="20002"/>
                    </a:ext>
                  </a:extLst>
                </a:gridCol>
              </a:tblGrid>
              <a:tr h="656175">
                <a:tc gridSpan="3">
                  <a:txBody>
                    <a:bodyPr/>
                    <a:lstStyle/>
                    <a:p>
                      <a:pPr algn="ctr" fontAlgn="b"/>
                      <a:r>
                        <a:rPr lang="en-US" sz="2000" b="1" i="0" u="none" strike="noStrike" dirty="0">
                          <a:solidFill>
                            <a:srgbClr val="FF0000"/>
                          </a:solidFill>
                          <a:latin typeface="Calibri"/>
                        </a:rPr>
                        <a:t>KARNATAKA GOVERNMENT </a:t>
                      </a:r>
                      <a:br>
                        <a:rPr lang="en-US" sz="2000" b="0" i="0" u="none" strike="noStrike" dirty="0">
                          <a:solidFill>
                            <a:srgbClr val="000000"/>
                          </a:solidFill>
                          <a:latin typeface="Calibri"/>
                        </a:rPr>
                      </a:br>
                      <a:r>
                        <a:rPr lang="en-US" sz="2000" b="0" i="0" u="none" strike="noStrike" dirty="0">
                          <a:solidFill>
                            <a:srgbClr val="000000"/>
                          </a:solidFill>
                          <a:latin typeface="Calibri"/>
                        </a:rPr>
                        <a:t>Second Division Assistant (SDA)</a:t>
                      </a: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56175">
                <a:tc gridSpan="3">
                  <a:txBody>
                    <a:bodyPr/>
                    <a:lstStyle/>
                    <a:p>
                      <a:pPr algn="ctr" fontAlgn="b"/>
                      <a:r>
                        <a:rPr lang="nb-NO" sz="2000" b="1" i="0" u="none" strike="noStrike">
                          <a:solidFill>
                            <a:srgbClr val="FF0000"/>
                          </a:solidFill>
                          <a:latin typeface="Calibri"/>
                        </a:rPr>
                        <a:t>KEB</a:t>
                      </a:r>
                      <a:br>
                        <a:rPr lang="nb-NO" sz="2000" b="1" i="0" u="none" strike="noStrike">
                          <a:solidFill>
                            <a:srgbClr val="000000"/>
                          </a:solidFill>
                          <a:latin typeface="Calibri"/>
                        </a:rPr>
                      </a:br>
                      <a:r>
                        <a:rPr lang="nb-NO" sz="2000" b="1" i="0" u="none" strike="noStrike">
                          <a:solidFill>
                            <a:srgbClr val="000000"/>
                          </a:solidFill>
                          <a:latin typeface="Calibri"/>
                        </a:rPr>
                        <a:t>Meter Readers, Line Man, etc.</a:t>
                      </a: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71420">
                <a:tc gridSpan="3">
                  <a:txBody>
                    <a:bodyPr/>
                    <a:lstStyle/>
                    <a:p>
                      <a:pPr algn="ctr" fontAlgn="b"/>
                      <a:r>
                        <a:rPr lang="en-US" sz="2000" b="1" i="0" u="none" strike="noStrike">
                          <a:solidFill>
                            <a:srgbClr val="000000"/>
                          </a:solidFill>
                          <a:latin typeface="Calibri"/>
                        </a:rPr>
                        <a:t>Electricity Board Jobs</a:t>
                      </a: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21897">
                <a:tc gridSpan="3">
                  <a:txBody>
                    <a:bodyPr/>
                    <a:lstStyle/>
                    <a:p>
                      <a:pPr algn="ctr" fontAlgn="b"/>
                      <a:r>
                        <a:rPr lang="en-US" sz="2000" b="1" i="0" u="none" strike="noStrike" dirty="0">
                          <a:solidFill>
                            <a:srgbClr val="000000"/>
                          </a:solidFill>
                          <a:latin typeface="Calibri"/>
                          <a:hlinkClick r:id="" action="ppaction://noaction"/>
                        </a:rPr>
                        <a:t>KPTCL Recruitment 2021</a:t>
                      </a:r>
                      <a:endParaRPr lang="en-US" sz="2000" b="1" i="0" u="none" strike="noStrike" dirty="0">
                        <a:solidFill>
                          <a:srgbClr val="000000"/>
                        </a:solidFill>
                        <a:latin typeface="Calibri"/>
                      </a:endParaRP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21897">
                <a:tc gridSpan="3">
                  <a:txBody>
                    <a:bodyPr/>
                    <a:lstStyle/>
                    <a:p>
                      <a:pPr algn="ctr" fontAlgn="b"/>
                      <a:r>
                        <a:rPr lang="en-US" sz="2000" b="1" i="0" u="none" strike="noStrike">
                          <a:solidFill>
                            <a:srgbClr val="000000"/>
                          </a:solidFill>
                          <a:latin typeface="Calibri"/>
                          <a:hlinkClick r:id="" action="ppaction://noaction"/>
                        </a:rPr>
                        <a:t>BESCOM Recruitment</a:t>
                      </a:r>
                      <a:endParaRPr lang="en-US" sz="2000" b="1" i="0" u="none" strike="noStrike">
                        <a:solidFill>
                          <a:srgbClr val="000000"/>
                        </a:solidFill>
                        <a:latin typeface="Calibri"/>
                      </a:endParaRP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321897">
                <a:tc gridSpan="3">
                  <a:txBody>
                    <a:bodyPr/>
                    <a:lstStyle/>
                    <a:p>
                      <a:pPr algn="ctr" fontAlgn="b"/>
                      <a:r>
                        <a:rPr lang="en-US" sz="2000" b="1" i="0" u="none" strike="noStrike">
                          <a:solidFill>
                            <a:srgbClr val="000000"/>
                          </a:solidFill>
                          <a:latin typeface="Calibri"/>
                          <a:hlinkClick r:id="" action="ppaction://noaction"/>
                        </a:rPr>
                        <a:t>HESCOM Recruitment</a:t>
                      </a:r>
                      <a:endParaRPr lang="en-US" sz="2000" b="1" i="0" u="none" strike="noStrike">
                        <a:solidFill>
                          <a:srgbClr val="000000"/>
                        </a:solidFill>
                        <a:latin typeface="Calibri"/>
                      </a:endParaRP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321897">
                <a:tc gridSpan="3">
                  <a:txBody>
                    <a:bodyPr/>
                    <a:lstStyle/>
                    <a:p>
                      <a:pPr algn="ctr" fontAlgn="b"/>
                      <a:r>
                        <a:rPr lang="en-US" sz="2000" b="1" i="0" u="none" strike="noStrike">
                          <a:solidFill>
                            <a:srgbClr val="000000"/>
                          </a:solidFill>
                          <a:latin typeface="Calibri"/>
                          <a:hlinkClick r:id="" action="ppaction://noaction"/>
                        </a:rPr>
                        <a:t>MESCOM Recruitment</a:t>
                      </a:r>
                      <a:endParaRPr lang="en-US" sz="2000" b="1" i="0" u="none" strike="noStrike">
                        <a:solidFill>
                          <a:srgbClr val="000000"/>
                        </a:solidFill>
                        <a:latin typeface="Calibri"/>
                      </a:endParaRP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21897">
                <a:tc gridSpan="3">
                  <a:txBody>
                    <a:bodyPr/>
                    <a:lstStyle/>
                    <a:p>
                      <a:pPr algn="ctr" fontAlgn="b"/>
                      <a:r>
                        <a:rPr lang="en-US" sz="2000" b="1" i="0" u="none" strike="noStrike">
                          <a:solidFill>
                            <a:srgbClr val="000000"/>
                          </a:solidFill>
                          <a:latin typeface="Calibri"/>
                          <a:hlinkClick r:id="" action="ppaction://noaction"/>
                        </a:rPr>
                        <a:t>GESCOM Recruitment 2021</a:t>
                      </a:r>
                      <a:endParaRPr lang="en-US" sz="2000" b="1" i="0" u="none" strike="noStrike">
                        <a:solidFill>
                          <a:srgbClr val="000000"/>
                        </a:solidFill>
                        <a:latin typeface="Calibri"/>
                      </a:endParaRP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433323">
                <a:tc gridSpan="3">
                  <a:txBody>
                    <a:bodyPr/>
                    <a:lstStyle/>
                    <a:p>
                      <a:pPr algn="ctr" fontAlgn="b"/>
                      <a:r>
                        <a:rPr lang="en-US" sz="2000" b="1" i="0" u="none" strike="noStrike" dirty="0">
                          <a:solidFill>
                            <a:srgbClr val="FF0000"/>
                          </a:solidFill>
                          <a:latin typeface="Calibri"/>
                        </a:rPr>
                        <a:t>TRANSPORT JOBS</a:t>
                      </a: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321897">
                <a:tc gridSpan="3">
                  <a:txBody>
                    <a:bodyPr/>
                    <a:lstStyle/>
                    <a:p>
                      <a:pPr algn="ctr" fontAlgn="b"/>
                      <a:r>
                        <a:rPr lang="en-US" sz="2000" b="1" i="0" u="none" strike="noStrike">
                          <a:solidFill>
                            <a:srgbClr val="000000"/>
                          </a:solidFill>
                          <a:latin typeface="Calibri"/>
                          <a:hlinkClick r:id="" action="ppaction://noaction"/>
                        </a:rPr>
                        <a:t>KSRTC Recruitment 2021</a:t>
                      </a:r>
                      <a:endParaRPr lang="en-US" sz="2000" b="1" i="0" u="none" strike="noStrike">
                        <a:solidFill>
                          <a:srgbClr val="000000"/>
                        </a:solidFill>
                        <a:latin typeface="Calibri"/>
                      </a:endParaRP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321897">
                <a:tc gridSpan="3">
                  <a:txBody>
                    <a:bodyPr/>
                    <a:lstStyle/>
                    <a:p>
                      <a:pPr algn="ctr" fontAlgn="b"/>
                      <a:r>
                        <a:rPr lang="en-US" sz="2000" b="1" i="0" u="none" strike="noStrike">
                          <a:solidFill>
                            <a:srgbClr val="000000"/>
                          </a:solidFill>
                          <a:latin typeface="Calibri"/>
                          <a:hlinkClick r:id="" action="ppaction://noaction"/>
                        </a:rPr>
                        <a:t>NEKRTC Recruitment</a:t>
                      </a:r>
                      <a:endParaRPr lang="en-US" sz="2000" b="1" i="0" u="none" strike="noStrike">
                        <a:solidFill>
                          <a:srgbClr val="000000"/>
                        </a:solidFill>
                        <a:latin typeface="Calibri"/>
                      </a:endParaRP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321897">
                <a:tc gridSpan="3">
                  <a:txBody>
                    <a:bodyPr/>
                    <a:lstStyle/>
                    <a:p>
                      <a:pPr algn="ctr" fontAlgn="b"/>
                      <a:r>
                        <a:rPr lang="en-US" sz="2000" b="1" i="0" u="none" strike="noStrike">
                          <a:solidFill>
                            <a:srgbClr val="000000"/>
                          </a:solidFill>
                          <a:latin typeface="Calibri"/>
                          <a:hlinkClick r:id="" action="ppaction://noaction"/>
                        </a:rPr>
                        <a:t>NWKRTC Recruitment</a:t>
                      </a:r>
                      <a:endParaRPr lang="en-US" sz="2000" b="1" i="0" u="none" strike="noStrike">
                        <a:solidFill>
                          <a:srgbClr val="000000"/>
                        </a:solidFill>
                        <a:latin typeface="Calibri"/>
                      </a:endParaRP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r h="321897">
                <a:tc gridSpan="3">
                  <a:txBody>
                    <a:bodyPr/>
                    <a:lstStyle/>
                    <a:p>
                      <a:pPr algn="ctr" fontAlgn="b"/>
                      <a:r>
                        <a:rPr lang="en-US" sz="2000" b="1" i="0" u="none" strike="noStrike">
                          <a:solidFill>
                            <a:srgbClr val="000000"/>
                          </a:solidFill>
                          <a:latin typeface="Calibri"/>
                          <a:hlinkClick r:id="" action="ppaction://noaction"/>
                        </a:rPr>
                        <a:t>BMTC Recruitment</a:t>
                      </a:r>
                      <a:endParaRPr lang="en-US" sz="2000" b="1" i="0" u="none" strike="noStrike">
                        <a:solidFill>
                          <a:srgbClr val="000000"/>
                        </a:solidFill>
                        <a:latin typeface="Calibri"/>
                      </a:endParaRP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321897">
                <a:tc gridSpan="3">
                  <a:txBody>
                    <a:bodyPr/>
                    <a:lstStyle/>
                    <a:p>
                      <a:pPr algn="ctr" fontAlgn="b"/>
                      <a:r>
                        <a:rPr lang="en-US" sz="2000" b="1" i="0" u="none" strike="noStrike">
                          <a:solidFill>
                            <a:srgbClr val="000000"/>
                          </a:solidFill>
                          <a:latin typeface="Calibri"/>
                          <a:hlinkClick r:id="" action="ppaction://noaction"/>
                        </a:rPr>
                        <a:t>BMRCL Recruitment 2021</a:t>
                      </a:r>
                      <a:endParaRPr lang="en-US" sz="2000" b="1" i="0" u="none" strike="noStrike">
                        <a:solidFill>
                          <a:srgbClr val="000000"/>
                        </a:solidFill>
                        <a:latin typeface="Calibri"/>
                      </a:endParaRP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408561">
                <a:tc>
                  <a:txBody>
                    <a:bodyPr/>
                    <a:lstStyle/>
                    <a:p>
                      <a:pPr algn="l" fontAlgn="b"/>
                      <a:endParaRPr lang="en-US" sz="2000" b="0" i="0" u="none" strike="noStrike">
                        <a:solidFill>
                          <a:srgbClr val="000000"/>
                        </a:solidFill>
                        <a:latin typeface="Calibri"/>
                      </a:endParaRPr>
                    </a:p>
                  </a:txBody>
                  <a:tcPr marL="86061" marR="7172" marT="7172" marB="0" anchor="b">
                    <a:lnL>
                      <a:noFill/>
                    </a:lnL>
                    <a:lnR>
                      <a:noFill/>
                    </a:lnR>
                    <a:lnT>
                      <a:noFill/>
                    </a:lnT>
                    <a:lnB>
                      <a:noFill/>
                    </a:lnB>
                  </a:tcPr>
                </a:tc>
                <a:tc>
                  <a:txBody>
                    <a:bodyPr/>
                    <a:lstStyle/>
                    <a:p>
                      <a:pPr algn="l" fontAlgn="b"/>
                      <a:endParaRPr lang="en-US" sz="2000" b="1" i="0" u="none" strike="noStrike">
                        <a:solidFill>
                          <a:srgbClr val="FF0000"/>
                        </a:solidFill>
                        <a:latin typeface="Times New Roman"/>
                      </a:endParaRPr>
                    </a:p>
                  </a:txBody>
                  <a:tcPr marL="7172" marR="7172" marT="7172" marB="0" anchor="b">
                    <a:lnL>
                      <a:noFill/>
                    </a:lnL>
                    <a:lnR>
                      <a:noFill/>
                    </a:lnR>
                    <a:lnT>
                      <a:noFill/>
                    </a:lnT>
                    <a:lnB>
                      <a:noFill/>
                    </a:lnB>
                  </a:tcPr>
                </a:tc>
                <a:tc>
                  <a:txBody>
                    <a:bodyPr/>
                    <a:lstStyle/>
                    <a:p>
                      <a:pPr algn="l" fontAlgn="b"/>
                      <a:endParaRPr lang="en-US" sz="2000" b="0" i="0" u="none" strike="noStrike">
                        <a:solidFill>
                          <a:srgbClr val="000000"/>
                        </a:solidFill>
                        <a:latin typeface="Times New Roman"/>
                      </a:endParaRPr>
                    </a:p>
                  </a:txBody>
                  <a:tcPr marL="7172" marR="7172" marT="7172" marB="0" anchor="b">
                    <a:lnL>
                      <a:noFill/>
                    </a:lnL>
                    <a:lnR>
                      <a:noFill/>
                    </a:lnR>
                    <a:lnT>
                      <a:noFill/>
                    </a:lnT>
                    <a:lnB>
                      <a:noFill/>
                    </a:lnB>
                  </a:tcPr>
                </a:tc>
                <a:extLst>
                  <a:ext uri="{0D108BD9-81ED-4DB2-BD59-A6C34878D82A}">
                    <a16:rowId xmlns:a16="http://schemas.microsoft.com/office/drawing/2014/main" val="10014"/>
                  </a:ext>
                </a:extLst>
              </a:tr>
              <a:tr h="656175">
                <a:tc gridSpan="3">
                  <a:txBody>
                    <a:bodyPr/>
                    <a:lstStyle/>
                    <a:p>
                      <a:pPr algn="ctr" fontAlgn="b"/>
                      <a:r>
                        <a:rPr lang="en-US" sz="2000" b="1" i="0" u="none" strike="noStrike" dirty="0">
                          <a:solidFill>
                            <a:srgbClr val="FF0000"/>
                          </a:solidFill>
                          <a:latin typeface="Calibri"/>
                        </a:rPr>
                        <a:t>EDUCATION DEPARTMENT</a:t>
                      </a:r>
                      <a:br>
                        <a:rPr lang="en-US" sz="2000" b="1" i="0" u="none" strike="noStrike" dirty="0">
                          <a:solidFill>
                            <a:srgbClr val="000000"/>
                          </a:solidFill>
                          <a:latin typeface="Calibri"/>
                        </a:rPr>
                      </a:br>
                      <a:r>
                        <a:rPr lang="en-US" sz="2000" b="1" i="0" u="none" strike="noStrike" dirty="0">
                          <a:solidFill>
                            <a:srgbClr val="000000"/>
                          </a:solidFill>
                          <a:latin typeface="Calibri"/>
                        </a:rPr>
                        <a:t>Teachers</a:t>
                      </a:r>
                    </a:p>
                  </a:txBody>
                  <a:tcPr marL="7172" marR="7172" marT="7172"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bl>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799" y="228597"/>
          <a:ext cx="8610601" cy="6423680"/>
        </p:xfrm>
        <a:graphic>
          <a:graphicData uri="http://schemas.openxmlformats.org/drawingml/2006/table">
            <a:tbl>
              <a:tblPr/>
              <a:tblGrid>
                <a:gridCol w="8610601">
                  <a:extLst>
                    <a:ext uri="{9D8B030D-6E8A-4147-A177-3AD203B41FA5}">
                      <a16:colId xmlns:a16="http://schemas.microsoft.com/office/drawing/2014/main" val="20000"/>
                    </a:ext>
                  </a:extLst>
                </a:gridCol>
              </a:tblGrid>
              <a:tr h="532318">
                <a:tc>
                  <a:txBody>
                    <a:bodyPr/>
                    <a:lstStyle/>
                    <a:p>
                      <a:pPr algn="ctr" fontAlgn="ctr"/>
                      <a:r>
                        <a:rPr lang="en-US" sz="3600" b="1" i="0" u="none" strike="noStrike" dirty="0">
                          <a:solidFill>
                            <a:srgbClr val="0070C0"/>
                          </a:solidFill>
                          <a:latin typeface="Calibri"/>
                        </a:rPr>
                        <a:t>CENTRAL GOVERNMENT</a:t>
                      </a:r>
                    </a:p>
                  </a:txBody>
                  <a:tcPr marL="6555" marR="6555" marT="6555" marB="0" anchor="ctr">
                    <a:lnL>
                      <a:noFill/>
                    </a:lnL>
                    <a:lnR>
                      <a:noFill/>
                    </a:lnR>
                    <a:lnT>
                      <a:noFill/>
                    </a:lnT>
                    <a:lnB>
                      <a:noFill/>
                    </a:lnB>
                  </a:tcPr>
                </a:tc>
                <a:extLst>
                  <a:ext uri="{0D108BD9-81ED-4DB2-BD59-A6C34878D82A}">
                    <a16:rowId xmlns:a16="http://schemas.microsoft.com/office/drawing/2014/main" val="10000"/>
                  </a:ext>
                </a:extLst>
              </a:tr>
              <a:tr h="610218">
                <a:tc>
                  <a:txBody>
                    <a:bodyPr/>
                    <a:lstStyle/>
                    <a:p>
                      <a:pPr algn="ctr" fontAlgn="b"/>
                      <a:r>
                        <a:rPr lang="en-US" sz="1800" b="1" i="0" u="none" strike="noStrike" dirty="0">
                          <a:solidFill>
                            <a:srgbClr val="C00000"/>
                          </a:solidFill>
                          <a:latin typeface="Calibri"/>
                          <a:hlinkClick r:id="" action="ppaction://noaction"/>
                        </a:rPr>
                        <a:t>STAFF SELECTION COMMISSION</a:t>
                      </a:r>
                      <a:endParaRPr lang="en-US" sz="1800" b="1" i="0" u="none" strike="noStrike" dirty="0">
                        <a:solidFill>
                          <a:srgbClr val="C00000"/>
                        </a:solidFill>
                        <a:latin typeface="Calibri"/>
                      </a:endParaRPr>
                    </a:p>
                  </a:txBody>
                  <a:tcPr marL="6555" marR="6555" marT="6555" marB="0" anchor="b">
                    <a:lnL>
                      <a:noFill/>
                    </a:lnL>
                    <a:lnR>
                      <a:noFill/>
                    </a:lnR>
                    <a:lnT>
                      <a:noFill/>
                    </a:lnT>
                    <a:lnB>
                      <a:noFill/>
                    </a:lnB>
                  </a:tcPr>
                </a:tc>
                <a:extLst>
                  <a:ext uri="{0D108BD9-81ED-4DB2-BD59-A6C34878D82A}">
                    <a16:rowId xmlns:a16="http://schemas.microsoft.com/office/drawing/2014/main" val="10001"/>
                  </a:ext>
                </a:extLst>
              </a:tr>
              <a:tr h="311601">
                <a:tc>
                  <a:txBody>
                    <a:bodyPr/>
                    <a:lstStyle/>
                    <a:p>
                      <a:pPr algn="ctr" fontAlgn="b"/>
                      <a:r>
                        <a:rPr lang="en-US" sz="1800" b="1" i="0" u="none" strike="noStrike">
                          <a:solidFill>
                            <a:srgbClr val="002060"/>
                          </a:solidFill>
                          <a:latin typeface="Calibri"/>
                        </a:rPr>
                        <a:t>(Website of the Commission: https://ssc.nic.in)</a:t>
                      </a:r>
                    </a:p>
                  </a:txBody>
                  <a:tcPr marL="6555" marR="6555" marT="655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37568">
                <a:tc>
                  <a:txBody>
                    <a:bodyPr/>
                    <a:lstStyle/>
                    <a:p>
                      <a:pPr algn="ctr" fontAlgn="b"/>
                      <a:r>
                        <a:rPr lang="en-US" sz="1800" b="1" i="0" u="none" strike="noStrike">
                          <a:solidFill>
                            <a:srgbClr val="000000"/>
                          </a:solidFill>
                          <a:latin typeface="Calibri"/>
                          <a:hlinkClick r:id="" action="ppaction://noaction"/>
                        </a:rPr>
                        <a:t>SSC Combined Higher Secondary Level (SSC CHSL)</a:t>
                      </a:r>
                      <a:endParaRPr lang="en-US" sz="1800" b="1" i="0" u="none" strike="noStrike">
                        <a:solidFill>
                          <a:srgbClr val="000000"/>
                        </a:solidFill>
                        <a:latin typeface="Calibri"/>
                      </a:endParaRP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1601">
                <a:tc>
                  <a:txBody>
                    <a:bodyPr/>
                    <a:lstStyle/>
                    <a:p>
                      <a:pPr algn="ctr" fontAlgn="b"/>
                      <a:r>
                        <a:rPr lang="en-US" sz="1800" b="1" i="0" u="none" strike="noStrike">
                          <a:solidFill>
                            <a:srgbClr val="000000"/>
                          </a:solidFill>
                          <a:latin typeface="Arial"/>
                        </a:rPr>
                        <a:t>Upper Division Clerk (UDC)</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11601">
                <a:tc>
                  <a:txBody>
                    <a:bodyPr/>
                    <a:lstStyle/>
                    <a:p>
                      <a:pPr algn="ctr" fontAlgn="b"/>
                      <a:r>
                        <a:rPr lang="en-US" sz="1800" b="1" i="0" u="none" strike="noStrike">
                          <a:solidFill>
                            <a:srgbClr val="000000"/>
                          </a:solidFill>
                          <a:latin typeface="Arial"/>
                        </a:rPr>
                        <a:t>Lower Division Clerk (LDC)</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1601">
                <a:tc>
                  <a:txBody>
                    <a:bodyPr/>
                    <a:lstStyle/>
                    <a:p>
                      <a:pPr algn="ctr" fontAlgn="b"/>
                      <a:r>
                        <a:rPr lang="en-US" sz="1800" b="1" i="0" u="none" strike="noStrike">
                          <a:solidFill>
                            <a:srgbClr val="000000"/>
                          </a:solidFill>
                          <a:latin typeface="Arial"/>
                        </a:rPr>
                        <a:t>Postal Assistant (PA)</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1601">
                <a:tc>
                  <a:txBody>
                    <a:bodyPr/>
                    <a:lstStyle/>
                    <a:p>
                      <a:pPr algn="ctr" fontAlgn="b"/>
                      <a:r>
                        <a:rPr lang="en-US" sz="1800" b="1" i="0" u="none" strike="noStrike">
                          <a:solidFill>
                            <a:srgbClr val="000000"/>
                          </a:solidFill>
                          <a:latin typeface="Arial"/>
                        </a:rPr>
                        <a:t>Data Entry Operator (DEO)</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11601">
                <a:tc>
                  <a:txBody>
                    <a:bodyPr/>
                    <a:lstStyle/>
                    <a:p>
                      <a:pPr algn="ctr" fontAlgn="b"/>
                      <a:r>
                        <a:rPr lang="en-US" sz="1800" b="1" i="0" u="none" strike="noStrike">
                          <a:solidFill>
                            <a:srgbClr val="000000"/>
                          </a:solidFill>
                          <a:latin typeface="Arial"/>
                        </a:rPr>
                        <a:t>Sorting Assistant (SA)</a:t>
                      </a: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11601">
                <a:tc>
                  <a:txBody>
                    <a:bodyPr/>
                    <a:lstStyle/>
                    <a:p>
                      <a:pPr algn="ctr" fontAlgn="b"/>
                      <a:r>
                        <a:rPr lang="en-US" sz="1800" b="1" i="0" u="none" strike="noStrike">
                          <a:solidFill>
                            <a:srgbClr val="000000"/>
                          </a:solidFill>
                          <a:latin typeface="Arial"/>
                          <a:hlinkClick r:id="" action="ppaction://noaction"/>
                        </a:rPr>
                        <a:t>SSC Multi Tasking Staff (SSC MTS)</a:t>
                      </a:r>
                      <a:endParaRPr lang="en-US" sz="1800" b="1" i="0" u="none" strike="noStrike">
                        <a:solidFill>
                          <a:srgbClr val="000000"/>
                        </a:solidFill>
                        <a:latin typeface="Arial"/>
                      </a:endParaRP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11601">
                <a:tc>
                  <a:txBody>
                    <a:bodyPr/>
                    <a:lstStyle/>
                    <a:p>
                      <a:pPr algn="ctr" fontAlgn="b"/>
                      <a:r>
                        <a:rPr lang="en-US" sz="1800" b="1" i="0" u="none" strike="noStrike">
                          <a:solidFill>
                            <a:srgbClr val="000000"/>
                          </a:solidFill>
                          <a:latin typeface="Arial"/>
                          <a:hlinkClick r:id="" action="ppaction://noaction"/>
                        </a:rPr>
                        <a:t>SSC General Duty Constable (SSC GD Exam)</a:t>
                      </a:r>
                      <a:endParaRPr lang="en-US" sz="1800" b="1" i="0" u="none" strike="noStrike">
                        <a:solidFill>
                          <a:srgbClr val="000000"/>
                        </a:solidFill>
                        <a:latin typeface="Arial"/>
                      </a:endParaRP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11601">
                <a:tc>
                  <a:txBody>
                    <a:bodyPr/>
                    <a:lstStyle/>
                    <a:p>
                      <a:pPr algn="ctr" fontAlgn="b"/>
                      <a:r>
                        <a:rPr lang="en-US" sz="1800" b="1" i="0" u="none" strike="noStrike">
                          <a:solidFill>
                            <a:srgbClr val="000000"/>
                          </a:solidFill>
                          <a:latin typeface="Arial"/>
                          <a:hlinkClick r:id="" action="ppaction://noaction"/>
                        </a:rPr>
                        <a:t>SSC Grade C and Grade D Stenographer (SSC Stenographer)</a:t>
                      </a:r>
                      <a:endParaRPr lang="en-US" sz="1800" b="1" i="0" u="none" strike="noStrike">
                        <a:solidFill>
                          <a:srgbClr val="000000"/>
                        </a:solidFill>
                        <a:latin typeface="Arial"/>
                      </a:endParaRP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37568">
                <a:tc>
                  <a:txBody>
                    <a:bodyPr/>
                    <a:lstStyle/>
                    <a:p>
                      <a:pPr algn="ctr" fontAlgn="b"/>
                      <a:r>
                        <a:rPr lang="en-US" sz="1800" b="1" i="0" u="none" strike="noStrike">
                          <a:solidFill>
                            <a:srgbClr val="000000"/>
                          </a:solidFill>
                          <a:latin typeface="Calibri"/>
                          <a:hlinkClick r:id="" action="ppaction://noaction"/>
                        </a:rPr>
                        <a:t>SSC Combined Higher Secondary Level (CHSL)</a:t>
                      </a:r>
                      <a:endParaRPr lang="en-US" sz="1800" b="1" i="0" u="none" strike="noStrike">
                        <a:solidFill>
                          <a:srgbClr val="000000"/>
                        </a:solidFill>
                        <a:latin typeface="Calibri"/>
                      </a:endParaRP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37568">
                <a:tc>
                  <a:txBody>
                    <a:bodyPr/>
                    <a:lstStyle/>
                    <a:p>
                      <a:pPr algn="ctr" fontAlgn="b"/>
                      <a:r>
                        <a:rPr lang="en-US" sz="1800" b="1" i="0" u="none" strike="noStrike">
                          <a:solidFill>
                            <a:srgbClr val="000000"/>
                          </a:solidFill>
                          <a:latin typeface="Calibri"/>
                          <a:hlinkClick r:id="" action="ppaction://noaction"/>
                        </a:rPr>
                        <a:t>SSC Multi Tasking Staff (MTS)</a:t>
                      </a:r>
                      <a:endParaRPr lang="en-US" sz="1800" b="1" i="0" u="none" strike="noStrike">
                        <a:solidFill>
                          <a:srgbClr val="000000"/>
                        </a:solidFill>
                        <a:latin typeface="Calibri"/>
                      </a:endParaRP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37568">
                <a:tc>
                  <a:txBody>
                    <a:bodyPr/>
                    <a:lstStyle/>
                    <a:p>
                      <a:pPr algn="ctr" fontAlgn="b"/>
                      <a:r>
                        <a:rPr lang="en-US" sz="1800" b="1" i="0" u="none" strike="noStrike">
                          <a:solidFill>
                            <a:srgbClr val="000000"/>
                          </a:solidFill>
                          <a:latin typeface="Calibri"/>
                          <a:hlinkClick r:id="" action="ppaction://noaction"/>
                        </a:rPr>
                        <a:t>SSC Stenographer (Grade C and Grade D)</a:t>
                      </a:r>
                      <a:endParaRPr lang="en-US" sz="1800" b="1" i="0" u="none" strike="noStrike">
                        <a:solidFill>
                          <a:srgbClr val="000000"/>
                        </a:solidFill>
                        <a:latin typeface="Calibri"/>
                      </a:endParaRPr>
                    </a:p>
                  </a:txBody>
                  <a:tcPr marL="6555" marR="6555" marT="65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37568">
                <a:tc>
                  <a:txBody>
                    <a:bodyPr/>
                    <a:lstStyle/>
                    <a:p>
                      <a:pPr algn="ctr" fontAlgn="b"/>
                      <a:r>
                        <a:rPr lang="en-US" sz="1800" b="1" i="0" u="none" strike="noStrike">
                          <a:solidFill>
                            <a:srgbClr val="FF0000"/>
                          </a:solidFill>
                          <a:latin typeface="Calibri"/>
                        </a:rPr>
                        <a:t>Age limit :18-27 years</a:t>
                      </a:r>
                    </a:p>
                  </a:txBody>
                  <a:tcPr marL="6555" marR="6555" marT="655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5"/>
                  </a:ext>
                </a:extLst>
              </a:tr>
              <a:tr h="389501">
                <a:tc>
                  <a:txBody>
                    <a:bodyPr/>
                    <a:lstStyle/>
                    <a:p>
                      <a:pPr algn="ctr" fontAlgn="b"/>
                      <a:r>
                        <a:rPr lang="en-US" sz="1800" b="1" i="0" u="none" strike="noStrike">
                          <a:solidFill>
                            <a:srgbClr val="FF0000"/>
                          </a:solidFill>
                          <a:latin typeface="Calibri"/>
                        </a:rPr>
                        <a:t>Essential Educational Qualifications </a:t>
                      </a:r>
                    </a:p>
                  </a:txBody>
                  <a:tcPr marL="6555" marR="6555" marT="6555" marB="0" anchor="b">
                    <a:lnL>
                      <a:noFill/>
                    </a:lnL>
                    <a:lnR>
                      <a:noFill/>
                    </a:lnR>
                    <a:lnT>
                      <a:noFill/>
                    </a:lnT>
                    <a:lnB>
                      <a:noFill/>
                    </a:lnB>
                  </a:tcPr>
                </a:tc>
                <a:extLst>
                  <a:ext uri="{0D108BD9-81ED-4DB2-BD59-A6C34878D82A}">
                    <a16:rowId xmlns:a16="http://schemas.microsoft.com/office/drawing/2014/main" val="10016"/>
                  </a:ext>
                </a:extLst>
              </a:tr>
              <a:tr h="376517">
                <a:tc>
                  <a:txBody>
                    <a:bodyPr/>
                    <a:lstStyle/>
                    <a:p>
                      <a:pPr algn="ctr" fontAlgn="ctr"/>
                      <a:r>
                        <a:rPr lang="en-US" sz="1800" b="1" i="0" u="none" strike="noStrike" dirty="0">
                          <a:solidFill>
                            <a:srgbClr val="FF0000"/>
                          </a:solidFill>
                          <a:latin typeface="Calibri"/>
                        </a:rPr>
                        <a:t>12th Standard or equivalent examination from a recognized Board or University.</a:t>
                      </a:r>
                    </a:p>
                  </a:txBody>
                  <a:tcPr marL="6555" marR="6555" marT="6555" marB="0" anchor="ctr">
                    <a:lnL>
                      <a:noFill/>
                    </a:lnL>
                    <a:lnR>
                      <a:noFill/>
                    </a:lnR>
                    <a:lnT>
                      <a:noFill/>
                    </a:lnT>
                    <a:lnB>
                      <a:noFill/>
                    </a:lnB>
                  </a:tcPr>
                </a:tc>
                <a:extLst>
                  <a:ext uri="{0D108BD9-81ED-4DB2-BD59-A6C34878D82A}">
                    <a16:rowId xmlns:a16="http://schemas.microsoft.com/office/drawing/2014/main" val="10017"/>
                  </a:ext>
                </a:extLst>
              </a:tr>
            </a:tbl>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599" y="228593"/>
          <a:ext cx="8686802" cy="6411036"/>
        </p:xfrm>
        <a:graphic>
          <a:graphicData uri="http://schemas.openxmlformats.org/drawingml/2006/table">
            <a:tbl>
              <a:tblPr/>
              <a:tblGrid>
                <a:gridCol w="724529">
                  <a:extLst>
                    <a:ext uri="{9D8B030D-6E8A-4147-A177-3AD203B41FA5}">
                      <a16:colId xmlns:a16="http://schemas.microsoft.com/office/drawing/2014/main" val="20000"/>
                    </a:ext>
                  </a:extLst>
                </a:gridCol>
                <a:gridCol w="5456611">
                  <a:extLst>
                    <a:ext uri="{9D8B030D-6E8A-4147-A177-3AD203B41FA5}">
                      <a16:colId xmlns:a16="http://schemas.microsoft.com/office/drawing/2014/main" val="20001"/>
                    </a:ext>
                  </a:extLst>
                </a:gridCol>
                <a:gridCol w="1109435">
                  <a:extLst>
                    <a:ext uri="{9D8B030D-6E8A-4147-A177-3AD203B41FA5}">
                      <a16:colId xmlns:a16="http://schemas.microsoft.com/office/drawing/2014/main" val="20002"/>
                    </a:ext>
                  </a:extLst>
                </a:gridCol>
                <a:gridCol w="1396227">
                  <a:extLst>
                    <a:ext uri="{9D8B030D-6E8A-4147-A177-3AD203B41FA5}">
                      <a16:colId xmlns:a16="http://schemas.microsoft.com/office/drawing/2014/main" val="20003"/>
                    </a:ext>
                  </a:extLst>
                </a:gridCol>
              </a:tblGrid>
              <a:tr h="281542">
                <a:tc gridSpan="4">
                  <a:txBody>
                    <a:bodyPr/>
                    <a:lstStyle/>
                    <a:p>
                      <a:pPr algn="ctr" fontAlgn="ctr"/>
                      <a:r>
                        <a:rPr lang="en-US" sz="1200" b="1" i="0" u="none" strike="noStrike">
                          <a:solidFill>
                            <a:srgbClr val="0070C0"/>
                          </a:solidFill>
                          <a:latin typeface="Times New Roman"/>
                        </a:rPr>
                        <a:t>GOVERNMENT OF INDIA MINISTRYOF RAIWAYS</a:t>
                      </a:r>
                    </a:p>
                  </a:txBody>
                  <a:tcPr marL="4855" marR="4855" marT="4855"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98677">
                <a:tc>
                  <a:txBody>
                    <a:bodyPr/>
                    <a:lstStyle/>
                    <a:p>
                      <a:pPr algn="l" fontAlgn="b"/>
                      <a:endParaRPr lang="en-US" sz="1200" b="0" i="0" u="none" strike="noStrike">
                        <a:solidFill>
                          <a:srgbClr val="000000"/>
                        </a:solidFill>
                        <a:latin typeface="Times New Roman"/>
                      </a:endParaRPr>
                    </a:p>
                  </a:txBody>
                  <a:tcPr marL="4855" marR="4855" marT="4855" marB="0" anchor="b">
                    <a:lnL>
                      <a:noFill/>
                    </a:lnL>
                    <a:lnR>
                      <a:noFill/>
                    </a:lnR>
                    <a:lnT>
                      <a:noFill/>
                    </a:lnT>
                    <a:lnB>
                      <a:noFill/>
                    </a:lnB>
                  </a:tcPr>
                </a:tc>
                <a:tc gridSpan="3">
                  <a:txBody>
                    <a:bodyPr/>
                    <a:lstStyle/>
                    <a:p>
                      <a:pPr algn="ctr" fontAlgn="b"/>
                      <a:r>
                        <a:rPr lang="en-US" sz="1200" b="1" i="0" u="none" strike="noStrike" dirty="0">
                          <a:solidFill>
                            <a:srgbClr val="000000"/>
                          </a:solidFill>
                          <a:latin typeface="Calibri"/>
                          <a:hlinkClick r:id="" action="ppaction://noaction"/>
                        </a:rPr>
                        <a:t>Assistant Loco Pilot (RRB ALP)</a:t>
                      </a:r>
                      <a:endParaRPr lang="en-US" sz="1200" b="1" i="0" u="none" strike="noStrike" dirty="0">
                        <a:solidFill>
                          <a:srgbClr val="000000"/>
                        </a:solidFill>
                        <a:latin typeface="Calibri"/>
                      </a:endParaRPr>
                    </a:p>
                  </a:txBody>
                  <a:tcPr marL="4855" marR="4855" marT="4855"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89745">
                <a:tc>
                  <a:txBody>
                    <a:bodyPr/>
                    <a:lstStyle/>
                    <a:p>
                      <a:pPr algn="l" fontAlgn="b"/>
                      <a:endParaRPr lang="en-US" sz="1200" b="0" i="0" u="none" strike="noStrike">
                        <a:solidFill>
                          <a:srgbClr val="000000"/>
                        </a:solidFill>
                        <a:latin typeface="Times New Roman"/>
                      </a:endParaRPr>
                    </a:p>
                  </a:txBody>
                  <a:tcPr marL="4855" marR="4855" marT="4855" marB="0" anchor="b">
                    <a:lnL>
                      <a:noFill/>
                    </a:lnL>
                    <a:lnR>
                      <a:noFill/>
                    </a:lnR>
                    <a:lnT>
                      <a:noFill/>
                    </a:lnT>
                    <a:lnB>
                      <a:noFill/>
                    </a:lnB>
                  </a:tcPr>
                </a:tc>
                <a:tc gridSpan="3">
                  <a:txBody>
                    <a:bodyPr/>
                    <a:lstStyle/>
                    <a:p>
                      <a:pPr algn="ctr" fontAlgn="b"/>
                      <a:r>
                        <a:rPr lang="en-US" sz="1200" b="1" i="0" u="none" strike="noStrike">
                          <a:solidFill>
                            <a:srgbClr val="000000"/>
                          </a:solidFill>
                          <a:latin typeface="Calibri"/>
                          <a:hlinkClick r:id="" action="ppaction://noaction"/>
                        </a:rPr>
                        <a:t>Railway Group D (RRB/RRC Group D)</a:t>
                      </a:r>
                      <a:br>
                        <a:rPr lang="en-US" sz="1200" b="1" i="0" u="none" strike="noStrike">
                          <a:solidFill>
                            <a:srgbClr val="000000"/>
                          </a:solidFill>
                          <a:latin typeface="Calibri"/>
                          <a:hlinkClick r:id="" action="ppaction://noaction"/>
                        </a:rPr>
                      </a:br>
                      <a:r>
                        <a:rPr lang="en-US" sz="1200" b="1" i="0" u="none" strike="noStrike">
                          <a:solidFill>
                            <a:srgbClr val="000000"/>
                          </a:solidFill>
                          <a:latin typeface="Calibri"/>
                          <a:hlinkClick r:id="" action="ppaction://noaction"/>
                        </a:rPr>
                        <a:t>Helper/Assistant Pointsman Track Maintainer Grade-IV</a:t>
                      </a:r>
                      <a:endParaRPr lang="en-US" sz="1200" b="1" i="0" u="none" strike="noStrike">
                        <a:solidFill>
                          <a:srgbClr val="000000"/>
                        </a:solidFill>
                        <a:latin typeface="Calibri"/>
                      </a:endParaRPr>
                    </a:p>
                  </a:txBody>
                  <a:tcPr marL="4855" marR="4855" marT="4855"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98677">
                <a:tc>
                  <a:txBody>
                    <a:bodyPr/>
                    <a:lstStyle/>
                    <a:p>
                      <a:pPr algn="l" fontAlgn="b"/>
                      <a:endParaRPr lang="en-US" sz="1200" b="0" i="0" u="none" strike="noStrike">
                        <a:solidFill>
                          <a:srgbClr val="000000"/>
                        </a:solidFill>
                        <a:latin typeface="Times New Roman"/>
                      </a:endParaRPr>
                    </a:p>
                  </a:txBody>
                  <a:tcPr marL="4855" marR="4855" marT="4855" marB="0" anchor="b">
                    <a:lnL>
                      <a:noFill/>
                    </a:lnL>
                    <a:lnR>
                      <a:noFill/>
                    </a:lnR>
                    <a:lnT>
                      <a:noFill/>
                    </a:lnT>
                    <a:lnB>
                      <a:noFill/>
                    </a:lnB>
                  </a:tcPr>
                </a:tc>
                <a:tc gridSpan="3">
                  <a:txBody>
                    <a:bodyPr/>
                    <a:lstStyle/>
                    <a:p>
                      <a:pPr algn="ctr" fontAlgn="b"/>
                      <a:r>
                        <a:rPr lang="en-US" sz="1200" b="1" i="0" u="none" strike="noStrike">
                          <a:solidFill>
                            <a:srgbClr val="333333"/>
                          </a:solidFill>
                          <a:latin typeface="Calibri"/>
                        </a:rPr>
                        <a:t>Railway Clerks</a:t>
                      </a:r>
                    </a:p>
                  </a:txBody>
                  <a:tcPr marL="4855" marR="4855" marT="4855"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198677">
                <a:tc>
                  <a:txBody>
                    <a:bodyPr/>
                    <a:lstStyle/>
                    <a:p>
                      <a:pPr algn="l" fontAlgn="b"/>
                      <a:endParaRPr lang="en-US" sz="1200" b="0" i="0" u="none" strike="noStrike">
                        <a:solidFill>
                          <a:srgbClr val="000000"/>
                        </a:solidFill>
                        <a:latin typeface="Times New Roman"/>
                      </a:endParaRPr>
                    </a:p>
                  </a:txBody>
                  <a:tcPr marL="4855" marR="4855" marT="4855" marB="0" anchor="b">
                    <a:lnL>
                      <a:noFill/>
                    </a:lnL>
                    <a:lnR>
                      <a:noFill/>
                    </a:lnR>
                    <a:lnT>
                      <a:noFill/>
                    </a:lnT>
                    <a:lnB>
                      <a:noFill/>
                    </a:lnB>
                  </a:tcPr>
                </a:tc>
                <a:tc gridSpan="3">
                  <a:txBody>
                    <a:bodyPr/>
                    <a:lstStyle/>
                    <a:p>
                      <a:pPr algn="ctr" fontAlgn="b"/>
                      <a:r>
                        <a:rPr lang="en-US" sz="1200" b="1" i="0" u="none" strike="noStrike">
                          <a:solidFill>
                            <a:srgbClr val="333333"/>
                          </a:solidFill>
                          <a:latin typeface="Calibri"/>
                        </a:rPr>
                        <a:t>Railway Constables</a:t>
                      </a:r>
                    </a:p>
                  </a:txBody>
                  <a:tcPr marL="4855" marR="4855" marT="4855" marB="0"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182621">
                <a:tc>
                  <a:txBody>
                    <a:bodyPr/>
                    <a:lstStyle/>
                    <a:p>
                      <a:pPr algn="l" fontAlgn="b"/>
                      <a:endParaRPr lang="en-US" sz="1200" b="0" i="0" u="none" strike="noStrike">
                        <a:solidFill>
                          <a:srgbClr val="000000"/>
                        </a:solidFill>
                        <a:latin typeface="Calibri"/>
                      </a:endParaRPr>
                    </a:p>
                  </a:txBody>
                  <a:tcPr marL="4855" marR="4855" marT="485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4855" marR="4855" marT="485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4855" marR="4855" marT="485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4855" marR="4855" marT="485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8677">
                <a:tc>
                  <a:txBody>
                    <a:bodyPr/>
                    <a:lstStyle/>
                    <a:p>
                      <a:pPr algn="ctr" fontAlgn="ctr"/>
                      <a:r>
                        <a:rPr lang="en-US" sz="1200" b="1" i="0" u="none" strike="noStrike">
                          <a:solidFill>
                            <a:srgbClr val="000000"/>
                          </a:solidFill>
                          <a:latin typeface="Calibri"/>
                        </a:rPr>
                        <a:t>Sl. No.</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fr-FR" sz="1200" b="1" i="0" u="none" strike="noStrike">
                          <a:solidFill>
                            <a:srgbClr val="000000"/>
                          </a:solidFill>
                          <a:latin typeface="Calibri"/>
                        </a:rPr>
                        <a:t>NON TECHNICAL POPULAR CATEGORIES (NTPC)</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200" b="1" i="0" u="none" strike="noStrike">
                          <a:solidFill>
                            <a:srgbClr val="000000"/>
                          </a:solidFill>
                          <a:latin typeface="Calibri"/>
                        </a:rPr>
                        <a:t>Total Post</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8677">
                <a:tc>
                  <a:txBody>
                    <a:bodyPr/>
                    <a:lstStyle/>
                    <a:p>
                      <a:pPr algn="ctr" fontAlgn="ctr"/>
                      <a:r>
                        <a:rPr lang="en-US" sz="1200" b="1" i="0" u="none" strike="noStrike">
                          <a:solidFill>
                            <a:srgbClr val="000000"/>
                          </a:solidFill>
                          <a:latin typeface="Calibri"/>
                        </a:rPr>
                        <a:t>1</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Junior Clerk cum Typist</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rowSpan="24">
                  <a:txBody>
                    <a:bodyPr/>
                    <a:lstStyle/>
                    <a:p>
                      <a:pPr algn="ctr" fontAlgn="ctr"/>
                      <a:r>
                        <a:rPr lang="en-US" sz="1200" b="1" i="0" u="none" strike="noStrike">
                          <a:solidFill>
                            <a:srgbClr val="000000"/>
                          </a:solidFill>
                          <a:latin typeface="Calibri"/>
                        </a:rPr>
                        <a:t>30,000</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8677">
                <a:tc>
                  <a:txBody>
                    <a:bodyPr/>
                    <a:lstStyle/>
                    <a:p>
                      <a:pPr algn="ctr" fontAlgn="ctr"/>
                      <a:r>
                        <a:rPr lang="en-US" sz="1200" b="1" i="0" u="none" strike="noStrike">
                          <a:solidFill>
                            <a:srgbClr val="000000"/>
                          </a:solidFill>
                          <a:latin typeface="Calibri"/>
                        </a:rPr>
                        <a:t>2</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Account Clerk cum Typist</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8"/>
                  </a:ext>
                </a:extLst>
              </a:tr>
              <a:tr h="198677">
                <a:tc>
                  <a:txBody>
                    <a:bodyPr/>
                    <a:lstStyle/>
                    <a:p>
                      <a:pPr algn="ctr" fontAlgn="ctr"/>
                      <a:r>
                        <a:rPr lang="en-US" sz="1200" b="1" i="0" u="none" strike="noStrike">
                          <a:solidFill>
                            <a:srgbClr val="000000"/>
                          </a:solidFill>
                          <a:latin typeface="Calibri"/>
                        </a:rPr>
                        <a:t>3</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Trains Clerk</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9"/>
                  </a:ext>
                </a:extLst>
              </a:tr>
              <a:tr h="198677">
                <a:tc>
                  <a:txBody>
                    <a:bodyPr/>
                    <a:lstStyle/>
                    <a:p>
                      <a:pPr algn="ctr" fontAlgn="ctr"/>
                      <a:r>
                        <a:rPr lang="en-US" sz="1200" b="1" i="0" u="none" strike="noStrike">
                          <a:solidFill>
                            <a:srgbClr val="000000"/>
                          </a:solidFill>
                          <a:latin typeface="Calibri"/>
                        </a:rPr>
                        <a:t>4</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Commercial cum Ticket Clerk</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10"/>
                  </a:ext>
                </a:extLst>
              </a:tr>
              <a:tr h="198677">
                <a:tc>
                  <a:txBody>
                    <a:bodyPr/>
                    <a:lstStyle/>
                    <a:p>
                      <a:pPr algn="ctr" fontAlgn="ctr"/>
                      <a:r>
                        <a:rPr lang="en-US" sz="1200" b="1" i="0" u="none" strike="noStrike">
                          <a:solidFill>
                            <a:srgbClr val="000000"/>
                          </a:solidFill>
                          <a:latin typeface="Calibri"/>
                        </a:rPr>
                        <a:t>5</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Trafic Assistant</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11"/>
                  </a:ext>
                </a:extLst>
              </a:tr>
              <a:tr h="198677">
                <a:tc>
                  <a:txBody>
                    <a:bodyPr/>
                    <a:lstStyle/>
                    <a:p>
                      <a:pPr algn="ctr" fontAlgn="ctr"/>
                      <a:r>
                        <a:rPr lang="en-US" sz="1200" b="1" i="0" u="none" strike="noStrike">
                          <a:solidFill>
                            <a:srgbClr val="000000"/>
                          </a:solidFill>
                          <a:latin typeface="Calibri"/>
                        </a:rPr>
                        <a:t>6</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Goods Guard</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12"/>
                  </a:ext>
                </a:extLst>
              </a:tr>
              <a:tr h="198677">
                <a:tc>
                  <a:txBody>
                    <a:bodyPr/>
                    <a:lstStyle/>
                    <a:p>
                      <a:pPr algn="ctr" fontAlgn="ctr"/>
                      <a:r>
                        <a:rPr lang="en-US" sz="1200" b="1" i="0" u="none" strike="noStrike">
                          <a:solidFill>
                            <a:srgbClr val="000000"/>
                          </a:solidFill>
                          <a:latin typeface="Calibri"/>
                        </a:rPr>
                        <a:t>7</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Senior Commercial cum Ticket Clerk</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13"/>
                  </a:ext>
                </a:extLst>
              </a:tr>
              <a:tr h="198677">
                <a:tc>
                  <a:txBody>
                    <a:bodyPr/>
                    <a:lstStyle/>
                    <a:p>
                      <a:pPr algn="ctr" fontAlgn="ctr"/>
                      <a:r>
                        <a:rPr lang="en-US" sz="1200" b="1" i="0" u="none" strike="noStrike">
                          <a:solidFill>
                            <a:srgbClr val="000000"/>
                          </a:solidFill>
                          <a:latin typeface="Calibri"/>
                        </a:rPr>
                        <a:t>8</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Senior Commercial cum Typist</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14"/>
                  </a:ext>
                </a:extLst>
              </a:tr>
              <a:tr h="198677">
                <a:tc>
                  <a:txBody>
                    <a:bodyPr/>
                    <a:lstStyle/>
                    <a:p>
                      <a:pPr algn="ctr" fontAlgn="ctr"/>
                      <a:r>
                        <a:rPr lang="en-US" sz="1200" b="1" i="0" u="none" strike="noStrike">
                          <a:solidFill>
                            <a:srgbClr val="000000"/>
                          </a:solidFill>
                          <a:latin typeface="Calibri"/>
                        </a:rPr>
                        <a:t>9</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Junior Accounts Assistant cum Typist</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15"/>
                  </a:ext>
                </a:extLst>
              </a:tr>
              <a:tr h="198677">
                <a:tc>
                  <a:txBody>
                    <a:bodyPr/>
                    <a:lstStyle/>
                    <a:p>
                      <a:pPr algn="ctr" fontAlgn="ctr"/>
                      <a:r>
                        <a:rPr lang="en-US" sz="1200" b="1" i="0" u="none" strike="noStrike">
                          <a:solidFill>
                            <a:srgbClr val="000000"/>
                          </a:solidFill>
                          <a:latin typeface="Calibri"/>
                        </a:rPr>
                        <a:t>10</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Commercial Apprentice</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16"/>
                  </a:ext>
                </a:extLst>
              </a:tr>
              <a:tr h="198677">
                <a:tc>
                  <a:txBody>
                    <a:bodyPr/>
                    <a:lstStyle/>
                    <a:p>
                      <a:pPr algn="ctr" fontAlgn="ctr"/>
                      <a:r>
                        <a:rPr lang="en-US" sz="1200" b="1" i="0" u="none" strike="noStrike">
                          <a:solidFill>
                            <a:srgbClr val="000000"/>
                          </a:solidFill>
                          <a:latin typeface="Calibri"/>
                        </a:rPr>
                        <a:t>11</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Station Master</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17"/>
                  </a:ext>
                </a:extLst>
              </a:tr>
              <a:tr h="198677">
                <a:tc>
                  <a:txBody>
                    <a:bodyPr/>
                    <a:lstStyle/>
                    <a:p>
                      <a:pPr algn="ctr" fontAlgn="ctr"/>
                      <a:r>
                        <a:rPr lang="en-US" sz="1200" b="0" i="0" u="none" strike="noStrike">
                          <a:solidFill>
                            <a:srgbClr val="000000"/>
                          </a:solidFill>
                          <a:latin typeface="Calibri"/>
                        </a:rPr>
                        <a:t> </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200" b="0" i="0" u="none" strike="noStrike">
                          <a:solidFill>
                            <a:srgbClr val="000000"/>
                          </a:solidFill>
                          <a:latin typeface="Calibri"/>
                        </a:rPr>
                        <a:t> </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18"/>
                  </a:ext>
                </a:extLst>
              </a:tr>
              <a:tr h="198677">
                <a:tc>
                  <a:txBody>
                    <a:bodyPr/>
                    <a:lstStyle/>
                    <a:p>
                      <a:pPr algn="ctr" fontAlgn="ctr"/>
                      <a:r>
                        <a:rPr lang="en-US" sz="1200" b="1" i="0" u="none" strike="noStrike">
                          <a:solidFill>
                            <a:srgbClr val="000000"/>
                          </a:solidFill>
                          <a:latin typeface="Calibri"/>
                        </a:rPr>
                        <a:t>Sl. No.</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200" b="1" i="0" u="none" strike="noStrike">
                          <a:solidFill>
                            <a:srgbClr val="000000"/>
                          </a:solidFill>
                          <a:latin typeface="Calibri"/>
                        </a:rPr>
                        <a:t>PARA-MEDICAL STAFF</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19"/>
                  </a:ext>
                </a:extLst>
              </a:tr>
              <a:tr h="198677">
                <a:tc>
                  <a:txBody>
                    <a:bodyPr/>
                    <a:lstStyle/>
                    <a:p>
                      <a:pPr algn="ctr" fontAlgn="ctr"/>
                      <a:r>
                        <a:rPr lang="en-US" sz="1200" b="1" i="0" u="none" strike="noStrike">
                          <a:solidFill>
                            <a:srgbClr val="000000"/>
                          </a:solidFill>
                          <a:latin typeface="Calibri"/>
                        </a:rPr>
                        <a:t>1</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Staff Nurse</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20"/>
                  </a:ext>
                </a:extLst>
              </a:tr>
              <a:tr h="198677">
                <a:tc>
                  <a:txBody>
                    <a:bodyPr/>
                    <a:lstStyle/>
                    <a:p>
                      <a:pPr algn="ctr" fontAlgn="ctr"/>
                      <a:r>
                        <a:rPr lang="en-US" sz="1200" b="1" i="0" u="none" strike="noStrike">
                          <a:solidFill>
                            <a:srgbClr val="000000"/>
                          </a:solidFill>
                          <a:latin typeface="Calibri"/>
                        </a:rPr>
                        <a:t>2</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Health &amp; Maleria Inspector</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21"/>
                  </a:ext>
                </a:extLst>
              </a:tr>
              <a:tr h="198677">
                <a:tc>
                  <a:txBody>
                    <a:bodyPr/>
                    <a:lstStyle/>
                    <a:p>
                      <a:pPr algn="ctr" fontAlgn="ctr"/>
                      <a:r>
                        <a:rPr lang="en-US" sz="1200" b="1" i="0" u="none" strike="noStrike">
                          <a:solidFill>
                            <a:srgbClr val="000000"/>
                          </a:solidFill>
                          <a:latin typeface="Calibri"/>
                        </a:rPr>
                        <a:t>3</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Pharmacist</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22"/>
                  </a:ext>
                </a:extLst>
              </a:tr>
              <a:tr h="198677">
                <a:tc>
                  <a:txBody>
                    <a:bodyPr/>
                    <a:lstStyle/>
                    <a:p>
                      <a:pPr algn="ctr" fontAlgn="ctr"/>
                      <a:r>
                        <a:rPr lang="en-US" sz="1200" b="1" i="0" u="none" strike="noStrike">
                          <a:solidFill>
                            <a:srgbClr val="000000"/>
                          </a:solidFill>
                          <a:latin typeface="Calibri"/>
                        </a:rPr>
                        <a:t>4</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ECG Technician</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23"/>
                  </a:ext>
                </a:extLst>
              </a:tr>
              <a:tr h="198677">
                <a:tc>
                  <a:txBody>
                    <a:bodyPr/>
                    <a:lstStyle/>
                    <a:p>
                      <a:pPr algn="ctr" fontAlgn="ctr"/>
                      <a:r>
                        <a:rPr lang="en-US" sz="1200" b="1" i="0" u="none" strike="noStrike">
                          <a:solidFill>
                            <a:srgbClr val="000000"/>
                          </a:solidFill>
                          <a:latin typeface="Calibri"/>
                        </a:rPr>
                        <a:t>5</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Lab Assistaant </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24"/>
                  </a:ext>
                </a:extLst>
              </a:tr>
              <a:tr h="198677">
                <a:tc>
                  <a:txBody>
                    <a:bodyPr/>
                    <a:lstStyle/>
                    <a:p>
                      <a:pPr algn="ctr" fontAlgn="ctr"/>
                      <a:r>
                        <a:rPr lang="en-US" sz="1200" b="1" i="0" u="none" strike="noStrike">
                          <a:solidFill>
                            <a:srgbClr val="000000"/>
                          </a:solidFill>
                          <a:latin typeface="Calibri"/>
                        </a:rPr>
                        <a:t>6</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Lab Superintendent</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25"/>
                  </a:ext>
                </a:extLst>
              </a:tr>
              <a:tr h="182621">
                <a:tc>
                  <a:txBody>
                    <a:bodyPr/>
                    <a:lstStyle/>
                    <a:p>
                      <a:pPr algn="l" fontAlgn="b"/>
                      <a:r>
                        <a:rPr lang="en-US" sz="1200" b="0" i="0" u="none" strike="noStrike">
                          <a:solidFill>
                            <a:srgbClr val="000000"/>
                          </a:solidFill>
                          <a:latin typeface="Calibri"/>
                        </a:rPr>
                        <a:t> </a:t>
                      </a:r>
                    </a:p>
                  </a:txBody>
                  <a:tcPr marL="4855" marR="4855" marT="48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0" u="none" strike="noStrike">
                          <a:solidFill>
                            <a:srgbClr val="000000"/>
                          </a:solidFill>
                          <a:latin typeface="Calibri"/>
                        </a:rPr>
                        <a:t> </a:t>
                      </a:r>
                    </a:p>
                  </a:txBody>
                  <a:tcPr marL="4855" marR="4855" marT="48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26"/>
                  </a:ext>
                </a:extLst>
              </a:tr>
              <a:tr h="198677">
                <a:tc>
                  <a:txBody>
                    <a:bodyPr/>
                    <a:lstStyle/>
                    <a:p>
                      <a:pPr algn="ctr" fontAlgn="ctr"/>
                      <a:r>
                        <a:rPr lang="en-US" sz="1200" b="1" i="0" u="none" strike="noStrike">
                          <a:solidFill>
                            <a:srgbClr val="000000"/>
                          </a:solidFill>
                          <a:latin typeface="Calibri"/>
                        </a:rPr>
                        <a:t>Sl. No.</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200" b="1" i="0" u="none" strike="noStrike">
                          <a:solidFill>
                            <a:srgbClr val="000000"/>
                          </a:solidFill>
                          <a:latin typeface="Calibri"/>
                        </a:rPr>
                        <a:t>MINISTERIAL AND ISOLATED CATEGORIES</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27"/>
                  </a:ext>
                </a:extLst>
              </a:tr>
              <a:tr h="198677">
                <a:tc>
                  <a:txBody>
                    <a:bodyPr/>
                    <a:lstStyle/>
                    <a:p>
                      <a:pPr algn="ctr" fontAlgn="ctr"/>
                      <a:r>
                        <a:rPr lang="en-US" sz="1200" b="1" i="0" u="none" strike="noStrike">
                          <a:solidFill>
                            <a:srgbClr val="000000"/>
                          </a:solidFill>
                          <a:latin typeface="Calibri"/>
                        </a:rPr>
                        <a:t>1</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Stenographer </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28"/>
                  </a:ext>
                </a:extLst>
              </a:tr>
              <a:tr h="198677">
                <a:tc>
                  <a:txBody>
                    <a:bodyPr/>
                    <a:lstStyle/>
                    <a:p>
                      <a:pPr algn="ctr" fontAlgn="ctr"/>
                      <a:r>
                        <a:rPr lang="en-US" sz="1200" b="1" i="0" u="none" strike="noStrike">
                          <a:solidFill>
                            <a:srgbClr val="000000"/>
                          </a:solidFill>
                          <a:latin typeface="Calibri"/>
                        </a:rPr>
                        <a:t>2</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a:solidFill>
                            <a:srgbClr val="000000"/>
                          </a:solidFill>
                          <a:latin typeface="Calibri"/>
                        </a:rPr>
                        <a:t>Chief Law Assistant</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29"/>
                  </a:ext>
                </a:extLst>
              </a:tr>
              <a:tr h="198677">
                <a:tc>
                  <a:txBody>
                    <a:bodyPr/>
                    <a:lstStyle/>
                    <a:p>
                      <a:pPr algn="ctr" fontAlgn="ctr"/>
                      <a:r>
                        <a:rPr lang="en-US" sz="1200" b="1" i="0" u="none" strike="noStrike">
                          <a:solidFill>
                            <a:srgbClr val="000000"/>
                          </a:solidFill>
                          <a:latin typeface="Calibri"/>
                        </a:rPr>
                        <a:t>3</a:t>
                      </a:r>
                    </a:p>
                  </a:txBody>
                  <a:tcPr marL="485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n-US" sz="1200" b="1" i="0" u="none" strike="noStrike" dirty="0">
                          <a:solidFill>
                            <a:srgbClr val="000000"/>
                          </a:solidFill>
                          <a:latin typeface="Calibri"/>
                        </a:rPr>
                        <a:t>Junior Translator (Hindi)</a:t>
                      </a:r>
                    </a:p>
                  </a:txBody>
                  <a:tcPr marL="58265" marR="4855" marT="48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30"/>
                  </a:ext>
                </a:extLst>
              </a:tr>
            </a:tbl>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0" y="304800"/>
          <a:ext cx="8534400" cy="2286000"/>
        </p:xfrm>
        <a:graphic>
          <a:graphicData uri="http://schemas.openxmlformats.org/drawingml/2006/table">
            <a:tbl>
              <a:tblPr/>
              <a:tblGrid>
                <a:gridCol w="871598">
                  <a:extLst>
                    <a:ext uri="{9D8B030D-6E8A-4147-A177-3AD203B41FA5}">
                      <a16:colId xmlns:a16="http://schemas.microsoft.com/office/drawing/2014/main" val="20000"/>
                    </a:ext>
                  </a:extLst>
                </a:gridCol>
                <a:gridCol w="6319088">
                  <a:extLst>
                    <a:ext uri="{9D8B030D-6E8A-4147-A177-3AD203B41FA5}">
                      <a16:colId xmlns:a16="http://schemas.microsoft.com/office/drawing/2014/main" val="20001"/>
                    </a:ext>
                  </a:extLst>
                </a:gridCol>
                <a:gridCol w="1343714">
                  <a:extLst>
                    <a:ext uri="{9D8B030D-6E8A-4147-A177-3AD203B41FA5}">
                      <a16:colId xmlns:a16="http://schemas.microsoft.com/office/drawing/2014/main" val="20002"/>
                    </a:ext>
                  </a:extLst>
                </a:gridCol>
              </a:tblGrid>
              <a:tr h="381000">
                <a:tc>
                  <a:txBody>
                    <a:bodyPr/>
                    <a:lstStyle/>
                    <a:p>
                      <a:pPr algn="ctr" fontAlgn="ctr"/>
                      <a:r>
                        <a:rPr lang="en-US" sz="1800" b="1" i="0" u="none" strike="noStrike" dirty="0">
                          <a:solidFill>
                            <a:srgbClr val="000000"/>
                          </a:solidFill>
                          <a:latin typeface="Calibri"/>
                        </a:rPr>
                        <a:t>Sl. No.</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LEVEL-1 POST</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Total Post</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81000">
                <a:tc>
                  <a:txBody>
                    <a:bodyPr/>
                    <a:lstStyle/>
                    <a:p>
                      <a:pPr algn="ctr" fontAlgn="ctr"/>
                      <a:r>
                        <a:rPr lang="en-US" sz="1800" b="1" i="0" u="none" strike="noStrike">
                          <a:solidFill>
                            <a:srgbClr val="000000"/>
                          </a:solidFill>
                          <a:latin typeface="Calibri"/>
                        </a:rPr>
                        <a:t>1</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Track Maintainer Grade - IV</a:t>
                      </a:r>
                    </a:p>
                  </a:txBody>
                  <a:tcPr marL="78658"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n-US" sz="1800" b="1" i="0" u="none" strike="noStrike">
                          <a:solidFill>
                            <a:srgbClr val="000000"/>
                          </a:solidFill>
                          <a:latin typeface="Calibri"/>
                        </a:rPr>
                        <a:t>1,00,000</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62000">
                <a:tc>
                  <a:txBody>
                    <a:bodyPr/>
                    <a:lstStyle/>
                    <a:p>
                      <a:pPr algn="ctr" fontAlgn="ctr"/>
                      <a:r>
                        <a:rPr lang="en-US" sz="1800" b="1" i="0" u="none" strike="noStrike">
                          <a:solidFill>
                            <a:srgbClr val="000000"/>
                          </a:solidFill>
                          <a:latin typeface="Calibri"/>
                        </a:rPr>
                        <a:t>2</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Helper/Assistant in various Technical Departments</a:t>
                      </a:r>
                      <a:br>
                        <a:rPr lang="en-US" sz="1800" b="1" i="0" u="none" strike="noStrike">
                          <a:solidFill>
                            <a:srgbClr val="000000"/>
                          </a:solidFill>
                          <a:latin typeface="Calibri"/>
                        </a:rPr>
                      </a:br>
                      <a:r>
                        <a:rPr lang="en-US" sz="1800" b="1" i="0" u="none" strike="noStrike">
                          <a:solidFill>
                            <a:srgbClr val="000000"/>
                          </a:solidFill>
                          <a:latin typeface="Calibri"/>
                        </a:rPr>
                        <a:t>(Electrical, Engineering, Mechanical and S&amp;T Departments)</a:t>
                      </a:r>
                    </a:p>
                  </a:txBody>
                  <a:tcPr marL="78658"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381000">
                <a:tc>
                  <a:txBody>
                    <a:bodyPr/>
                    <a:lstStyle/>
                    <a:p>
                      <a:pPr algn="ctr" fontAlgn="ctr"/>
                      <a:r>
                        <a:rPr lang="en-US" sz="1800" b="1" i="0" u="none" strike="noStrike">
                          <a:solidFill>
                            <a:srgbClr val="000000"/>
                          </a:solidFill>
                          <a:latin typeface="Calibri"/>
                        </a:rPr>
                        <a:t>3</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Assistant Pointsman</a:t>
                      </a:r>
                    </a:p>
                  </a:txBody>
                  <a:tcPr marL="78658"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3"/>
                  </a:ext>
                </a:extLst>
              </a:tr>
              <a:tr h="381000">
                <a:tc>
                  <a:txBody>
                    <a:bodyPr/>
                    <a:lstStyle/>
                    <a:p>
                      <a:pPr algn="ctr" fontAlgn="ctr"/>
                      <a:r>
                        <a:rPr lang="en-US" sz="1800" b="1" i="0" u="none" strike="noStrike">
                          <a:solidFill>
                            <a:srgbClr val="000000"/>
                          </a:solidFill>
                          <a:latin typeface="Calibri"/>
                        </a:rPr>
                        <a:t>4</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Level -1 Post in other Departments</a:t>
                      </a:r>
                    </a:p>
                  </a:txBody>
                  <a:tcPr marL="78658"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3" y="304801"/>
          <a:ext cx="8534399" cy="3875383"/>
        </p:xfrm>
        <a:graphic>
          <a:graphicData uri="http://schemas.openxmlformats.org/drawingml/2006/table">
            <a:tbl>
              <a:tblPr/>
              <a:tblGrid>
                <a:gridCol w="1081414">
                  <a:extLst>
                    <a:ext uri="{9D8B030D-6E8A-4147-A177-3AD203B41FA5}">
                      <a16:colId xmlns:a16="http://schemas.microsoft.com/office/drawing/2014/main" val="20000"/>
                    </a:ext>
                  </a:extLst>
                </a:gridCol>
                <a:gridCol w="3871584">
                  <a:extLst>
                    <a:ext uri="{9D8B030D-6E8A-4147-A177-3AD203B41FA5}">
                      <a16:colId xmlns:a16="http://schemas.microsoft.com/office/drawing/2014/main" val="20001"/>
                    </a:ext>
                  </a:extLst>
                </a:gridCol>
                <a:gridCol w="2499987">
                  <a:extLst>
                    <a:ext uri="{9D8B030D-6E8A-4147-A177-3AD203B41FA5}">
                      <a16:colId xmlns:a16="http://schemas.microsoft.com/office/drawing/2014/main" val="20002"/>
                    </a:ext>
                  </a:extLst>
                </a:gridCol>
                <a:gridCol w="1081414">
                  <a:extLst>
                    <a:ext uri="{9D8B030D-6E8A-4147-A177-3AD203B41FA5}">
                      <a16:colId xmlns:a16="http://schemas.microsoft.com/office/drawing/2014/main" val="20003"/>
                    </a:ext>
                  </a:extLst>
                </a:gridCol>
              </a:tblGrid>
              <a:tr h="533400">
                <a:tc>
                  <a:txBody>
                    <a:bodyPr/>
                    <a:lstStyle/>
                    <a:p>
                      <a:pPr algn="ctr" fontAlgn="ctr"/>
                      <a:r>
                        <a:rPr lang="en-US" sz="2000" b="1" i="0" u="none" strike="noStrike" dirty="0">
                          <a:solidFill>
                            <a:srgbClr val="000000"/>
                          </a:solidFill>
                          <a:latin typeface="Calibri"/>
                        </a:rPr>
                        <a:t>Sl. No. </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Calibri"/>
                        </a:rPr>
                        <a:t>Exam Name </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Calibri"/>
                        </a:rPr>
                        <a:t>Post</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rgbClr val="000000"/>
                          </a:solidFill>
                          <a:latin typeface="Calibri"/>
                        </a:rPr>
                        <a:t>Age Limit</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8600">
                <a:tc rowSpan="5">
                  <a:txBody>
                    <a:bodyPr/>
                    <a:lstStyle/>
                    <a:p>
                      <a:pPr algn="ctr" fontAlgn="ctr"/>
                      <a:r>
                        <a:rPr lang="en-US" sz="1800" b="1" i="0" u="none" strike="noStrike">
                          <a:solidFill>
                            <a:srgbClr val="000000"/>
                          </a:solidFill>
                          <a:latin typeface="Calibri"/>
                        </a:rPr>
                        <a:t>1</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l" fontAlgn="ctr"/>
                      <a:r>
                        <a:rPr lang="en-US" sz="1800" b="1" i="0" u="none" strike="noStrike">
                          <a:solidFill>
                            <a:srgbClr val="000000"/>
                          </a:solidFill>
                          <a:latin typeface="Calibri"/>
                        </a:rPr>
                        <a:t>RRB NTPC</a:t>
                      </a:r>
                    </a:p>
                  </a:txBody>
                  <a:tcPr marL="78658"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Train Clerk</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ctr" fontAlgn="ctr"/>
                      <a:r>
                        <a:rPr lang="en-US" sz="1800" b="1" i="0" u="none" strike="noStrike" dirty="0">
                          <a:solidFill>
                            <a:srgbClr val="000000"/>
                          </a:solidFill>
                          <a:latin typeface="Calibri"/>
                        </a:rPr>
                        <a:t>18-30</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8600">
                <a:tc vMerge="1">
                  <a:txBody>
                    <a:bodyPr/>
                    <a:lstStyle/>
                    <a:p>
                      <a:endParaRPr lang="en-US"/>
                    </a:p>
                  </a:txBody>
                  <a:tcPr/>
                </a:tc>
                <a:tc vMerge="1">
                  <a:txBody>
                    <a:bodyPr/>
                    <a:lstStyle/>
                    <a:p>
                      <a:endParaRPr lang="en-US"/>
                    </a:p>
                  </a:txBody>
                  <a:tcPr/>
                </a:tc>
                <a:tc>
                  <a:txBody>
                    <a:bodyPr/>
                    <a:lstStyle/>
                    <a:p>
                      <a:pPr algn="ctr" fontAlgn="ctr"/>
                      <a:r>
                        <a:rPr lang="en-US" sz="1800" b="1" i="0" u="none" strike="noStrike" dirty="0">
                          <a:solidFill>
                            <a:srgbClr val="000000"/>
                          </a:solidFill>
                          <a:latin typeface="Calibri"/>
                        </a:rPr>
                        <a:t>Ticket Clerk</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68013">
                <a:tc vMerge="1">
                  <a:txBody>
                    <a:bodyPr/>
                    <a:lstStyle/>
                    <a:p>
                      <a:endParaRPr lang="en-US"/>
                    </a:p>
                  </a:txBody>
                  <a:tcPr/>
                </a:tc>
                <a:tc vMerge="1">
                  <a:txBody>
                    <a:bodyPr/>
                    <a:lstStyle/>
                    <a:p>
                      <a:endParaRPr lang="en-US"/>
                    </a:p>
                  </a:txBody>
                  <a:tcPr/>
                </a:tc>
                <a:tc>
                  <a:txBody>
                    <a:bodyPr/>
                    <a:lstStyle/>
                    <a:p>
                      <a:pPr algn="ctr" fontAlgn="ctr"/>
                      <a:r>
                        <a:rPr lang="en-US" sz="1800" b="1" i="0" u="none" strike="noStrike" dirty="0">
                          <a:solidFill>
                            <a:srgbClr val="000000"/>
                          </a:solidFill>
                          <a:latin typeface="Calibri"/>
                        </a:rPr>
                        <a:t>Account Clerk cum Typist</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3"/>
                  </a:ext>
                </a:extLst>
              </a:tr>
              <a:tr h="228600">
                <a:tc vMerge="1">
                  <a:txBody>
                    <a:bodyPr/>
                    <a:lstStyle/>
                    <a:p>
                      <a:endParaRPr lang="en-US"/>
                    </a:p>
                  </a:txBody>
                  <a:tcPr/>
                </a:tc>
                <a:tc vMerge="1">
                  <a:txBody>
                    <a:bodyPr/>
                    <a:lstStyle/>
                    <a:p>
                      <a:endParaRPr lang="en-US"/>
                    </a:p>
                  </a:txBody>
                  <a:tcPr/>
                </a:tc>
                <a:tc>
                  <a:txBody>
                    <a:bodyPr/>
                    <a:lstStyle/>
                    <a:p>
                      <a:pPr algn="ctr" fontAlgn="ctr"/>
                      <a:r>
                        <a:rPr lang="en-US" sz="1800" b="1" i="0" u="none" strike="noStrike" dirty="0">
                          <a:solidFill>
                            <a:srgbClr val="000000"/>
                          </a:solidFill>
                          <a:latin typeface="Calibri"/>
                        </a:rPr>
                        <a:t>Junior Clerk </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4"/>
                  </a:ext>
                </a:extLst>
              </a:tr>
              <a:tr h="457200">
                <a:tc vMerge="1">
                  <a:txBody>
                    <a:bodyPr/>
                    <a:lstStyle/>
                    <a:p>
                      <a:endParaRPr lang="en-US"/>
                    </a:p>
                  </a:txBody>
                  <a:tcPr/>
                </a:tc>
                <a:tc vMerge="1">
                  <a:txBody>
                    <a:bodyPr/>
                    <a:lstStyle/>
                    <a:p>
                      <a:endParaRPr lang="en-US"/>
                    </a:p>
                  </a:txBody>
                  <a:tcPr/>
                </a:tc>
                <a:tc>
                  <a:txBody>
                    <a:bodyPr/>
                    <a:lstStyle/>
                    <a:p>
                      <a:pPr algn="ctr" fontAlgn="ctr"/>
                      <a:r>
                        <a:rPr lang="en-US" sz="1800" b="1" i="0" u="none" strike="noStrike" dirty="0">
                          <a:solidFill>
                            <a:srgbClr val="000000"/>
                          </a:solidFill>
                          <a:latin typeface="Calibri"/>
                        </a:rPr>
                        <a:t>Junior Time Keeper</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5"/>
                  </a:ext>
                </a:extLst>
              </a:tr>
              <a:tr h="457200">
                <a:tc rowSpan="2">
                  <a:txBody>
                    <a:bodyPr/>
                    <a:lstStyle/>
                    <a:p>
                      <a:pPr algn="ctr" fontAlgn="ctr"/>
                      <a:r>
                        <a:rPr lang="en-US" sz="1800" b="1" i="0" u="none" strike="noStrike">
                          <a:solidFill>
                            <a:srgbClr val="000000"/>
                          </a:solidFill>
                          <a:latin typeface="Calibri"/>
                        </a:rPr>
                        <a:t>2</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ctr"/>
                      <a:r>
                        <a:rPr lang="en-US" sz="1800" b="1" i="0" u="none" strike="noStrike">
                          <a:solidFill>
                            <a:srgbClr val="000000"/>
                          </a:solidFill>
                          <a:latin typeface="Calibri"/>
                        </a:rPr>
                        <a:t>ALP</a:t>
                      </a:r>
                    </a:p>
                  </a:txBody>
                  <a:tcPr marL="78658"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Assistant Loco Pilot</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800" b="1" i="0" u="none" strike="noStrike" dirty="0">
                          <a:solidFill>
                            <a:srgbClr val="000000"/>
                          </a:solidFill>
                          <a:latin typeface="Calibri"/>
                        </a:rPr>
                        <a:t>18-30</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28600">
                <a:tc vMerge="1">
                  <a:txBody>
                    <a:bodyPr/>
                    <a:lstStyle/>
                    <a:p>
                      <a:endParaRPr lang="en-US"/>
                    </a:p>
                  </a:txBody>
                  <a:tcPr/>
                </a:tc>
                <a:tc vMerge="1">
                  <a:txBody>
                    <a:bodyPr/>
                    <a:lstStyle/>
                    <a:p>
                      <a:endParaRPr lang="en-US"/>
                    </a:p>
                  </a:txBody>
                  <a:tcPr/>
                </a:tc>
                <a:tc>
                  <a:txBody>
                    <a:bodyPr/>
                    <a:lstStyle/>
                    <a:p>
                      <a:pPr algn="ctr" fontAlgn="ctr"/>
                      <a:r>
                        <a:rPr lang="en-US" sz="1800" b="1" i="0" u="none" strike="noStrike" dirty="0">
                          <a:solidFill>
                            <a:srgbClr val="000000"/>
                          </a:solidFill>
                          <a:latin typeface="Calibri"/>
                        </a:rPr>
                        <a:t>Technicians</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7"/>
                  </a:ext>
                </a:extLst>
              </a:tr>
              <a:tr h="489810">
                <a:tc rowSpan="2">
                  <a:txBody>
                    <a:bodyPr/>
                    <a:lstStyle/>
                    <a:p>
                      <a:pPr algn="ctr" fontAlgn="ctr"/>
                      <a:r>
                        <a:rPr lang="en-US" sz="1800" b="1" i="0" u="none" strike="noStrike">
                          <a:solidFill>
                            <a:srgbClr val="000000"/>
                          </a:solidFill>
                          <a:latin typeface="Calibri"/>
                        </a:rPr>
                        <a:t>3</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ctr"/>
                      <a:r>
                        <a:rPr lang="en-US" sz="1800" b="1" i="0" u="none" strike="noStrike">
                          <a:solidFill>
                            <a:srgbClr val="000000"/>
                          </a:solidFill>
                          <a:latin typeface="Calibri"/>
                        </a:rPr>
                        <a:t>SER Recruitment</a:t>
                      </a:r>
                    </a:p>
                  </a:txBody>
                  <a:tcPr marL="78658"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Commercial cum Ticket Clerk</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800" b="1" i="0" u="none" strike="noStrike" dirty="0">
                          <a:solidFill>
                            <a:srgbClr val="000000"/>
                          </a:solidFill>
                          <a:latin typeface="Calibri"/>
                        </a:rPr>
                        <a:t>18-42</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28600">
                <a:tc vMerge="1">
                  <a:txBody>
                    <a:bodyPr/>
                    <a:lstStyle/>
                    <a:p>
                      <a:endParaRPr lang="en-US"/>
                    </a:p>
                  </a:txBody>
                  <a:tcPr/>
                </a:tc>
                <a:tc vMerge="1">
                  <a:txBody>
                    <a:bodyPr/>
                    <a:lstStyle/>
                    <a:p>
                      <a:endParaRPr lang="en-US"/>
                    </a:p>
                  </a:txBody>
                  <a:tcPr/>
                </a:tc>
                <a:tc>
                  <a:txBody>
                    <a:bodyPr/>
                    <a:lstStyle/>
                    <a:p>
                      <a:pPr algn="ctr" fontAlgn="ctr"/>
                      <a:r>
                        <a:rPr lang="en-US" sz="1800" b="1" i="0" u="none" strike="noStrike" dirty="0">
                          <a:solidFill>
                            <a:srgbClr val="000000"/>
                          </a:solidFill>
                          <a:latin typeface="Calibri"/>
                        </a:rPr>
                        <a:t>Typist</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9"/>
                  </a:ext>
                </a:extLst>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1" y="304801"/>
          <a:ext cx="8534400" cy="6275715"/>
        </p:xfrm>
        <a:graphic>
          <a:graphicData uri="http://schemas.openxmlformats.org/drawingml/2006/table">
            <a:tbl>
              <a:tblPr/>
              <a:tblGrid>
                <a:gridCol w="6441728">
                  <a:extLst>
                    <a:ext uri="{9D8B030D-6E8A-4147-A177-3AD203B41FA5}">
                      <a16:colId xmlns:a16="http://schemas.microsoft.com/office/drawing/2014/main" val="20000"/>
                    </a:ext>
                  </a:extLst>
                </a:gridCol>
                <a:gridCol w="1046336">
                  <a:extLst>
                    <a:ext uri="{9D8B030D-6E8A-4147-A177-3AD203B41FA5}">
                      <a16:colId xmlns:a16="http://schemas.microsoft.com/office/drawing/2014/main" val="20001"/>
                    </a:ext>
                  </a:extLst>
                </a:gridCol>
                <a:gridCol w="1046336">
                  <a:extLst>
                    <a:ext uri="{9D8B030D-6E8A-4147-A177-3AD203B41FA5}">
                      <a16:colId xmlns:a16="http://schemas.microsoft.com/office/drawing/2014/main" val="20002"/>
                    </a:ext>
                  </a:extLst>
                </a:gridCol>
              </a:tblGrid>
              <a:tr h="478481">
                <a:tc gridSpan="3">
                  <a:txBody>
                    <a:bodyPr/>
                    <a:lstStyle/>
                    <a:p>
                      <a:pPr algn="ctr" fontAlgn="b"/>
                      <a:r>
                        <a:rPr lang="en-US" sz="2400" b="1" i="0" u="none" strike="noStrike" dirty="0">
                          <a:solidFill>
                            <a:srgbClr val="0070C0"/>
                          </a:solidFill>
                          <a:latin typeface="Calibri"/>
                        </a:rPr>
                        <a:t>NATIONAL DEFENCE ACADEMY (NDA)</a:t>
                      </a:r>
                    </a:p>
                  </a:txBody>
                  <a:tcPr marL="7172" marR="7172" marT="71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110946">
                <a:tc gridSpan="3">
                  <a:txBody>
                    <a:bodyPr/>
                    <a:lstStyle/>
                    <a:p>
                      <a:pPr algn="ctr" fontAlgn="ctr"/>
                      <a:r>
                        <a:rPr lang="en-US" sz="2400" b="1" i="0" u="none" strike="noStrike" dirty="0">
                          <a:solidFill>
                            <a:srgbClr val="FF0000"/>
                          </a:solidFill>
                          <a:latin typeface="Calibri"/>
                        </a:rPr>
                        <a:t>INDIAN ARMY </a:t>
                      </a:r>
                      <a:br>
                        <a:rPr lang="en-US" sz="2400" b="1" i="0" u="none" strike="noStrike" dirty="0">
                          <a:solidFill>
                            <a:srgbClr val="000000"/>
                          </a:solidFill>
                          <a:latin typeface="Calibri"/>
                        </a:rPr>
                      </a:br>
                      <a:r>
                        <a:rPr lang="en-US" sz="2400" b="1" i="0" u="none" strike="noStrike" dirty="0">
                          <a:solidFill>
                            <a:srgbClr val="000000"/>
                          </a:solidFill>
                          <a:latin typeface="Calibri"/>
                        </a:rPr>
                        <a:t>Technical Entry Scheme, </a:t>
                      </a:r>
                      <a:br>
                        <a:rPr lang="en-US" sz="2400" b="1" i="0" u="none" strike="noStrike" dirty="0">
                          <a:solidFill>
                            <a:srgbClr val="000000"/>
                          </a:solidFill>
                          <a:latin typeface="Calibri"/>
                        </a:rPr>
                      </a:br>
                      <a:r>
                        <a:rPr lang="en-US" sz="2400" b="1" i="0" u="none" strike="noStrike" dirty="0" err="1">
                          <a:solidFill>
                            <a:srgbClr val="000000"/>
                          </a:solidFill>
                          <a:latin typeface="Calibri"/>
                        </a:rPr>
                        <a:t>Mahila</a:t>
                      </a:r>
                      <a:r>
                        <a:rPr lang="en-US" sz="2400" b="1" i="0" u="none" strike="noStrike" dirty="0">
                          <a:solidFill>
                            <a:srgbClr val="000000"/>
                          </a:solidFill>
                          <a:latin typeface="Calibri"/>
                        </a:rPr>
                        <a:t> Constables, </a:t>
                      </a:r>
                      <a:br>
                        <a:rPr lang="en-US" sz="2400" b="1" i="0" u="none" strike="noStrike" dirty="0">
                          <a:solidFill>
                            <a:srgbClr val="000000"/>
                          </a:solidFill>
                          <a:latin typeface="Calibri"/>
                        </a:rPr>
                      </a:br>
                      <a:r>
                        <a:rPr lang="en-US" sz="2400" b="1" i="0" u="none" strike="noStrike" dirty="0">
                          <a:solidFill>
                            <a:srgbClr val="000000"/>
                          </a:solidFill>
                          <a:latin typeface="Calibri"/>
                        </a:rPr>
                        <a:t>Soldiers, </a:t>
                      </a:r>
                      <a:br>
                        <a:rPr lang="en-US" sz="2400" b="1" i="0" u="none" strike="noStrike" dirty="0">
                          <a:solidFill>
                            <a:srgbClr val="000000"/>
                          </a:solidFill>
                          <a:latin typeface="Calibri"/>
                        </a:rPr>
                      </a:br>
                      <a:r>
                        <a:rPr lang="en-US" sz="2400" b="1" i="0" u="none" strike="noStrike" dirty="0">
                          <a:solidFill>
                            <a:srgbClr val="000000"/>
                          </a:solidFill>
                          <a:latin typeface="Calibri"/>
                        </a:rPr>
                        <a:t>Junior Commissioned Officers for Catering</a:t>
                      </a:r>
                      <a:endParaRPr lang="en-US" sz="2400" b="1" i="0" u="none" strike="noStrike" dirty="0">
                        <a:solidFill>
                          <a:srgbClr val="333333"/>
                        </a:solidFill>
                        <a:latin typeface="Calibri"/>
                      </a:endParaRPr>
                    </a:p>
                  </a:txBody>
                  <a:tcPr marL="7172" marR="7172" marT="71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65897">
                <a:tc>
                  <a:txBody>
                    <a:bodyPr/>
                    <a:lstStyle/>
                    <a:p>
                      <a:pPr algn="l" fontAlgn="ctr"/>
                      <a:endParaRPr lang="en-US" sz="2400" b="0" i="0" u="none" strike="noStrike" dirty="0">
                        <a:solidFill>
                          <a:srgbClr val="333333"/>
                        </a:solidFill>
                        <a:latin typeface="Calibri"/>
                      </a:endParaRPr>
                    </a:p>
                  </a:txBody>
                  <a:tcPr marL="86061" marR="7172" marT="717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2400" b="0" i="0" u="none" strike="noStrike">
                        <a:solidFill>
                          <a:srgbClr val="000000"/>
                        </a:solidFill>
                        <a:latin typeface="Times New Roman"/>
                      </a:endParaRPr>
                    </a:p>
                  </a:txBody>
                  <a:tcPr marL="7172" marR="7172" marT="7172"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2400" b="0" i="0" u="none" strike="noStrike">
                        <a:solidFill>
                          <a:srgbClr val="000000"/>
                        </a:solidFill>
                        <a:latin typeface="Times New Roman"/>
                      </a:endParaRPr>
                    </a:p>
                  </a:txBody>
                  <a:tcPr marL="7172" marR="7172" marT="7172"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463590">
                <a:tc gridSpan="3">
                  <a:txBody>
                    <a:bodyPr/>
                    <a:lstStyle/>
                    <a:p>
                      <a:pPr algn="ctr" fontAlgn="ctr"/>
                      <a:r>
                        <a:rPr lang="en-US" sz="2400" b="1" i="0" u="none" strike="noStrike" dirty="0">
                          <a:solidFill>
                            <a:srgbClr val="FF0000"/>
                          </a:solidFill>
                          <a:latin typeface="Calibri"/>
                        </a:rPr>
                        <a:t>INDIAN NAVY </a:t>
                      </a:r>
                      <a:br>
                        <a:rPr lang="en-US" sz="2400" b="1" i="0" u="none" strike="noStrike" dirty="0">
                          <a:solidFill>
                            <a:srgbClr val="333333"/>
                          </a:solidFill>
                          <a:latin typeface="Calibri"/>
                        </a:rPr>
                      </a:br>
                      <a:r>
                        <a:rPr lang="en-US" sz="2400" b="1" i="0" u="none" strike="noStrike" dirty="0">
                          <a:solidFill>
                            <a:srgbClr val="333333"/>
                          </a:solidFill>
                          <a:latin typeface="Calibri"/>
                        </a:rPr>
                        <a:t>Sailor, </a:t>
                      </a:r>
                      <a:br>
                        <a:rPr lang="en-US" sz="2400" b="1" i="0" u="none" strike="noStrike" dirty="0">
                          <a:solidFill>
                            <a:srgbClr val="333333"/>
                          </a:solidFill>
                          <a:latin typeface="Calibri"/>
                        </a:rPr>
                      </a:br>
                      <a:r>
                        <a:rPr lang="en-US" sz="2400" b="1" i="0" u="none" strike="noStrike" dirty="0">
                          <a:solidFill>
                            <a:srgbClr val="333333"/>
                          </a:solidFill>
                          <a:latin typeface="Calibri"/>
                        </a:rPr>
                        <a:t>Artificer Apprentice </a:t>
                      </a:r>
                      <a:br>
                        <a:rPr lang="en-US" sz="2400" b="1" i="0" u="none" strike="noStrike" dirty="0">
                          <a:solidFill>
                            <a:srgbClr val="333333"/>
                          </a:solidFill>
                          <a:latin typeface="Calibri"/>
                        </a:rPr>
                      </a:br>
                      <a:r>
                        <a:rPr lang="en-US" sz="2400" b="1" i="0" u="none" strike="noStrike" dirty="0">
                          <a:solidFill>
                            <a:srgbClr val="333333"/>
                          </a:solidFill>
                          <a:latin typeface="Calibri"/>
                        </a:rPr>
                        <a:t>Senior Secondary Recruits (SSR)</a:t>
                      </a:r>
                    </a:p>
                  </a:txBody>
                  <a:tcPr marL="7172" marR="7172" marT="71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65897">
                <a:tc>
                  <a:txBody>
                    <a:bodyPr/>
                    <a:lstStyle/>
                    <a:p>
                      <a:pPr algn="l" fontAlgn="ctr"/>
                      <a:endParaRPr lang="en-US" sz="2400" b="0" i="0" u="none" strike="noStrike" dirty="0">
                        <a:solidFill>
                          <a:srgbClr val="333333"/>
                        </a:solidFill>
                        <a:latin typeface="Calibri"/>
                      </a:endParaRPr>
                    </a:p>
                  </a:txBody>
                  <a:tcPr marL="86061" marR="7172" marT="717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2400" b="0" i="0" u="none" strike="noStrike">
                        <a:solidFill>
                          <a:srgbClr val="000000"/>
                        </a:solidFill>
                        <a:latin typeface="Times New Roman"/>
                      </a:endParaRPr>
                    </a:p>
                  </a:txBody>
                  <a:tcPr marL="7172" marR="7172" marT="7172"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2400" b="0" i="0" u="none" strike="noStrike">
                        <a:solidFill>
                          <a:srgbClr val="000000"/>
                        </a:solidFill>
                        <a:latin typeface="Times New Roman"/>
                      </a:endParaRPr>
                    </a:p>
                  </a:txBody>
                  <a:tcPr marL="7172" marR="7172" marT="7172"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463590">
                <a:tc gridSpan="3">
                  <a:txBody>
                    <a:bodyPr/>
                    <a:lstStyle/>
                    <a:p>
                      <a:pPr algn="ctr" fontAlgn="ctr"/>
                      <a:r>
                        <a:rPr lang="en-US" sz="2400" b="1" i="0" u="none" strike="noStrike" dirty="0">
                          <a:solidFill>
                            <a:srgbClr val="FF0000"/>
                          </a:solidFill>
                          <a:latin typeface="Calibri"/>
                        </a:rPr>
                        <a:t>INDIAN COAST GUARD </a:t>
                      </a:r>
                      <a:br>
                        <a:rPr lang="en-US" sz="2400" b="1" i="0" u="none" strike="noStrike" dirty="0">
                          <a:solidFill>
                            <a:srgbClr val="333333"/>
                          </a:solidFill>
                          <a:latin typeface="Calibri"/>
                        </a:rPr>
                      </a:br>
                      <a:r>
                        <a:rPr lang="en-US" sz="2400" b="1" i="0" u="none" strike="noStrike" dirty="0">
                          <a:solidFill>
                            <a:srgbClr val="333333"/>
                          </a:solidFill>
                          <a:latin typeface="Calibri"/>
                        </a:rPr>
                        <a:t>Sailors, </a:t>
                      </a:r>
                      <a:br>
                        <a:rPr lang="en-US" sz="2400" b="1" i="0" u="none" strike="noStrike" dirty="0">
                          <a:solidFill>
                            <a:srgbClr val="333333"/>
                          </a:solidFill>
                          <a:latin typeface="Calibri"/>
                        </a:rPr>
                      </a:br>
                      <a:r>
                        <a:rPr lang="en-US" sz="2400" b="1" i="0" u="none" strike="noStrike" dirty="0">
                          <a:solidFill>
                            <a:srgbClr val="333333"/>
                          </a:solidFill>
                          <a:latin typeface="Calibri"/>
                        </a:rPr>
                        <a:t>Technicians, </a:t>
                      </a:r>
                      <a:br>
                        <a:rPr lang="en-US" sz="2400" b="1" i="0" u="none" strike="noStrike" dirty="0">
                          <a:solidFill>
                            <a:srgbClr val="333333"/>
                          </a:solidFill>
                          <a:latin typeface="Calibri"/>
                        </a:rPr>
                      </a:br>
                      <a:r>
                        <a:rPr lang="en-US" sz="2400" b="1" i="0" u="none" strike="noStrike" dirty="0">
                          <a:solidFill>
                            <a:srgbClr val="333333"/>
                          </a:solidFill>
                          <a:latin typeface="Calibri"/>
                        </a:rPr>
                        <a:t>Assistant Commandants and Airmen</a:t>
                      </a:r>
                    </a:p>
                  </a:txBody>
                  <a:tcPr marL="7172" marR="7172" marT="71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0" y="685800"/>
          <a:ext cx="8686802" cy="5558996"/>
        </p:xfrm>
        <a:graphic>
          <a:graphicData uri="http://schemas.openxmlformats.org/drawingml/2006/table">
            <a:tbl>
              <a:tblPr/>
              <a:tblGrid>
                <a:gridCol w="747252">
                  <a:extLst>
                    <a:ext uri="{9D8B030D-6E8A-4147-A177-3AD203B41FA5}">
                      <a16:colId xmlns:a16="http://schemas.microsoft.com/office/drawing/2014/main" val="20000"/>
                    </a:ext>
                  </a:extLst>
                </a:gridCol>
                <a:gridCol w="4815349">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524001">
                  <a:extLst>
                    <a:ext uri="{9D8B030D-6E8A-4147-A177-3AD203B41FA5}">
                      <a16:colId xmlns:a16="http://schemas.microsoft.com/office/drawing/2014/main" val="20003"/>
                    </a:ext>
                  </a:extLst>
                </a:gridCol>
              </a:tblGrid>
              <a:tr h="609601">
                <a:tc>
                  <a:txBody>
                    <a:bodyPr/>
                    <a:lstStyle/>
                    <a:p>
                      <a:pPr algn="ctr" fontAlgn="ctr"/>
                      <a:r>
                        <a:rPr lang="en-US" sz="1800" b="1" i="0" u="none" strike="noStrike" dirty="0">
                          <a:solidFill>
                            <a:srgbClr val="FF0000"/>
                          </a:solidFill>
                          <a:latin typeface="Calibri"/>
                        </a:rPr>
                        <a:t>Sl. No. </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FF0000"/>
                          </a:solidFill>
                          <a:latin typeface="Calibri"/>
                        </a:rPr>
                        <a:t>Exam Name </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FF0000"/>
                          </a:solidFill>
                          <a:latin typeface="Calibri"/>
                        </a:rPr>
                        <a:t>Post</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FF0000"/>
                          </a:solidFill>
                          <a:latin typeface="Calibri"/>
                        </a:rPr>
                        <a:t>Age Limit</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90600">
                <a:tc>
                  <a:txBody>
                    <a:bodyPr/>
                    <a:lstStyle/>
                    <a:p>
                      <a:pPr algn="ctr" fontAlgn="ctr"/>
                      <a:r>
                        <a:rPr lang="en-US" sz="1800" b="1" i="0" u="none" strike="noStrike">
                          <a:solidFill>
                            <a:srgbClr val="000000"/>
                          </a:solidFill>
                          <a:latin typeface="Calibri"/>
                        </a:rPr>
                        <a:t>1</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India Navy 10+2 Cadet Entry Scheme (PC)</a:t>
                      </a:r>
                    </a:p>
                  </a:txBody>
                  <a:tcPr marL="78658"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Cadet</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As per Rules of Indian Navy</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90600">
                <a:tc>
                  <a:txBody>
                    <a:bodyPr/>
                    <a:lstStyle/>
                    <a:p>
                      <a:pPr algn="ctr" fontAlgn="ctr"/>
                      <a:r>
                        <a:rPr lang="en-US" sz="1800" b="1" i="0" u="none" strike="noStrike">
                          <a:solidFill>
                            <a:srgbClr val="000000"/>
                          </a:solidFill>
                          <a:latin typeface="Calibri"/>
                        </a:rPr>
                        <a:t>2</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India Navy Sailor (AA &amp; SSR) Recruitment</a:t>
                      </a:r>
                    </a:p>
                  </a:txBody>
                  <a:tcPr marL="78658"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AA &amp; SSR</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As per Rules of Indian Navy</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60401">
                <a:tc>
                  <a:txBody>
                    <a:bodyPr/>
                    <a:lstStyle/>
                    <a:p>
                      <a:pPr algn="ctr" fontAlgn="ctr"/>
                      <a:r>
                        <a:rPr lang="en-US" sz="1800" b="1" i="0" u="none" strike="noStrike">
                          <a:solidFill>
                            <a:srgbClr val="000000"/>
                          </a:solidFill>
                          <a:latin typeface="Calibri"/>
                        </a:rPr>
                        <a:t>3</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CISF Head Constable (General Duty) Recruitment</a:t>
                      </a:r>
                    </a:p>
                  </a:txBody>
                  <a:tcPr marL="78658"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Head Constable</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18-23 Years</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66799">
                <a:tc>
                  <a:txBody>
                    <a:bodyPr/>
                    <a:lstStyle/>
                    <a:p>
                      <a:pPr algn="ctr" fontAlgn="ctr"/>
                      <a:r>
                        <a:rPr lang="en-US" sz="1800" b="1" i="0" u="none" strike="noStrike">
                          <a:solidFill>
                            <a:srgbClr val="000000"/>
                          </a:solidFill>
                          <a:latin typeface="Calibri"/>
                        </a:rPr>
                        <a:t>4</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UPSC (NDC &amp; NA) Exam</a:t>
                      </a:r>
                    </a:p>
                  </a:txBody>
                  <a:tcPr marL="78658"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NDC &amp; NA</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As per Rules of the Academy</a:t>
                      </a: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685800">
                <a:tc gridSpan="4">
                  <a:txBody>
                    <a:bodyPr/>
                    <a:lstStyle/>
                    <a:p>
                      <a:pPr algn="ctr" fontAlgn="ctr"/>
                      <a:r>
                        <a:rPr lang="en-US" sz="1800" b="1" i="0" u="none" strike="noStrike" dirty="0">
                          <a:solidFill>
                            <a:srgbClr val="000000"/>
                          </a:solidFill>
                          <a:latin typeface="Calibri"/>
                          <a:hlinkClick r:id="" action="ppaction://noaction"/>
                        </a:rPr>
                        <a:t>All India Entrance Exam NDA for Armed Forces (National </a:t>
                      </a:r>
                      <a:r>
                        <a:rPr lang="en-US" sz="1800" b="1" i="0" u="none" strike="noStrike" dirty="0" err="1">
                          <a:solidFill>
                            <a:srgbClr val="000000"/>
                          </a:solidFill>
                          <a:latin typeface="Calibri"/>
                          <a:hlinkClick r:id="" action="ppaction://noaction"/>
                        </a:rPr>
                        <a:t>Defence</a:t>
                      </a:r>
                      <a:r>
                        <a:rPr lang="en-US" sz="1800" b="1" i="0" u="none" strike="noStrike" dirty="0">
                          <a:solidFill>
                            <a:srgbClr val="000000"/>
                          </a:solidFill>
                          <a:latin typeface="Calibri"/>
                          <a:hlinkClick r:id="" action="ppaction://noaction"/>
                        </a:rPr>
                        <a:t> Academy)</a:t>
                      </a:r>
                      <a:endParaRPr lang="en-US" sz="1800" b="1" i="0" u="none" strike="noStrike" dirty="0">
                        <a:solidFill>
                          <a:srgbClr val="000000"/>
                        </a:solidFill>
                        <a:latin typeface="Calibri"/>
                      </a:endParaRPr>
                    </a:p>
                  </a:txBody>
                  <a:tcPr marL="6555" marR="6555" marT="65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US" sz="1800" b="1" i="0" u="none" strike="noStrike" dirty="0">
                        <a:solidFill>
                          <a:srgbClr val="000000"/>
                        </a:solidFill>
                        <a:latin typeface="Calibri"/>
                      </a:endParaRP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304800">
                <a:tc gridSpan="4">
                  <a:txBody>
                    <a:bodyPr/>
                    <a:lstStyle/>
                    <a:p>
                      <a:pPr algn="ctr" fontAlgn="ctr"/>
                      <a:r>
                        <a:rPr lang="en-US" sz="1800" b="1" i="0" u="none" strike="noStrike" dirty="0">
                          <a:solidFill>
                            <a:srgbClr val="000000"/>
                          </a:solidFill>
                          <a:latin typeface="Arial"/>
                        </a:rPr>
                        <a:t>Indian Coast Guard Exam for the post of Sailors, Technicians, Assistant Commandants and Airmen</a:t>
                      </a:r>
                    </a:p>
                  </a:txBody>
                  <a:tcPr marL="6555" marR="6555" marT="65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US" sz="1800" b="1" i="0" u="none" strike="noStrike" dirty="0">
                        <a:solidFill>
                          <a:srgbClr val="000000"/>
                        </a:solidFill>
                        <a:latin typeface="Arial"/>
                      </a:endParaRPr>
                    </a:p>
                  </a:txBody>
                  <a:tcPr marL="6555" marR="6555" marT="6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1" y="304797"/>
          <a:ext cx="8686800" cy="6248404"/>
        </p:xfrm>
        <a:graphic>
          <a:graphicData uri="http://schemas.openxmlformats.org/drawingml/2006/table">
            <a:tbl>
              <a:tblPr/>
              <a:tblGrid>
                <a:gridCol w="6165924">
                  <a:extLst>
                    <a:ext uri="{9D8B030D-6E8A-4147-A177-3AD203B41FA5}">
                      <a16:colId xmlns:a16="http://schemas.microsoft.com/office/drawing/2014/main" val="20000"/>
                    </a:ext>
                  </a:extLst>
                </a:gridCol>
                <a:gridCol w="1260438">
                  <a:extLst>
                    <a:ext uri="{9D8B030D-6E8A-4147-A177-3AD203B41FA5}">
                      <a16:colId xmlns:a16="http://schemas.microsoft.com/office/drawing/2014/main" val="20001"/>
                    </a:ext>
                  </a:extLst>
                </a:gridCol>
                <a:gridCol w="1260438">
                  <a:extLst>
                    <a:ext uri="{9D8B030D-6E8A-4147-A177-3AD203B41FA5}">
                      <a16:colId xmlns:a16="http://schemas.microsoft.com/office/drawing/2014/main" val="20002"/>
                    </a:ext>
                  </a:extLst>
                </a:gridCol>
              </a:tblGrid>
              <a:tr h="781050">
                <a:tc gridSpan="3">
                  <a:txBody>
                    <a:bodyPr/>
                    <a:lstStyle/>
                    <a:p>
                      <a:pPr algn="ctr" fontAlgn="ctr"/>
                      <a:r>
                        <a:rPr lang="fr-FR" sz="2400" b="1" i="0" u="none" strike="noStrike" dirty="0">
                          <a:solidFill>
                            <a:srgbClr val="002060"/>
                          </a:solidFill>
                          <a:latin typeface="Calibri"/>
                        </a:rPr>
                        <a:t>CENTRAL POLICE FORCES</a:t>
                      </a:r>
                      <a:br>
                        <a:rPr lang="fr-FR" sz="2400" b="1" i="0" u="none" strike="noStrike" dirty="0">
                          <a:solidFill>
                            <a:srgbClr val="002060"/>
                          </a:solidFill>
                          <a:latin typeface="Calibri"/>
                        </a:rPr>
                      </a:br>
                      <a:r>
                        <a:rPr lang="fr-FR" sz="2400" b="1" i="0" u="none" strike="noStrike" dirty="0">
                          <a:solidFill>
                            <a:srgbClr val="002060"/>
                          </a:solidFill>
                          <a:latin typeface="Calibri"/>
                        </a:rPr>
                        <a:t>POLICE CONSTABLES</a:t>
                      </a:r>
                    </a:p>
                  </a:txBody>
                  <a:tcPr marL="7172" marR="7172" marT="71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2867">
                <a:tc>
                  <a:txBody>
                    <a:bodyPr/>
                    <a:lstStyle/>
                    <a:p>
                      <a:pPr algn="ctr" fontAlgn="ctr"/>
                      <a:endParaRPr lang="en-US" sz="2400" b="1" i="0" u="none" strike="noStrike" dirty="0">
                        <a:solidFill>
                          <a:srgbClr val="002060"/>
                        </a:solidFill>
                        <a:latin typeface="Calibri"/>
                      </a:endParaRPr>
                    </a:p>
                  </a:txBody>
                  <a:tcPr marL="7172" marR="7172" marT="717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US" sz="2400" b="1" i="0" u="none" strike="noStrike">
                        <a:solidFill>
                          <a:srgbClr val="002060"/>
                        </a:solidFill>
                        <a:latin typeface="Calibri"/>
                      </a:endParaRPr>
                    </a:p>
                  </a:txBody>
                  <a:tcPr marL="7172" marR="7172" marT="717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US" sz="2400" b="1" i="0" u="none" strike="noStrike">
                        <a:solidFill>
                          <a:srgbClr val="002060"/>
                        </a:solidFill>
                        <a:latin typeface="Calibri"/>
                      </a:endParaRPr>
                    </a:p>
                  </a:txBody>
                  <a:tcPr marL="7172" marR="7172" marT="717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8183">
                <a:tc gridSpan="3">
                  <a:txBody>
                    <a:bodyPr/>
                    <a:lstStyle/>
                    <a:p>
                      <a:pPr algn="ctr" fontAlgn="b"/>
                      <a:r>
                        <a:rPr lang="en-US" sz="2400" b="1" i="0" u="none" strike="noStrike" dirty="0">
                          <a:solidFill>
                            <a:srgbClr val="FF0000"/>
                          </a:solidFill>
                          <a:latin typeface="Calibri"/>
                          <a:hlinkClick r:id="" action="ppaction://noaction"/>
                        </a:rPr>
                        <a:t>BORDER SECURITY FORCE (BSF)</a:t>
                      </a:r>
                      <a:endParaRPr lang="en-US" sz="2400" b="1" i="0" u="none" strike="noStrike" dirty="0">
                        <a:solidFill>
                          <a:srgbClr val="FF0000"/>
                        </a:solidFill>
                        <a:latin typeface="Calibri"/>
                      </a:endParaRPr>
                    </a:p>
                  </a:txBody>
                  <a:tcPr marL="7172" marR="7172" marT="71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98183">
                <a:tc gridSpan="3">
                  <a:txBody>
                    <a:bodyPr/>
                    <a:lstStyle/>
                    <a:p>
                      <a:pPr algn="ctr" fontAlgn="b"/>
                      <a:r>
                        <a:rPr lang="en-US" sz="2400" b="1" i="0" u="none" strike="noStrike" dirty="0">
                          <a:solidFill>
                            <a:srgbClr val="FF0000"/>
                          </a:solidFill>
                          <a:latin typeface="Calibri"/>
                          <a:hlinkClick r:id="" action="ppaction://noaction"/>
                        </a:rPr>
                        <a:t>CENTRAL RESERVE POLICE FORCE (CRPF)</a:t>
                      </a:r>
                      <a:endParaRPr lang="en-US" sz="2400" b="1" i="0" u="none" strike="noStrike" dirty="0">
                        <a:solidFill>
                          <a:srgbClr val="FF0000"/>
                        </a:solidFill>
                        <a:latin typeface="Calibri"/>
                      </a:endParaRPr>
                    </a:p>
                  </a:txBody>
                  <a:tcPr marL="7172" marR="7172" marT="71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98183">
                <a:tc gridSpan="3">
                  <a:txBody>
                    <a:bodyPr/>
                    <a:lstStyle/>
                    <a:p>
                      <a:pPr algn="ctr" fontAlgn="b"/>
                      <a:r>
                        <a:rPr lang="en-US" sz="2400" b="1" i="0" u="none" strike="noStrike" dirty="0">
                          <a:solidFill>
                            <a:srgbClr val="FF0000"/>
                          </a:solidFill>
                          <a:latin typeface="Calibri"/>
                          <a:hlinkClick r:id="" action="ppaction://noaction"/>
                        </a:rPr>
                        <a:t>SASHASTRA SEEMA BAL (SSB)</a:t>
                      </a:r>
                      <a:endParaRPr lang="en-US" sz="2400" b="1" i="0" u="none" strike="noStrike" dirty="0">
                        <a:solidFill>
                          <a:srgbClr val="FF0000"/>
                        </a:solidFill>
                        <a:latin typeface="Calibri"/>
                      </a:endParaRPr>
                    </a:p>
                  </a:txBody>
                  <a:tcPr marL="7172" marR="7172" marT="71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398183">
                <a:tc gridSpan="3">
                  <a:txBody>
                    <a:bodyPr/>
                    <a:lstStyle/>
                    <a:p>
                      <a:pPr algn="ctr" fontAlgn="b"/>
                      <a:r>
                        <a:rPr lang="en-US" sz="2400" b="1" i="0" u="none" strike="noStrike" dirty="0">
                          <a:solidFill>
                            <a:srgbClr val="FF0000"/>
                          </a:solidFill>
                          <a:latin typeface="Calibri"/>
                          <a:hlinkClick r:id="" action="ppaction://noaction"/>
                        </a:rPr>
                        <a:t>INDO-TIBETAN BORDER POLICE FORCE (ITBP)</a:t>
                      </a:r>
                      <a:endParaRPr lang="en-US" sz="2400" b="1" i="0" u="none" strike="noStrike" dirty="0">
                        <a:solidFill>
                          <a:srgbClr val="FF0000"/>
                        </a:solidFill>
                        <a:latin typeface="Calibri"/>
                      </a:endParaRPr>
                    </a:p>
                  </a:txBody>
                  <a:tcPr marL="7172" marR="7172" marT="71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398183">
                <a:tc gridSpan="3">
                  <a:txBody>
                    <a:bodyPr/>
                    <a:lstStyle/>
                    <a:p>
                      <a:pPr algn="ctr" fontAlgn="b"/>
                      <a:r>
                        <a:rPr lang="en-US" sz="2400" b="1" i="0" u="none" strike="noStrike" dirty="0">
                          <a:solidFill>
                            <a:srgbClr val="FF0000"/>
                          </a:solidFill>
                          <a:latin typeface="Calibri"/>
                          <a:hlinkClick r:id="" action="ppaction://noaction"/>
                        </a:rPr>
                        <a:t>CENTRAL INDUSTRIAL SECURITY FORCE (CISF)</a:t>
                      </a:r>
                      <a:endParaRPr lang="en-US" sz="2400" b="1" i="0" u="none" strike="noStrike" dirty="0">
                        <a:solidFill>
                          <a:srgbClr val="FF0000"/>
                        </a:solidFill>
                        <a:latin typeface="Calibri"/>
                      </a:endParaRPr>
                    </a:p>
                  </a:txBody>
                  <a:tcPr marL="7172" marR="7172" marT="71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98183">
                <a:tc>
                  <a:txBody>
                    <a:bodyPr/>
                    <a:lstStyle/>
                    <a:p>
                      <a:pPr algn="l" fontAlgn="b"/>
                      <a:endParaRPr lang="en-US" sz="2400" b="0" i="0" u="none" strike="noStrike" dirty="0">
                        <a:solidFill>
                          <a:srgbClr val="0000FF"/>
                        </a:solidFill>
                        <a:latin typeface="Calibri"/>
                      </a:endParaRPr>
                    </a:p>
                  </a:txBody>
                  <a:tcPr marL="172122" marR="7172" marT="7172"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2400" b="0" i="0" u="none" strike="noStrike">
                        <a:solidFill>
                          <a:srgbClr val="000000"/>
                        </a:solidFill>
                        <a:latin typeface="Times New Roman"/>
                      </a:endParaRPr>
                    </a:p>
                  </a:txBody>
                  <a:tcPr marL="7172" marR="7172" marT="7172"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2400" b="0" i="0" u="none" strike="noStrike">
                        <a:solidFill>
                          <a:srgbClr val="000000"/>
                        </a:solidFill>
                        <a:latin typeface="Times New Roman"/>
                      </a:endParaRPr>
                    </a:p>
                  </a:txBody>
                  <a:tcPr marL="7172" marR="7172" marT="7172"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695389">
                <a:tc gridSpan="3">
                  <a:txBody>
                    <a:bodyPr/>
                    <a:lstStyle/>
                    <a:p>
                      <a:pPr algn="ctr" fontAlgn="ctr"/>
                      <a:r>
                        <a:rPr lang="en-US" sz="2400" b="1" i="1" u="none" strike="noStrike" dirty="0">
                          <a:solidFill>
                            <a:srgbClr val="FF0000"/>
                          </a:solidFill>
                          <a:latin typeface="Times New Roman"/>
                        </a:rPr>
                        <a:t>Multiple Task Jobs in 100's of Public and Private Under Takings, </a:t>
                      </a:r>
                      <a:br>
                        <a:rPr lang="en-US" sz="2400" b="1" i="1" u="none" strike="noStrike" dirty="0">
                          <a:solidFill>
                            <a:srgbClr val="FF0000"/>
                          </a:solidFill>
                          <a:latin typeface="Times New Roman"/>
                        </a:rPr>
                      </a:br>
                      <a:r>
                        <a:rPr lang="en-US" sz="2400" b="1" i="1" u="none" strike="noStrike" dirty="0">
                          <a:solidFill>
                            <a:srgbClr val="FF0000"/>
                          </a:solidFill>
                          <a:latin typeface="Times New Roman"/>
                        </a:rPr>
                        <a:t>IT, </a:t>
                      </a:r>
                      <a:br>
                        <a:rPr lang="en-US" sz="2400" b="1" i="1" u="none" strike="noStrike" dirty="0">
                          <a:solidFill>
                            <a:srgbClr val="FF0000"/>
                          </a:solidFill>
                          <a:latin typeface="Times New Roman"/>
                        </a:rPr>
                      </a:br>
                      <a:r>
                        <a:rPr lang="en-US" sz="2400" b="1" i="1" u="none" strike="noStrike" dirty="0">
                          <a:solidFill>
                            <a:srgbClr val="FF0000"/>
                          </a:solidFill>
                          <a:latin typeface="Times New Roman"/>
                        </a:rPr>
                        <a:t>Commercial Businesses, </a:t>
                      </a:r>
                      <a:br>
                        <a:rPr lang="en-US" sz="2400" b="1" i="1" u="none" strike="noStrike" dirty="0">
                          <a:solidFill>
                            <a:srgbClr val="FF0000"/>
                          </a:solidFill>
                          <a:latin typeface="Times New Roman"/>
                        </a:rPr>
                      </a:br>
                      <a:r>
                        <a:rPr lang="en-US" sz="2400" b="1" i="1" u="none" strike="noStrike" dirty="0">
                          <a:solidFill>
                            <a:srgbClr val="FF0000"/>
                          </a:solidFill>
                          <a:latin typeface="Times New Roman"/>
                        </a:rPr>
                        <a:t>Hospitality, </a:t>
                      </a:r>
                      <a:br>
                        <a:rPr lang="en-US" sz="2400" b="1" i="1" u="none" strike="noStrike" dirty="0">
                          <a:solidFill>
                            <a:srgbClr val="FF0000"/>
                          </a:solidFill>
                          <a:latin typeface="Times New Roman"/>
                        </a:rPr>
                      </a:br>
                      <a:r>
                        <a:rPr lang="en-US" sz="2400" b="1" i="1" u="none" strike="noStrike" dirty="0">
                          <a:solidFill>
                            <a:srgbClr val="FF0000"/>
                          </a:solidFill>
                          <a:latin typeface="Times New Roman"/>
                        </a:rPr>
                        <a:t>Travel and Tourism, </a:t>
                      </a:r>
                      <a:br>
                        <a:rPr lang="en-US" sz="2400" b="1" i="1" u="none" strike="noStrike" dirty="0">
                          <a:solidFill>
                            <a:srgbClr val="FF0000"/>
                          </a:solidFill>
                          <a:latin typeface="Times New Roman"/>
                        </a:rPr>
                      </a:br>
                      <a:r>
                        <a:rPr lang="en-US" sz="2400" b="1" i="1" u="none" strike="noStrike" dirty="0">
                          <a:solidFill>
                            <a:srgbClr val="FF0000"/>
                          </a:solidFill>
                          <a:latin typeface="Times New Roman"/>
                        </a:rPr>
                        <a:t>Health, etc. </a:t>
                      </a:r>
                    </a:p>
                  </a:txBody>
                  <a:tcPr marL="7172" marR="7172" marT="71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599" y="228609"/>
          <a:ext cx="8686802" cy="6466962"/>
        </p:xfrm>
        <a:graphic>
          <a:graphicData uri="http://schemas.openxmlformats.org/drawingml/2006/table">
            <a:tbl>
              <a:tblPr/>
              <a:tblGrid>
                <a:gridCol w="7212437">
                  <a:extLst>
                    <a:ext uri="{9D8B030D-6E8A-4147-A177-3AD203B41FA5}">
                      <a16:colId xmlns:a16="http://schemas.microsoft.com/office/drawing/2014/main" val="20000"/>
                    </a:ext>
                  </a:extLst>
                </a:gridCol>
                <a:gridCol w="1474365">
                  <a:extLst>
                    <a:ext uri="{9D8B030D-6E8A-4147-A177-3AD203B41FA5}">
                      <a16:colId xmlns:a16="http://schemas.microsoft.com/office/drawing/2014/main" val="20001"/>
                    </a:ext>
                  </a:extLst>
                </a:gridCol>
              </a:tblGrid>
              <a:tr h="267629">
                <a:tc>
                  <a:txBody>
                    <a:bodyPr/>
                    <a:lstStyle/>
                    <a:p>
                      <a:pPr algn="ctr" fontAlgn="ctr"/>
                      <a:r>
                        <a:rPr lang="en-US" sz="1800" b="1" i="0" u="none" strike="noStrike" dirty="0">
                          <a:solidFill>
                            <a:srgbClr val="FFFFFF"/>
                          </a:solidFill>
                          <a:latin typeface="Proxima Nova"/>
                        </a:rPr>
                        <a:t>Jobs</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C5666"/>
                    </a:solidFill>
                  </a:tcPr>
                </a:tc>
                <a:tc>
                  <a:txBody>
                    <a:bodyPr/>
                    <a:lstStyle/>
                    <a:p>
                      <a:pPr algn="ctr" fontAlgn="ctr"/>
                      <a:r>
                        <a:rPr lang="en-US" sz="1800" b="1" i="0" u="none" strike="noStrike">
                          <a:solidFill>
                            <a:srgbClr val="FFFFFF"/>
                          </a:solidFill>
                          <a:latin typeface="Proxima Nova"/>
                        </a:rPr>
                        <a:t>Vacancies</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C5666"/>
                    </a:solidFill>
                  </a:tcPr>
                </a:tc>
                <a:extLst>
                  <a:ext uri="{0D108BD9-81ED-4DB2-BD59-A6C34878D82A}">
                    <a16:rowId xmlns:a16="http://schemas.microsoft.com/office/drawing/2014/main" val="10000"/>
                  </a:ext>
                </a:extLst>
              </a:tr>
              <a:tr h="278780">
                <a:tc>
                  <a:txBody>
                    <a:bodyPr/>
                    <a:lstStyle/>
                    <a:p>
                      <a:pPr algn="ctr" fontAlgn="ctr"/>
                      <a:r>
                        <a:rPr lang="en-US" sz="1800" b="0" i="0" u="none" strike="noStrike">
                          <a:solidFill>
                            <a:srgbClr val="000000"/>
                          </a:solidFill>
                          <a:latin typeface="Proxima Nova"/>
                        </a:rPr>
                        <a:t>Other Roles</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56708</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8780">
                <a:tc>
                  <a:txBody>
                    <a:bodyPr/>
                    <a:lstStyle/>
                    <a:p>
                      <a:pPr algn="ctr" fontAlgn="ctr"/>
                      <a:r>
                        <a:rPr lang="en-US" sz="1800" b="0" i="0" u="none" strike="noStrike">
                          <a:solidFill>
                            <a:srgbClr val="000000"/>
                          </a:solidFill>
                          <a:latin typeface="Proxima Nova"/>
                        </a:rPr>
                        <a:t>Anganwadi Worker</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50485</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78780">
                <a:tc>
                  <a:txBody>
                    <a:bodyPr/>
                    <a:lstStyle/>
                    <a:p>
                      <a:pPr algn="ctr" fontAlgn="ctr"/>
                      <a:r>
                        <a:rPr lang="en-US" sz="1800" b="0" i="0" u="none" strike="noStrike">
                          <a:solidFill>
                            <a:srgbClr val="000000"/>
                          </a:solidFill>
                          <a:latin typeface="Proxima Nova"/>
                        </a:rPr>
                        <a:t>Software</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29763</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8780">
                <a:tc>
                  <a:txBody>
                    <a:bodyPr/>
                    <a:lstStyle/>
                    <a:p>
                      <a:pPr algn="ctr" fontAlgn="ctr"/>
                      <a:r>
                        <a:rPr lang="en-US" sz="1800" b="0" i="0" u="none" strike="noStrike">
                          <a:solidFill>
                            <a:srgbClr val="000000"/>
                          </a:solidFill>
                          <a:latin typeface="Proxima Nova"/>
                        </a:rPr>
                        <a:t>Trainee</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25894</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78780">
                <a:tc>
                  <a:txBody>
                    <a:bodyPr/>
                    <a:lstStyle/>
                    <a:p>
                      <a:pPr algn="ctr" fontAlgn="ctr"/>
                      <a:r>
                        <a:rPr lang="en-US" sz="1800" b="0" i="0" u="none" strike="noStrike">
                          <a:solidFill>
                            <a:srgbClr val="000000"/>
                          </a:solidFill>
                          <a:latin typeface="Proxima Nova"/>
                        </a:rPr>
                        <a:t>Programmer</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24501</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78780">
                <a:tc>
                  <a:txBody>
                    <a:bodyPr/>
                    <a:lstStyle/>
                    <a:p>
                      <a:pPr algn="ctr" fontAlgn="ctr"/>
                      <a:r>
                        <a:rPr lang="en-US" sz="1800" b="0" i="0" u="none" strike="noStrike">
                          <a:solidFill>
                            <a:srgbClr val="000000"/>
                          </a:solidFill>
                          <a:latin typeface="Proxima Nova"/>
                        </a:rPr>
                        <a:t>Trained Graduate Teacher</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14912</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78780">
                <a:tc>
                  <a:txBody>
                    <a:bodyPr/>
                    <a:lstStyle/>
                    <a:p>
                      <a:pPr algn="ctr" fontAlgn="ctr"/>
                      <a:r>
                        <a:rPr lang="en-US" sz="1800" b="0" i="0" u="none" strike="noStrike">
                          <a:solidFill>
                            <a:srgbClr val="000000"/>
                          </a:solidFill>
                          <a:latin typeface="Proxima Nova"/>
                        </a:rPr>
                        <a:t>Assistant</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11777</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78780">
                <a:tc>
                  <a:txBody>
                    <a:bodyPr/>
                    <a:lstStyle/>
                    <a:p>
                      <a:pPr algn="ctr" fontAlgn="ctr"/>
                      <a:r>
                        <a:rPr lang="en-US" sz="1800" b="0" i="0" u="none" strike="noStrike">
                          <a:solidFill>
                            <a:srgbClr val="000000"/>
                          </a:solidFill>
                          <a:latin typeface="Proxima Nova"/>
                        </a:rPr>
                        <a:t>Designer</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10585</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78780">
                <a:tc>
                  <a:txBody>
                    <a:bodyPr/>
                    <a:lstStyle/>
                    <a:p>
                      <a:pPr algn="ctr" fontAlgn="ctr"/>
                      <a:r>
                        <a:rPr lang="en-US" sz="1800" b="0" i="0" u="none" strike="noStrike">
                          <a:solidFill>
                            <a:srgbClr val="000000"/>
                          </a:solidFill>
                          <a:latin typeface="Proxima Nova"/>
                        </a:rPr>
                        <a:t>Sub Inspector</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10301</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78780">
                <a:tc>
                  <a:txBody>
                    <a:bodyPr/>
                    <a:lstStyle/>
                    <a:p>
                      <a:pPr algn="ctr" fontAlgn="ctr"/>
                      <a:r>
                        <a:rPr lang="en-US" sz="1800" b="0" i="0" u="none" strike="noStrike">
                          <a:solidFill>
                            <a:srgbClr val="000000"/>
                          </a:solidFill>
                          <a:latin typeface="Proxima Nova"/>
                        </a:rPr>
                        <a:t>Application Engineer</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10053</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78780">
                <a:tc>
                  <a:txBody>
                    <a:bodyPr/>
                    <a:lstStyle/>
                    <a:p>
                      <a:pPr algn="ctr" fontAlgn="ctr"/>
                      <a:r>
                        <a:rPr lang="en-US" sz="1800" b="0" i="0" u="none" strike="noStrike">
                          <a:solidFill>
                            <a:srgbClr val="000000"/>
                          </a:solidFill>
                          <a:latin typeface="Proxima Nova"/>
                        </a:rPr>
                        <a:t>Constable</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9628</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78780">
                <a:tc>
                  <a:txBody>
                    <a:bodyPr/>
                    <a:lstStyle/>
                    <a:p>
                      <a:pPr algn="ctr" fontAlgn="ctr"/>
                      <a:r>
                        <a:rPr lang="en-US" sz="1800" b="0" i="0" u="none" strike="noStrike">
                          <a:solidFill>
                            <a:srgbClr val="000000"/>
                          </a:solidFill>
                          <a:latin typeface="Proxima Nova"/>
                        </a:rPr>
                        <a:t>Gramin Dak Sevak</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9213</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278780">
                <a:tc>
                  <a:txBody>
                    <a:bodyPr/>
                    <a:lstStyle/>
                    <a:p>
                      <a:pPr algn="ctr" fontAlgn="ctr"/>
                      <a:r>
                        <a:rPr lang="en-US" sz="1800" b="0" i="0" u="none" strike="noStrike">
                          <a:solidFill>
                            <a:srgbClr val="000000"/>
                          </a:solidFill>
                          <a:latin typeface="Proxima Nova"/>
                        </a:rPr>
                        <a:t>Pre Primary Teacher</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8393</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78780">
                <a:tc>
                  <a:txBody>
                    <a:bodyPr/>
                    <a:lstStyle/>
                    <a:p>
                      <a:pPr algn="ctr" fontAlgn="ctr"/>
                      <a:r>
                        <a:rPr lang="en-US" sz="1800" b="0" i="0" u="none" strike="noStrike">
                          <a:solidFill>
                            <a:srgbClr val="000000"/>
                          </a:solidFill>
                          <a:latin typeface="Proxima Nova"/>
                        </a:rPr>
                        <a:t>Assistant Teacher</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7886</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78780">
                <a:tc>
                  <a:txBody>
                    <a:bodyPr/>
                    <a:lstStyle/>
                    <a:p>
                      <a:pPr algn="ctr" fontAlgn="ctr"/>
                      <a:r>
                        <a:rPr lang="en-US" sz="1800" b="0" i="0" u="none" strike="noStrike">
                          <a:solidFill>
                            <a:srgbClr val="000000"/>
                          </a:solidFill>
                          <a:latin typeface="Proxima Nova"/>
                        </a:rPr>
                        <a:t>Customer Service Executive</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7617</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278780">
                <a:tc>
                  <a:txBody>
                    <a:bodyPr/>
                    <a:lstStyle/>
                    <a:p>
                      <a:pPr algn="ctr" fontAlgn="ctr"/>
                      <a:r>
                        <a:rPr lang="en-US" sz="1800" b="0" i="0" u="none" strike="noStrike">
                          <a:solidFill>
                            <a:srgbClr val="000000"/>
                          </a:solidFill>
                          <a:latin typeface="Proxima Nova"/>
                        </a:rPr>
                        <a:t>Auxiliary Nurse Midwifery</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5000</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78780">
                <a:tc>
                  <a:txBody>
                    <a:bodyPr/>
                    <a:lstStyle/>
                    <a:p>
                      <a:pPr algn="ctr" fontAlgn="ctr"/>
                      <a:r>
                        <a:rPr lang="en-US" sz="1800" b="0" i="0" u="none" strike="noStrike">
                          <a:solidFill>
                            <a:srgbClr val="000000"/>
                          </a:solidFill>
                          <a:latin typeface="Proxima Nova"/>
                        </a:rPr>
                        <a:t>Medical Officer</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4883</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278780">
                <a:tc>
                  <a:txBody>
                    <a:bodyPr/>
                    <a:lstStyle/>
                    <a:p>
                      <a:pPr algn="ctr" fontAlgn="ctr"/>
                      <a:r>
                        <a:rPr lang="en-US" sz="1800" b="0" i="0" u="none" strike="noStrike">
                          <a:solidFill>
                            <a:srgbClr val="000000"/>
                          </a:solidFill>
                          <a:latin typeface="Proxima Nova"/>
                        </a:rPr>
                        <a:t>Development Officer</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4396</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78780">
                <a:tc>
                  <a:txBody>
                    <a:bodyPr/>
                    <a:lstStyle/>
                    <a:p>
                      <a:pPr algn="ctr" fontAlgn="ctr"/>
                      <a:r>
                        <a:rPr lang="en-US" sz="1800" b="0" i="0" u="none" strike="noStrike">
                          <a:solidFill>
                            <a:srgbClr val="000000"/>
                          </a:solidFill>
                          <a:latin typeface="Proxima Nova"/>
                        </a:rPr>
                        <a:t>Specialist</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3772</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278780">
                <a:tc>
                  <a:txBody>
                    <a:bodyPr/>
                    <a:lstStyle/>
                    <a:p>
                      <a:pPr algn="ctr" fontAlgn="ctr"/>
                      <a:r>
                        <a:rPr lang="en-US" sz="1800" b="0" i="0" u="none" strike="noStrike">
                          <a:solidFill>
                            <a:srgbClr val="000000"/>
                          </a:solidFill>
                          <a:latin typeface="Proxima Nova"/>
                        </a:rPr>
                        <a:t>Apprentice</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00"/>
                          </a:solidFill>
                          <a:latin typeface="Proxima Nova"/>
                        </a:rPr>
                        <a:t>3607</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557562">
                <a:tc>
                  <a:txBody>
                    <a:bodyPr/>
                    <a:lstStyle/>
                    <a:p>
                      <a:pPr algn="ctr" fontAlgn="ctr"/>
                      <a:r>
                        <a:rPr lang="en-US" sz="1800" b="0" i="0" u="none" strike="noStrike">
                          <a:solidFill>
                            <a:srgbClr val="000000"/>
                          </a:solidFill>
                          <a:latin typeface="Proxima Nova"/>
                        </a:rPr>
                        <a:t> </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dirty="0">
                          <a:solidFill>
                            <a:srgbClr val="000000"/>
                          </a:solidFill>
                          <a:latin typeface="Proxima Nova"/>
                        </a:rPr>
                        <a:t>1 </a:t>
                      </a:r>
                      <a:r>
                        <a:rPr lang="en-US" sz="1800" b="0" i="0" u="none" strike="noStrike" dirty="0" err="1">
                          <a:solidFill>
                            <a:srgbClr val="000000"/>
                          </a:solidFill>
                          <a:latin typeface="Proxima Nova"/>
                        </a:rPr>
                        <a:t>lakh</a:t>
                      </a:r>
                      <a:r>
                        <a:rPr lang="en-US" sz="1800" b="0" i="0" u="none" strike="noStrike" dirty="0">
                          <a:solidFill>
                            <a:srgbClr val="000000"/>
                          </a:solidFill>
                          <a:latin typeface="Proxima Nova"/>
                        </a:rPr>
                        <a:t> + vacancies</a:t>
                      </a:r>
                    </a:p>
                  </a:txBody>
                  <a:tcPr marL="7080" marR="7080" marT="70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bl>
          </a:graphicData>
        </a:graphic>
      </p:graphicFrame>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799" y="228597"/>
          <a:ext cx="8534403" cy="6548379"/>
        </p:xfrm>
        <a:graphic>
          <a:graphicData uri="http://schemas.openxmlformats.org/drawingml/2006/table">
            <a:tbl>
              <a:tblPr/>
              <a:tblGrid>
                <a:gridCol w="1081415">
                  <a:extLst>
                    <a:ext uri="{9D8B030D-6E8A-4147-A177-3AD203B41FA5}">
                      <a16:colId xmlns:a16="http://schemas.microsoft.com/office/drawing/2014/main" val="20000"/>
                    </a:ext>
                  </a:extLst>
                </a:gridCol>
                <a:gridCol w="4709787">
                  <a:extLst>
                    <a:ext uri="{9D8B030D-6E8A-4147-A177-3AD203B41FA5}">
                      <a16:colId xmlns:a16="http://schemas.microsoft.com/office/drawing/2014/main" val="20001"/>
                    </a:ext>
                  </a:extLst>
                </a:gridCol>
                <a:gridCol w="1661786">
                  <a:extLst>
                    <a:ext uri="{9D8B030D-6E8A-4147-A177-3AD203B41FA5}">
                      <a16:colId xmlns:a16="http://schemas.microsoft.com/office/drawing/2014/main" val="20002"/>
                    </a:ext>
                  </a:extLst>
                </a:gridCol>
                <a:gridCol w="1081415">
                  <a:extLst>
                    <a:ext uri="{9D8B030D-6E8A-4147-A177-3AD203B41FA5}">
                      <a16:colId xmlns:a16="http://schemas.microsoft.com/office/drawing/2014/main" val="20003"/>
                    </a:ext>
                  </a:extLst>
                </a:gridCol>
              </a:tblGrid>
              <a:tr h="238851">
                <a:tc gridSpan="4">
                  <a:txBody>
                    <a:bodyPr/>
                    <a:lstStyle/>
                    <a:p>
                      <a:pPr algn="ctr" fontAlgn="ctr"/>
                      <a:r>
                        <a:rPr lang="en-US" sz="1400" b="1" i="0" u="none" strike="noStrike" dirty="0">
                          <a:solidFill>
                            <a:srgbClr val="FF0000"/>
                          </a:solidFill>
                          <a:latin typeface="Calibri"/>
                        </a:rPr>
                        <a:t>BANKING AND INSURANCE</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07003">
                <a:tc>
                  <a:txBody>
                    <a:bodyPr/>
                    <a:lstStyle/>
                    <a:p>
                      <a:pPr algn="ctr" fontAlgn="ctr"/>
                      <a:r>
                        <a:rPr lang="en-US" sz="1400" b="1" i="0" u="none" strike="noStrike">
                          <a:solidFill>
                            <a:srgbClr val="000000"/>
                          </a:solidFill>
                          <a:latin typeface="Calibri"/>
                        </a:rPr>
                        <a:t>Sl. No. </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Exam Name </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Calibri"/>
                        </a:rPr>
                        <a:t>Post</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Age Limit</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4007">
                <a:tc rowSpan="2">
                  <a:txBody>
                    <a:bodyPr/>
                    <a:lstStyle/>
                    <a:p>
                      <a:pPr algn="ctr" fontAlgn="ctr"/>
                      <a:r>
                        <a:rPr lang="en-US" sz="1400" b="1" i="0" u="none" strike="noStrike">
                          <a:solidFill>
                            <a:srgbClr val="000000"/>
                          </a:solidFill>
                          <a:latin typeface="Calibri"/>
                        </a:rPr>
                        <a:t>1</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ctr"/>
                      <a:r>
                        <a:rPr lang="en-US" sz="1400" b="1" i="0" u="none" strike="noStrike" dirty="0">
                          <a:solidFill>
                            <a:srgbClr val="000000"/>
                          </a:solidFill>
                          <a:latin typeface="Calibri"/>
                        </a:rPr>
                        <a:t>South Indian Bank Clerk Recruitment </a:t>
                      </a:r>
                    </a:p>
                  </a:txBody>
                  <a:tcPr marL="66441"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Probationary Officer</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18-25</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4007">
                <a:tc vMerge="1">
                  <a:txBody>
                    <a:bodyPr/>
                    <a:lstStyle/>
                    <a:p>
                      <a:endParaRPr lang="en-US"/>
                    </a:p>
                  </a:txBody>
                  <a:tcPr/>
                </a:tc>
                <a:tc vMerge="1">
                  <a:txBody>
                    <a:bodyPr/>
                    <a:lstStyle/>
                    <a:p>
                      <a:endParaRPr lang="en-US"/>
                    </a:p>
                  </a:txBody>
                  <a:tcPr/>
                </a:tc>
                <a:tc>
                  <a:txBody>
                    <a:bodyPr/>
                    <a:lstStyle/>
                    <a:p>
                      <a:pPr algn="ctr" fontAlgn="ctr"/>
                      <a:r>
                        <a:rPr lang="en-US" sz="1400" b="1" i="0" u="none" strike="noStrike">
                          <a:solidFill>
                            <a:srgbClr val="000000"/>
                          </a:solidFill>
                          <a:latin typeface="Calibri"/>
                        </a:rPr>
                        <a:t>Probationary Clerk</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18-26</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99653">
                <a:tc>
                  <a:txBody>
                    <a:bodyPr/>
                    <a:lstStyle/>
                    <a:p>
                      <a:pPr algn="ctr" fontAlgn="ctr"/>
                      <a:r>
                        <a:rPr lang="en-US" sz="1400" b="1" i="0" u="none" strike="noStrike">
                          <a:solidFill>
                            <a:srgbClr val="000000"/>
                          </a:solidFill>
                          <a:latin typeface="Calibri"/>
                        </a:rPr>
                        <a:t>2</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ESIC</a:t>
                      </a:r>
                    </a:p>
                  </a:txBody>
                  <a:tcPr marL="66441"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MTS Stenographer</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18 Years</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14007">
                <a:tc>
                  <a:txBody>
                    <a:bodyPr/>
                    <a:lstStyle/>
                    <a:p>
                      <a:pPr algn="ctr" fontAlgn="ctr"/>
                      <a:r>
                        <a:rPr lang="en-US" sz="1400" b="1" i="0" u="none" strike="noStrike">
                          <a:solidFill>
                            <a:srgbClr val="000000"/>
                          </a:solidFill>
                          <a:latin typeface="Calibri"/>
                        </a:rPr>
                        <a:t>3</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State Cooperative Bank (UP Cooperative Bank, West Bangal Cooperative Banks, etc)</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MTS</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18 Years</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1080">
                <a:tc>
                  <a:txBody>
                    <a:bodyPr/>
                    <a:lstStyle/>
                    <a:p>
                      <a:pPr algn="l" fontAlgn="b"/>
                      <a:endParaRPr lang="en-US" sz="1400" b="0" i="0" u="none" strike="noStrike">
                        <a:solidFill>
                          <a:srgbClr val="000000"/>
                        </a:solidFill>
                        <a:latin typeface="Calibri"/>
                      </a:endParaRPr>
                    </a:p>
                  </a:txBody>
                  <a:tcPr marL="5537" marR="5537" marT="55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solidFill>
                          <a:srgbClr val="000000"/>
                        </a:solidFill>
                        <a:latin typeface="Calibri"/>
                      </a:endParaRPr>
                    </a:p>
                  </a:txBody>
                  <a:tcPr marL="5537" marR="5537" marT="55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endParaRPr lang="en-US" sz="1400"/>
                    </a:p>
                  </a:txBody>
                  <a:tcPr marL="5537" marR="5537" marT="55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solidFill>
                          <a:srgbClr val="000000"/>
                        </a:solidFill>
                        <a:latin typeface="Calibri"/>
                      </a:endParaRPr>
                    </a:p>
                  </a:txBody>
                  <a:tcPr marL="5537" marR="5537" marT="5537"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6"/>
                  </a:ext>
                </a:extLst>
              </a:tr>
              <a:tr h="238851">
                <a:tc gridSpan="4">
                  <a:txBody>
                    <a:bodyPr/>
                    <a:lstStyle/>
                    <a:p>
                      <a:pPr algn="ctr" fontAlgn="b"/>
                      <a:r>
                        <a:rPr lang="en-US" sz="1400" b="1" i="0" u="none" strike="noStrike">
                          <a:solidFill>
                            <a:srgbClr val="FF0000"/>
                          </a:solidFill>
                          <a:latin typeface="Calibri"/>
                        </a:rPr>
                        <a:t>PUBLIC UNDERTAKINGS</a:t>
                      </a:r>
                    </a:p>
                  </a:txBody>
                  <a:tcPr marL="5537" marR="5537" marT="553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207003">
                <a:tc>
                  <a:txBody>
                    <a:bodyPr/>
                    <a:lstStyle/>
                    <a:p>
                      <a:pPr algn="ctr" fontAlgn="ctr"/>
                      <a:r>
                        <a:rPr lang="en-US" sz="1400" b="1" i="0" u="none" strike="noStrike">
                          <a:solidFill>
                            <a:srgbClr val="000000"/>
                          </a:solidFill>
                          <a:latin typeface="Calibri"/>
                        </a:rPr>
                        <a:t>Sl. No. </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Exam Name </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Calibri"/>
                        </a:rPr>
                        <a:t>Post</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Age Limit</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14007">
                <a:tc>
                  <a:txBody>
                    <a:bodyPr/>
                    <a:lstStyle/>
                    <a:p>
                      <a:pPr algn="ctr" fontAlgn="ctr"/>
                      <a:r>
                        <a:rPr lang="en-US" sz="1400" b="1" i="0" u="none" strike="noStrike">
                          <a:solidFill>
                            <a:srgbClr val="000000"/>
                          </a:solidFill>
                          <a:latin typeface="Calibri"/>
                        </a:rPr>
                        <a:t>1</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Oil India Limited </a:t>
                      </a:r>
                    </a:p>
                  </a:txBody>
                  <a:tcPr marL="66441"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Junior Assistant</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Minimum 18</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14007">
                <a:tc>
                  <a:txBody>
                    <a:bodyPr/>
                    <a:lstStyle/>
                    <a:p>
                      <a:pPr algn="ctr" fontAlgn="ctr"/>
                      <a:r>
                        <a:rPr lang="en-US" sz="1400" b="1" i="0" u="none" strike="noStrike">
                          <a:solidFill>
                            <a:srgbClr val="000000"/>
                          </a:solidFill>
                          <a:latin typeface="Calibri"/>
                        </a:rPr>
                        <a:t>2</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Coal India </a:t>
                      </a:r>
                    </a:p>
                  </a:txBody>
                  <a:tcPr marL="66441"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Technicla Post / Woker</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Minimum 18</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14007">
                <a:tc>
                  <a:txBody>
                    <a:bodyPr/>
                    <a:lstStyle/>
                    <a:p>
                      <a:pPr algn="ctr" fontAlgn="ctr"/>
                      <a:r>
                        <a:rPr lang="en-US" sz="1400" b="1" i="0" u="none" strike="noStrike">
                          <a:solidFill>
                            <a:srgbClr val="000000"/>
                          </a:solidFill>
                          <a:latin typeface="Calibri"/>
                        </a:rPr>
                        <a:t>3</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IOCL Trade Apprentice Recruitment</a:t>
                      </a:r>
                    </a:p>
                  </a:txBody>
                  <a:tcPr marL="66441"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Data Entry Operator</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18-24</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07003">
                <a:tc rowSpan="7">
                  <a:txBody>
                    <a:bodyPr/>
                    <a:lstStyle/>
                    <a:p>
                      <a:pPr algn="ctr" fontAlgn="ctr"/>
                      <a:r>
                        <a:rPr lang="en-US" sz="1400" b="1" i="0" u="none" strike="noStrike">
                          <a:solidFill>
                            <a:srgbClr val="000000"/>
                          </a:solidFill>
                          <a:latin typeface="Calibri"/>
                        </a:rPr>
                        <a:t>4</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7">
                  <a:txBody>
                    <a:bodyPr/>
                    <a:lstStyle/>
                    <a:p>
                      <a:pPr algn="l" fontAlgn="ctr"/>
                      <a:r>
                        <a:rPr lang="en-US" sz="1400" b="1" i="0" u="none" strike="noStrike">
                          <a:solidFill>
                            <a:srgbClr val="000000"/>
                          </a:solidFill>
                          <a:latin typeface="Calibri"/>
                        </a:rPr>
                        <a:t>DRDO ITR Apprentice</a:t>
                      </a:r>
                    </a:p>
                  </a:txBody>
                  <a:tcPr marL="66441"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Calibri"/>
                        </a:rPr>
                        <a:t>Machinist</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7">
                  <a:txBody>
                    <a:bodyPr/>
                    <a:lstStyle/>
                    <a:p>
                      <a:pPr algn="ctr" fontAlgn="ctr"/>
                      <a:r>
                        <a:rPr lang="en-US" sz="1400" b="1" i="0" u="none" strike="noStrike">
                          <a:solidFill>
                            <a:srgbClr val="000000"/>
                          </a:solidFill>
                          <a:latin typeface="Calibri"/>
                        </a:rPr>
                        <a:t>Below 28 </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07003">
                <a:tc vMerge="1">
                  <a:txBody>
                    <a:bodyPr/>
                    <a:lstStyle/>
                    <a:p>
                      <a:endParaRPr lang="en-US"/>
                    </a:p>
                  </a:txBody>
                  <a:tcPr/>
                </a:tc>
                <a:tc vMerge="1">
                  <a:txBody>
                    <a:bodyPr/>
                    <a:lstStyle/>
                    <a:p>
                      <a:endParaRPr lang="en-US"/>
                    </a:p>
                  </a:txBody>
                  <a:tcPr/>
                </a:tc>
                <a:tc>
                  <a:txBody>
                    <a:bodyPr/>
                    <a:lstStyle/>
                    <a:p>
                      <a:pPr algn="ctr" fontAlgn="ctr"/>
                      <a:r>
                        <a:rPr lang="en-US" sz="1400" b="1" i="0" u="none" strike="noStrike">
                          <a:solidFill>
                            <a:srgbClr val="000000"/>
                          </a:solidFill>
                          <a:latin typeface="Calibri"/>
                        </a:rPr>
                        <a:t>Fitter</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3"/>
                  </a:ext>
                </a:extLst>
              </a:tr>
              <a:tr h="796883">
                <a:tc vMerge="1">
                  <a:txBody>
                    <a:bodyPr/>
                    <a:lstStyle/>
                    <a:p>
                      <a:endParaRPr lang="en-US"/>
                    </a:p>
                  </a:txBody>
                  <a:tcPr/>
                </a:tc>
                <a:tc vMerge="1">
                  <a:txBody>
                    <a:bodyPr/>
                    <a:lstStyle/>
                    <a:p>
                      <a:endParaRPr lang="en-US"/>
                    </a:p>
                  </a:txBody>
                  <a:tcPr/>
                </a:tc>
                <a:tc>
                  <a:txBody>
                    <a:bodyPr/>
                    <a:lstStyle/>
                    <a:p>
                      <a:pPr algn="ctr" fontAlgn="ctr"/>
                      <a:r>
                        <a:rPr lang="en-US" sz="1400" b="1" i="0" u="none" strike="noStrike">
                          <a:solidFill>
                            <a:srgbClr val="000000"/>
                          </a:solidFill>
                          <a:latin typeface="Calibri"/>
                        </a:rPr>
                        <a:t>Computer Operator Programming</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4"/>
                  </a:ext>
                </a:extLst>
              </a:tr>
              <a:tr h="402423">
                <a:tc vMerge="1">
                  <a:txBody>
                    <a:bodyPr/>
                    <a:lstStyle/>
                    <a:p>
                      <a:endParaRPr lang="en-US"/>
                    </a:p>
                  </a:txBody>
                  <a:tcPr/>
                </a:tc>
                <a:tc vMerge="1">
                  <a:txBody>
                    <a:bodyPr/>
                    <a:lstStyle/>
                    <a:p>
                      <a:endParaRPr lang="en-US"/>
                    </a:p>
                  </a:txBody>
                  <a:tcPr/>
                </a:tc>
                <a:tc>
                  <a:txBody>
                    <a:bodyPr/>
                    <a:lstStyle/>
                    <a:p>
                      <a:pPr algn="ctr" fontAlgn="ctr"/>
                      <a:r>
                        <a:rPr lang="en-US" sz="1400" b="1" i="0" u="none" strike="noStrike">
                          <a:solidFill>
                            <a:srgbClr val="000000"/>
                          </a:solidFill>
                          <a:latin typeface="Calibri"/>
                        </a:rPr>
                        <a:t>Draughtsman</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5"/>
                  </a:ext>
                </a:extLst>
              </a:tr>
              <a:tr h="207003">
                <a:tc vMerge="1">
                  <a:txBody>
                    <a:bodyPr/>
                    <a:lstStyle/>
                    <a:p>
                      <a:endParaRPr lang="en-US"/>
                    </a:p>
                  </a:txBody>
                  <a:tcPr/>
                </a:tc>
                <a:tc vMerge="1">
                  <a:txBody>
                    <a:bodyPr/>
                    <a:lstStyle/>
                    <a:p>
                      <a:endParaRPr lang="en-US"/>
                    </a:p>
                  </a:txBody>
                  <a:tcPr/>
                </a:tc>
                <a:tc>
                  <a:txBody>
                    <a:bodyPr/>
                    <a:lstStyle/>
                    <a:p>
                      <a:pPr algn="ctr" fontAlgn="ctr"/>
                      <a:r>
                        <a:rPr lang="en-US" sz="1400" b="1" i="0" u="none" strike="noStrike">
                          <a:solidFill>
                            <a:srgbClr val="000000"/>
                          </a:solidFill>
                          <a:latin typeface="Calibri"/>
                        </a:rPr>
                        <a:t>Painter </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6"/>
                  </a:ext>
                </a:extLst>
              </a:tr>
              <a:tr h="207003">
                <a:tc vMerge="1">
                  <a:txBody>
                    <a:bodyPr/>
                    <a:lstStyle/>
                    <a:p>
                      <a:endParaRPr lang="en-US"/>
                    </a:p>
                  </a:txBody>
                  <a:tcPr/>
                </a:tc>
                <a:tc vMerge="1">
                  <a:txBody>
                    <a:bodyPr/>
                    <a:lstStyle/>
                    <a:p>
                      <a:endParaRPr lang="en-US"/>
                    </a:p>
                  </a:txBody>
                  <a:tcPr/>
                </a:tc>
                <a:tc>
                  <a:txBody>
                    <a:bodyPr/>
                    <a:lstStyle/>
                    <a:p>
                      <a:pPr algn="ctr" fontAlgn="ctr"/>
                      <a:r>
                        <a:rPr lang="en-US" sz="1400" b="1" i="0" u="none" strike="noStrike">
                          <a:solidFill>
                            <a:srgbClr val="000000"/>
                          </a:solidFill>
                          <a:latin typeface="Calibri"/>
                        </a:rPr>
                        <a:t>Plumber</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7"/>
                  </a:ext>
                </a:extLst>
              </a:tr>
              <a:tr h="207003">
                <a:tc vMerge="1">
                  <a:txBody>
                    <a:bodyPr/>
                    <a:lstStyle/>
                    <a:p>
                      <a:endParaRPr lang="en-US"/>
                    </a:p>
                  </a:txBody>
                  <a:tcPr/>
                </a:tc>
                <a:tc vMerge="1">
                  <a:txBody>
                    <a:bodyPr/>
                    <a:lstStyle/>
                    <a:p>
                      <a:endParaRPr lang="en-US"/>
                    </a:p>
                  </a:txBody>
                  <a:tcPr/>
                </a:tc>
                <a:tc>
                  <a:txBody>
                    <a:bodyPr/>
                    <a:lstStyle/>
                    <a:p>
                      <a:pPr algn="ctr" fontAlgn="ctr"/>
                      <a:r>
                        <a:rPr lang="en-US" sz="1400" b="1" i="0" u="none" strike="noStrike" dirty="0">
                          <a:solidFill>
                            <a:srgbClr val="000000"/>
                          </a:solidFill>
                          <a:latin typeface="Calibri"/>
                        </a:rPr>
                        <a:t>Welder</a:t>
                      </a:r>
                    </a:p>
                  </a:txBody>
                  <a:tcPr marL="5537" marR="5537" marT="55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8"/>
                  </a:ext>
                </a:extLst>
              </a:tr>
            </a:tbl>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6030" y="228600"/>
            <a:ext cx="8229600" cy="6400800"/>
          </a:xfrm>
        </p:spPr>
        <p:txBody>
          <a:bodyPr anchor="ctr">
            <a:normAutofit/>
          </a:bodyPr>
          <a:lstStyle/>
          <a:p>
            <a:r>
              <a:rPr lang="en-US" sz="8800" b="1" dirty="0">
                <a:latin typeface="Times New Roman" pitchFamily="18" charset="0"/>
                <a:cs typeface="Times New Roman" pitchFamily="18" charset="0"/>
              </a:rPr>
              <a:t>PART –  4</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358775"/>
            <a:ext cx="8534400" cy="6194426"/>
          </a:xfrm>
        </p:spPr>
        <p:txBody>
          <a:bodyPr anchor="ctr">
            <a:normAutofit/>
          </a:bodyPr>
          <a:lstStyle/>
          <a:p>
            <a:r>
              <a:rPr lang="en-US" sz="7200" b="1" dirty="0">
                <a:latin typeface="Aharoni" pitchFamily="2" charset="-79"/>
                <a:cs typeface="Aharoni" pitchFamily="2" charset="-79"/>
              </a:rPr>
              <a:t>COURSES AFTER GRADUATION</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057400" y="304798"/>
          <a:ext cx="8077200" cy="6251686"/>
        </p:xfrm>
        <a:graphic>
          <a:graphicData uri="http://schemas.openxmlformats.org/drawingml/2006/table">
            <a:tbl>
              <a:tblPr/>
              <a:tblGrid>
                <a:gridCol w="1130337">
                  <a:extLst>
                    <a:ext uri="{9D8B030D-6E8A-4147-A177-3AD203B41FA5}">
                      <a16:colId xmlns:a16="http://schemas.microsoft.com/office/drawing/2014/main" val="20000"/>
                    </a:ext>
                  </a:extLst>
                </a:gridCol>
                <a:gridCol w="6946863">
                  <a:extLst>
                    <a:ext uri="{9D8B030D-6E8A-4147-A177-3AD203B41FA5}">
                      <a16:colId xmlns:a16="http://schemas.microsoft.com/office/drawing/2014/main" val="20001"/>
                    </a:ext>
                  </a:extLst>
                </a:gridCol>
              </a:tblGrid>
              <a:tr h="301517">
                <a:tc gridSpan="2">
                  <a:txBody>
                    <a:bodyPr/>
                    <a:lstStyle/>
                    <a:p>
                      <a:pPr algn="ctr" fontAlgn="b"/>
                      <a:r>
                        <a:rPr lang="en-US" sz="2000" b="1" i="0" u="none" strike="noStrike" dirty="0">
                          <a:solidFill>
                            <a:srgbClr val="FF0000"/>
                          </a:solidFill>
                          <a:latin typeface="Segoe UI"/>
                        </a:rPr>
                        <a:t>PRAMEDICAL COURSES AFTER GRADUATION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312994">
                <a:tc>
                  <a:txBody>
                    <a:bodyPr/>
                    <a:lstStyle/>
                    <a:p>
                      <a:pPr algn="ctr" fontAlgn="b"/>
                      <a:r>
                        <a:rPr lang="en-US" sz="1600" b="1" i="0" u="none" strike="noStrike">
                          <a:solidFill>
                            <a:srgbClr val="000000"/>
                          </a:solidFill>
                          <a:latin typeface="Times New Roman"/>
                        </a:rPr>
                        <a:t>Sl. 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Times New Roman"/>
                        </a:rPr>
                        <a:t>Courses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2994">
                <a:tc>
                  <a:txBody>
                    <a:bodyPr/>
                    <a:lstStyle/>
                    <a:p>
                      <a:pPr algn="ctr" fontAlgn="ctr"/>
                      <a:r>
                        <a:rPr lang="en-US" sz="1600" b="0" i="0" u="none" strike="noStrike">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hlinkClick r:id="" action="ppaction://noaction"/>
                        </a:rPr>
                        <a:t>PG Diploma in Cardiac Pulmonary Perfusion</a:t>
                      </a:r>
                      <a:endParaRPr lang="en-US" sz="1600" b="0" i="0" u="none" strike="noStrike">
                        <a:solidFill>
                          <a:srgbClr val="000000"/>
                        </a:solidFill>
                        <a:latin typeface="Times New Roman"/>
                      </a:endParaRP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2994">
                <a:tc>
                  <a:txBody>
                    <a:bodyPr/>
                    <a:lstStyle/>
                    <a:p>
                      <a:pPr algn="ctr" fontAlgn="ctr"/>
                      <a:r>
                        <a:rPr lang="en-US" sz="1600" b="0" i="0" u="none" strike="noStrike">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PG Diploma in Anesthesiology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2994">
                <a:tc>
                  <a:txBody>
                    <a:bodyPr/>
                    <a:lstStyle/>
                    <a:p>
                      <a:pPr algn="ctr" fontAlgn="ctr"/>
                      <a:r>
                        <a:rPr lang="en-US" sz="1600" b="0" i="0" u="none" strike="noStrike">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PG Diploma in Child Health</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12994">
                <a:tc>
                  <a:txBody>
                    <a:bodyPr/>
                    <a:lstStyle/>
                    <a:p>
                      <a:pPr algn="ctr" fontAlgn="ctr"/>
                      <a:r>
                        <a:rPr lang="en-US" sz="1600" b="0" i="0" u="none" strike="noStrike">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it-IT" sz="1600" b="0" i="0" u="none" strike="noStrike">
                          <a:solidFill>
                            <a:srgbClr val="000000"/>
                          </a:solidFill>
                          <a:latin typeface="Times New Roman"/>
                        </a:rPr>
                        <a:t>PG Diploma in Medical Radio-Diagnosis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2994">
                <a:tc>
                  <a:txBody>
                    <a:bodyPr/>
                    <a:lstStyle/>
                    <a:p>
                      <a:pPr algn="ctr" fontAlgn="ctr"/>
                      <a:r>
                        <a:rPr lang="en-US" sz="1600" b="0" i="0" u="none" strike="noStrike">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Master of Paramedic Science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2994">
                <a:tc>
                  <a:txBody>
                    <a:bodyPr/>
                    <a:lstStyle/>
                    <a:p>
                      <a:pPr algn="ctr" fontAlgn="ctr"/>
                      <a:r>
                        <a:rPr lang="en-US" sz="1600" b="0" i="0" u="none" strike="noStrike">
                          <a:solidFill>
                            <a:srgbClr val="000000"/>
                          </a:solidFill>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Master of Paramedic Practitioner</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12994">
                <a:tc>
                  <a:txBody>
                    <a:bodyPr/>
                    <a:lstStyle/>
                    <a:p>
                      <a:pPr algn="ctr" fontAlgn="ctr"/>
                      <a:r>
                        <a:rPr lang="en-US" sz="1600" b="0" i="0" u="none" strike="noStrike">
                          <a:solidFill>
                            <a:srgbClr val="000000"/>
                          </a:solidFill>
                          <a:latin typeface="Times New Roman"/>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hlinkClick r:id="" action="ppaction://noaction"/>
                        </a:rPr>
                        <a:t>Master in Physiotherapy</a:t>
                      </a:r>
                      <a:endParaRPr lang="en-US" sz="1600" b="0" i="0" u="none" strike="noStrike">
                        <a:solidFill>
                          <a:srgbClr val="000000"/>
                        </a:solidFill>
                        <a:latin typeface="Times New Roman"/>
                      </a:endParaRP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12994">
                <a:tc>
                  <a:txBody>
                    <a:bodyPr/>
                    <a:lstStyle/>
                    <a:p>
                      <a:pPr algn="ctr" fontAlgn="ctr"/>
                      <a:r>
                        <a:rPr lang="en-US" sz="1600" b="0" i="0" u="none" strike="noStrike">
                          <a:solidFill>
                            <a:srgbClr val="000000"/>
                          </a:solidFill>
                          <a:latin typeface="Times New Roman"/>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MS/MSc in Community Health Nursing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12994">
                <a:tc>
                  <a:txBody>
                    <a:bodyPr/>
                    <a:lstStyle/>
                    <a:p>
                      <a:pPr algn="ctr" fontAlgn="ctr"/>
                      <a:r>
                        <a:rPr lang="en-US" sz="1600" b="0" i="0" u="none" strike="noStrike">
                          <a:solidFill>
                            <a:srgbClr val="000000"/>
                          </a:solidFill>
                          <a:latin typeface="Times New Roman"/>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MS/MSc in Medical Lab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12994">
                <a:tc>
                  <a:txBody>
                    <a:bodyPr/>
                    <a:lstStyle/>
                    <a:p>
                      <a:pPr algn="ctr" fontAlgn="ctr"/>
                      <a:r>
                        <a:rPr lang="en-US" sz="1600" b="0" i="0" u="none" strike="noStrike">
                          <a:solidFill>
                            <a:srgbClr val="000000"/>
                          </a:solidFill>
                          <a:latin typeface="Times New Roman"/>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MS/MSc in Obstetrics and Gynecology Nursing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12994">
                <a:tc>
                  <a:txBody>
                    <a:bodyPr/>
                    <a:lstStyle/>
                    <a:p>
                      <a:pPr algn="ctr" fontAlgn="ctr"/>
                      <a:r>
                        <a:rPr lang="en-US" sz="1600" b="0" i="0" u="none" strike="noStrike">
                          <a:solidFill>
                            <a:srgbClr val="000000"/>
                          </a:solidFill>
                          <a:latin typeface="Times New Roman"/>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MS/MSc in Pediatric Nursing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12994">
                <a:tc>
                  <a:txBody>
                    <a:bodyPr/>
                    <a:lstStyle/>
                    <a:p>
                      <a:pPr algn="ctr" fontAlgn="ctr"/>
                      <a:r>
                        <a:rPr lang="en-US" sz="1600" b="0" i="0" u="none" strike="noStrike">
                          <a:solidFill>
                            <a:srgbClr val="000000"/>
                          </a:solidFill>
                          <a:latin typeface="Times New Roman"/>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MS/MSc in Child Health Nursing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12994">
                <a:tc>
                  <a:txBody>
                    <a:bodyPr/>
                    <a:lstStyle/>
                    <a:p>
                      <a:pPr algn="ctr" fontAlgn="ctr"/>
                      <a:r>
                        <a:rPr lang="en-US" sz="1600" b="0" i="0" u="none" strike="noStrike">
                          <a:solidFill>
                            <a:srgbClr val="000000"/>
                          </a:solidFill>
                          <a:latin typeface="Times New Roman"/>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MS/MSc in Psychiatric Nursing</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12994">
                <a:tc>
                  <a:txBody>
                    <a:bodyPr/>
                    <a:lstStyle/>
                    <a:p>
                      <a:pPr algn="ctr" fontAlgn="ctr"/>
                      <a:r>
                        <a:rPr lang="en-US" sz="1600" b="0" i="0" u="none" strike="noStrike">
                          <a:solidFill>
                            <a:srgbClr val="000000"/>
                          </a:solidFill>
                          <a:latin typeface="Times New Roman"/>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MD in Pathology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312994">
                <a:tc>
                  <a:txBody>
                    <a:bodyPr/>
                    <a:lstStyle/>
                    <a:p>
                      <a:pPr algn="ctr" fontAlgn="ctr"/>
                      <a:r>
                        <a:rPr lang="en-US" sz="1600" b="0" i="0" u="none" strike="noStrike">
                          <a:solidFill>
                            <a:srgbClr val="000000"/>
                          </a:solidFill>
                          <a:latin typeface="Times New Roman"/>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MD in Anaesthesia</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312994">
                <a:tc>
                  <a:txBody>
                    <a:bodyPr/>
                    <a:lstStyle/>
                    <a:p>
                      <a:pPr algn="ctr" fontAlgn="ctr"/>
                      <a:r>
                        <a:rPr lang="en-US" sz="1600" b="0" i="0" u="none" strike="noStrike">
                          <a:solidFill>
                            <a:srgbClr val="000000"/>
                          </a:solidFill>
                          <a:latin typeface="Times New Roman"/>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MD in Radiodiagnosis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312994">
                <a:tc>
                  <a:txBody>
                    <a:bodyPr/>
                    <a:lstStyle/>
                    <a:p>
                      <a:pPr algn="ctr" fontAlgn="ctr"/>
                      <a:r>
                        <a:rPr lang="en-US" sz="1600" b="0" i="0" u="none" strike="noStrike">
                          <a:solidFill>
                            <a:srgbClr val="000000"/>
                          </a:solidFill>
                          <a:latin typeface="Times New Roman"/>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Times New Roman"/>
                        </a:rPr>
                        <a:t>PhD in Paramedical Science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312994">
                <a:tc>
                  <a:txBody>
                    <a:bodyPr/>
                    <a:lstStyle/>
                    <a:p>
                      <a:pPr algn="ctr" fontAlgn="ctr"/>
                      <a:r>
                        <a:rPr lang="en-US" sz="1600" b="0" i="0" u="none" strike="noStrike">
                          <a:solidFill>
                            <a:srgbClr val="000000"/>
                          </a:solidFill>
                          <a:latin typeface="Times New Roman"/>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00"/>
                          </a:solidFill>
                          <a:latin typeface="Times New Roman"/>
                        </a:rPr>
                        <a:t>PhD (Integrated) in Paramedical Science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bl>
          </a:graphicData>
        </a:graphic>
      </p:graphicFrame>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514600" y="308734"/>
          <a:ext cx="7162800" cy="5787267"/>
        </p:xfrm>
        <a:graphic>
          <a:graphicData uri="http://schemas.openxmlformats.org/drawingml/2006/table">
            <a:tbl>
              <a:tblPr/>
              <a:tblGrid>
                <a:gridCol w="7162800">
                  <a:extLst>
                    <a:ext uri="{9D8B030D-6E8A-4147-A177-3AD203B41FA5}">
                      <a16:colId xmlns:a16="http://schemas.microsoft.com/office/drawing/2014/main" val="20000"/>
                    </a:ext>
                  </a:extLst>
                </a:gridCol>
              </a:tblGrid>
              <a:tr h="461137">
                <a:tc>
                  <a:txBody>
                    <a:bodyPr/>
                    <a:lstStyle/>
                    <a:p>
                      <a:pPr algn="ctr" fontAlgn="ctr"/>
                      <a:r>
                        <a:rPr lang="en-US" sz="2400" b="1" i="0" u="none" strike="noStrike" dirty="0">
                          <a:solidFill>
                            <a:srgbClr val="0070C0"/>
                          </a:solidFill>
                          <a:latin typeface="Calibri"/>
                        </a:rPr>
                        <a:t>INDIRA GANDHI NATIONAL OPEN UNIVERSITY</a:t>
                      </a:r>
                    </a:p>
                  </a:txBody>
                  <a:tcPr marL="0" marR="0" marT="0" marB="0" anchor="ctr">
                    <a:lnL>
                      <a:noFill/>
                    </a:lnL>
                    <a:lnR>
                      <a:noFill/>
                    </a:lnR>
                    <a:lnT>
                      <a:noFill/>
                    </a:lnT>
                    <a:lnB>
                      <a:noFill/>
                    </a:lnB>
                  </a:tcPr>
                </a:tc>
                <a:extLst>
                  <a:ext uri="{0D108BD9-81ED-4DB2-BD59-A6C34878D82A}">
                    <a16:rowId xmlns:a16="http://schemas.microsoft.com/office/drawing/2014/main" val="10000"/>
                  </a:ext>
                </a:extLst>
              </a:tr>
              <a:tr h="484194">
                <a:tc>
                  <a:txBody>
                    <a:bodyPr/>
                    <a:lstStyle/>
                    <a:p>
                      <a:pPr algn="ctr" fontAlgn="ctr"/>
                      <a:r>
                        <a:rPr lang="en-US" sz="2000" b="1" i="0" u="none" strike="noStrike" dirty="0">
                          <a:solidFill>
                            <a:srgbClr val="0070C0"/>
                          </a:solidFill>
                          <a:latin typeface="Calibri"/>
                        </a:rPr>
                        <a:t>ONLINE PROGRAMMES</a:t>
                      </a:r>
                    </a:p>
                  </a:txBody>
                  <a:tcPr marL="0" marR="0" marT="0" marB="0" anchor="ctr">
                    <a:lnL>
                      <a:noFill/>
                    </a:lnL>
                    <a:lnR>
                      <a:noFill/>
                    </a:lnR>
                    <a:lnT>
                      <a:noFill/>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1"/>
                  </a:ext>
                </a:extLst>
              </a:tr>
              <a:tr h="507250">
                <a:tc>
                  <a:txBody>
                    <a:bodyPr/>
                    <a:lstStyle/>
                    <a:p>
                      <a:pPr algn="ctr" fontAlgn="ctr"/>
                      <a:r>
                        <a:rPr lang="en-US" sz="2000" b="1" i="0" u="none" strike="noStrike" dirty="0">
                          <a:solidFill>
                            <a:srgbClr val="FF0000"/>
                          </a:solidFill>
                          <a:latin typeface="Calibri"/>
                        </a:rPr>
                        <a:t>MASTERS</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2"/>
                  </a:ext>
                </a:extLst>
              </a:tr>
              <a:tr h="484194">
                <a:tc>
                  <a:txBody>
                    <a:bodyPr/>
                    <a:lstStyle/>
                    <a:p>
                      <a:pPr algn="l" fontAlgn="ctr"/>
                      <a:r>
                        <a:rPr lang="en-US" sz="1800" b="1" i="1" u="none" strike="noStrike" dirty="0">
                          <a:solidFill>
                            <a:srgbClr val="000000"/>
                          </a:solidFill>
                          <a:latin typeface="+mn-lt"/>
                        </a:rPr>
                        <a:t>M.A. in Translation Studies (MATS)</a:t>
                      </a:r>
                      <a:endParaRPr lang="en-US" sz="1800" b="1" i="1" u="none" strike="noStrike" dirty="0">
                        <a:solidFill>
                          <a:srgbClr val="000000"/>
                        </a:solidFill>
                        <a:latin typeface="Calibri"/>
                      </a:endParaRPr>
                    </a:p>
                  </a:txBody>
                  <a:tcPr marL="85725"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61137">
                <a:tc>
                  <a:txBody>
                    <a:bodyPr/>
                    <a:lstStyle/>
                    <a:p>
                      <a:pPr algn="l" fontAlgn="ctr"/>
                      <a:r>
                        <a:rPr lang="en-US" sz="1800" b="1" i="1" u="none" strike="noStrike" dirty="0">
                          <a:solidFill>
                            <a:srgbClr val="000000"/>
                          </a:solidFill>
                          <a:latin typeface="+mn-lt"/>
                        </a:rPr>
                        <a:t>Master of Arts (Hindi) (MHD)</a:t>
                      </a:r>
                      <a:endParaRPr lang="en-US" sz="1800" b="1" i="1" u="none" strike="noStrike" dirty="0">
                        <a:solidFill>
                          <a:srgbClr val="000000"/>
                        </a:solidFill>
                        <a:latin typeface="Calibri"/>
                      </a:endParaRPr>
                    </a:p>
                  </a:txBody>
                  <a:tcPr marL="85725"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84194">
                <a:tc>
                  <a:txBody>
                    <a:bodyPr/>
                    <a:lstStyle/>
                    <a:p>
                      <a:pPr algn="l" fontAlgn="ctr"/>
                      <a:r>
                        <a:rPr lang="en-US" sz="1800" b="1" i="1" u="none" strike="noStrike" dirty="0">
                          <a:solidFill>
                            <a:srgbClr val="000000"/>
                          </a:solidFill>
                          <a:latin typeface="+mn-lt"/>
                        </a:rPr>
                        <a:t>M.A. in Gandhi and Peace Studies (MAGPS)</a:t>
                      </a:r>
                      <a:endParaRPr lang="en-US" sz="1800" b="1" i="1" u="none" strike="noStrike" dirty="0">
                        <a:solidFill>
                          <a:srgbClr val="000000"/>
                        </a:solidFill>
                        <a:latin typeface="Calibri"/>
                      </a:endParaRPr>
                    </a:p>
                  </a:txBody>
                  <a:tcPr marL="85725"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5"/>
                  </a:ext>
                </a:extLst>
              </a:tr>
              <a:tr h="507250">
                <a:tc>
                  <a:txBody>
                    <a:bodyPr/>
                    <a:lstStyle/>
                    <a:p>
                      <a:pPr algn="l" fontAlgn="b"/>
                      <a:endParaRPr lang="en-US" sz="1800" b="0" i="0" u="none" strike="noStrike" dirty="0">
                        <a:solidFill>
                          <a:srgbClr val="000000"/>
                        </a:solidFill>
                        <a:latin typeface="Calibri"/>
                      </a:endParaRPr>
                    </a:p>
                  </a:txBody>
                  <a:tcPr marL="0" marR="0" marT="0" marB="0" anchor="ctr">
                    <a:lnL>
                      <a:noFill/>
                    </a:lnL>
                    <a:lnR>
                      <a:noFill/>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6"/>
                  </a:ext>
                </a:extLst>
              </a:tr>
              <a:tr h="507250">
                <a:tc>
                  <a:txBody>
                    <a:bodyPr/>
                    <a:lstStyle/>
                    <a:p>
                      <a:pPr algn="ctr" fontAlgn="ctr"/>
                      <a:r>
                        <a:rPr lang="en-US" sz="2000" b="1" i="0" u="none" strike="noStrike" dirty="0">
                          <a:solidFill>
                            <a:srgbClr val="FF0000"/>
                          </a:solidFill>
                          <a:latin typeface="Calibri"/>
                        </a:rPr>
                        <a:t>DIPLOMA</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7"/>
                  </a:ext>
                </a:extLst>
              </a:tr>
              <a:tr h="484194">
                <a:tc>
                  <a:txBody>
                    <a:bodyPr/>
                    <a:lstStyle/>
                    <a:p>
                      <a:pPr algn="l" fontAlgn="ctr"/>
                      <a:r>
                        <a:rPr lang="en-US" sz="1800" b="1" i="1" u="none" strike="noStrike" dirty="0">
                          <a:solidFill>
                            <a:srgbClr val="000000"/>
                          </a:solidFill>
                          <a:latin typeface="+mn-lt"/>
                        </a:rPr>
                        <a:t>Post Graduate Diploma in Sustainability Science (PGDSS)</a:t>
                      </a:r>
                      <a:endParaRPr lang="en-US" sz="1800" b="1" i="1" u="none" strike="noStrike" dirty="0">
                        <a:solidFill>
                          <a:srgbClr val="000000"/>
                        </a:solidFill>
                        <a:latin typeface="Calibri"/>
                      </a:endParaRPr>
                    </a:p>
                  </a:txBody>
                  <a:tcPr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922273">
                <a:tc>
                  <a:txBody>
                    <a:bodyPr/>
                    <a:lstStyle/>
                    <a:p>
                      <a:pPr algn="l" fontAlgn="ctr"/>
                      <a:r>
                        <a:rPr lang="en-US" sz="1800" b="1" i="1" u="none" strike="noStrike" dirty="0">
                          <a:solidFill>
                            <a:srgbClr val="000000"/>
                          </a:solidFill>
                          <a:latin typeface="+mn-lt"/>
                        </a:rPr>
                        <a:t>Post Graduate Diploma in Gandhi and Peace Studies (PGDGPS)</a:t>
                      </a:r>
                      <a:endParaRPr lang="en-US" sz="1800" b="1" i="1" u="none" strike="noStrike" dirty="0">
                        <a:solidFill>
                          <a:srgbClr val="000000"/>
                        </a:solidFill>
                        <a:latin typeface="Calibri"/>
                      </a:endParaRPr>
                    </a:p>
                  </a:txBody>
                  <a:tcPr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84194">
                <a:tc>
                  <a:txBody>
                    <a:bodyPr/>
                    <a:lstStyle/>
                    <a:p>
                      <a:pPr algn="l" fontAlgn="ctr"/>
                      <a:r>
                        <a:rPr lang="en-US" sz="1800" b="1" i="1" u="none" strike="noStrike" dirty="0">
                          <a:solidFill>
                            <a:srgbClr val="000000"/>
                          </a:solidFill>
                          <a:latin typeface="+mn-lt"/>
                        </a:rPr>
                        <a:t>Diploma in Tourism Studies (DTS)</a:t>
                      </a:r>
                      <a:endParaRPr lang="en-US" sz="1800" b="1" i="1" u="none" strike="noStrike" dirty="0">
                        <a:solidFill>
                          <a:srgbClr val="000000"/>
                        </a:solidFill>
                        <a:latin typeface="Calibri"/>
                      </a:endParaRPr>
                    </a:p>
                  </a:txBody>
                  <a:tcPr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1981200" y="1143000"/>
          <a:ext cx="8229600" cy="3505200"/>
        </p:xfrm>
        <a:graphic>
          <a:graphicData uri="http://schemas.openxmlformats.org/drawingml/2006/table">
            <a:tbl>
              <a:tblPr/>
              <a:tblGrid>
                <a:gridCol w="8229600">
                  <a:extLst>
                    <a:ext uri="{9D8B030D-6E8A-4147-A177-3AD203B41FA5}">
                      <a16:colId xmlns:a16="http://schemas.microsoft.com/office/drawing/2014/main" val="20000"/>
                    </a:ext>
                  </a:extLst>
                </a:gridCol>
              </a:tblGrid>
              <a:tr h="535517">
                <a:tc>
                  <a:txBody>
                    <a:bodyPr/>
                    <a:lstStyle/>
                    <a:p>
                      <a:pPr algn="ctr" fontAlgn="ctr"/>
                      <a:r>
                        <a:rPr lang="en-US" sz="2000" b="1" i="0" u="none" strike="noStrike" dirty="0">
                          <a:solidFill>
                            <a:srgbClr val="FF0000"/>
                          </a:solidFill>
                          <a:latin typeface="Calibri"/>
                        </a:rPr>
                        <a:t>CERTIFICATE</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0"/>
                  </a:ext>
                </a:extLst>
              </a:tr>
              <a:tr h="511175">
                <a:tc>
                  <a:txBody>
                    <a:bodyPr/>
                    <a:lstStyle/>
                    <a:p>
                      <a:pPr algn="l" fontAlgn="ctr"/>
                      <a:r>
                        <a:rPr lang="en-US" sz="1800" b="1" i="1" u="none" strike="noStrike" dirty="0">
                          <a:solidFill>
                            <a:srgbClr val="000000"/>
                          </a:solidFill>
                          <a:latin typeface="+mn-lt"/>
                        </a:rPr>
                        <a:t>Post Graduate Certificate in Agriculture Policy (PGCAP)</a:t>
                      </a:r>
                      <a:endParaRPr lang="en-US" sz="1800" b="1" i="1" u="none" strike="noStrike" dirty="0">
                        <a:solidFill>
                          <a:srgbClr val="000000"/>
                        </a:solidFill>
                        <a:latin typeface="Calibri"/>
                      </a:endParaRPr>
                    </a:p>
                  </a:txBody>
                  <a:tcPr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86833">
                <a:tc>
                  <a:txBody>
                    <a:bodyPr/>
                    <a:lstStyle/>
                    <a:p>
                      <a:pPr algn="l" fontAlgn="ctr"/>
                      <a:r>
                        <a:rPr lang="en-US" sz="1800" b="1" i="1" u="none" strike="noStrike" dirty="0">
                          <a:solidFill>
                            <a:srgbClr val="000000"/>
                          </a:solidFill>
                          <a:latin typeface="+mn-lt"/>
                        </a:rPr>
                        <a:t>Certificate in Tribal Studies (CTRBS)</a:t>
                      </a:r>
                      <a:endParaRPr lang="en-US" sz="1800" b="1" i="1" u="none" strike="noStrike" dirty="0">
                        <a:solidFill>
                          <a:srgbClr val="000000"/>
                        </a:solidFill>
                        <a:latin typeface="Calibri"/>
                      </a:endParaRPr>
                    </a:p>
                  </a:txBody>
                  <a:tcPr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73667">
                <a:tc>
                  <a:txBody>
                    <a:bodyPr/>
                    <a:lstStyle/>
                    <a:p>
                      <a:pPr algn="l" fontAlgn="ctr"/>
                      <a:r>
                        <a:rPr lang="en-US" sz="1800" b="1" i="1" u="none" strike="noStrike" dirty="0">
                          <a:solidFill>
                            <a:srgbClr val="000000"/>
                          </a:solidFill>
                          <a:latin typeface="+mn-lt"/>
                        </a:rPr>
                        <a:t>Post Graduate Certificate in Gandhi and Peace Studies (PGCGPS)</a:t>
                      </a:r>
                      <a:endParaRPr lang="en-US" sz="1800" b="1" i="1" u="none" strike="noStrike" dirty="0">
                        <a:solidFill>
                          <a:srgbClr val="000000"/>
                        </a:solidFill>
                        <a:latin typeface="Calibri"/>
                      </a:endParaRPr>
                    </a:p>
                  </a:txBody>
                  <a:tcPr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98008">
                <a:tc>
                  <a:txBody>
                    <a:bodyPr/>
                    <a:lstStyle/>
                    <a:p>
                      <a:pPr algn="l" fontAlgn="ctr"/>
                      <a:r>
                        <a:rPr lang="en-US" sz="1800" b="1" i="1" u="none" strike="noStrike" dirty="0">
                          <a:solidFill>
                            <a:srgbClr val="000000"/>
                          </a:solidFill>
                          <a:latin typeface="+mn-lt"/>
                        </a:rPr>
                        <a:t>Certificate Programme In Peace Studies and Conflict Management (CPSCM)</a:t>
                      </a:r>
                      <a:endParaRPr lang="en-US" sz="1800" b="1" i="1" u="none" strike="noStrike" dirty="0">
                        <a:solidFill>
                          <a:srgbClr val="000000"/>
                        </a:solidFill>
                        <a:latin typeface="Calibri"/>
                      </a:endParaRPr>
                    </a:p>
                  </a:txBody>
                  <a:tcPr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67590" y="228600"/>
          <a:ext cx="8610600" cy="6043514"/>
        </p:xfrm>
        <a:graphic>
          <a:graphicData uri="http://schemas.openxmlformats.org/drawingml/2006/table">
            <a:tbl>
              <a:tblPr/>
              <a:tblGrid>
                <a:gridCol w="8610600">
                  <a:extLst>
                    <a:ext uri="{9D8B030D-6E8A-4147-A177-3AD203B41FA5}">
                      <a16:colId xmlns:a16="http://schemas.microsoft.com/office/drawing/2014/main" val="20000"/>
                    </a:ext>
                  </a:extLst>
                </a:gridCol>
              </a:tblGrid>
              <a:tr h="278872">
                <a:tc>
                  <a:txBody>
                    <a:bodyPr/>
                    <a:lstStyle/>
                    <a:p>
                      <a:pPr algn="ctr" fontAlgn="ctr"/>
                      <a:r>
                        <a:rPr lang="en-US" sz="2000" b="1" i="0" u="none" strike="noStrike" dirty="0">
                          <a:solidFill>
                            <a:srgbClr val="0070C0"/>
                          </a:solidFill>
                          <a:latin typeface="Calibri"/>
                        </a:rPr>
                        <a:t>DISTANCE LEARNING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0"/>
                  </a:ext>
                </a:extLst>
              </a:tr>
              <a:tr h="278872">
                <a:tc>
                  <a:txBody>
                    <a:bodyPr/>
                    <a:lstStyle/>
                    <a:p>
                      <a:pPr algn="ctr" fontAlgn="ctr"/>
                      <a:r>
                        <a:rPr lang="en-US" sz="1600" b="1" i="0" u="none" strike="noStrike" dirty="0">
                          <a:solidFill>
                            <a:srgbClr val="FF0000"/>
                          </a:solidFill>
                          <a:latin typeface="Calibri"/>
                        </a:rPr>
                        <a:t>DOTORAL DEGREE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5593">
                <a:tc>
                  <a:txBody>
                    <a:bodyPr/>
                    <a:lstStyle/>
                    <a:p>
                      <a:pPr algn="l" fontAlgn="b"/>
                      <a:r>
                        <a:rPr lang="en-US" sz="1600" b="1" i="1" u="none" strike="noStrike" dirty="0">
                          <a:solidFill>
                            <a:srgbClr val="000000"/>
                          </a:solidFill>
                          <a:latin typeface="+mn-lt"/>
                        </a:rPr>
                        <a:t>   </a:t>
                      </a:r>
                      <a:r>
                        <a:rPr lang="en-US" sz="1600" b="1" i="1" u="none" strike="noStrike" dirty="0" err="1">
                          <a:solidFill>
                            <a:srgbClr val="000000"/>
                          </a:solidFill>
                          <a:latin typeface="+mn-lt"/>
                        </a:rPr>
                        <a:t>Ph.D</a:t>
                      </a:r>
                      <a:r>
                        <a:rPr lang="en-US" sz="1600" b="1" i="1" u="none" strike="noStrike" dirty="0">
                          <a:solidFill>
                            <a:srgbClr val="000000"/>
                          </a:solidFill>
                          <a:latin typeface="+mn-lt"/>
                        </a:rPr>
                        <a:t> in Dairy Science and Technology</a:t>
                      </a:r>
                      <a:endParaRPr lang="en-US" sz="16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5593">
                <a:tc>
                  <a:txBody>
                    <a:bodyPr/>
                    <a:lstStyle/>
                    <a:p>
                      <a:pPr algn="l" fontAlgn="ctr"/>
                      <a:r>
                        <a:rPr lang="en-US" sz="1600" b="1" i="1" u="none" strike="noStrike" dirty="0">
                          <a:solidFill>
                            <a:srgbClr val="000000"/>
                          </a:solidFill>
                          <a:latin typeface="+mn-lt"/>
                        </a:rPr>
                        <a:t>   Doctor of Philosophy in Anthropology</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65593">
                <a:tc>
                  <a:txBody>
                    <a:bodyPr/>
                    <a:lstStyle/>
                    <a:p>
                      <a:pPr algn="l" fontAlgn="ctr"/>
                      <a:r>
                        <a:rPr lang="en-US" sz="1600" b="1" i="1" u="none" strike="noStrike" dirty="0">
                          <a:solidFill>
                            <a:srgbClr val="000000"/>
                          </a:solidFill>
                          <a:latin typeface="+mn-lt"/>
                        </a:rPr>
                        <a:t>   Doctor of Philosophy in Biochemistry</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65593">
                <a:tc>
                  <a:txBody>
                    <a:bodyPr/>
                    <a:lstStyle/>
                    <a:p>
                      <a:pPr algn="l" fontAlgn="b"/>
                      <a:r>
                        <a:rPr lang="en-US" sz="1600" b="1" i="1" u="none" strike="noStrike" dirty="0">
                          <a:solidFill>
                            <a:srgbClr val="000000"/>
                          </a:solidFill>
                          <a:latin typeface="+mn-lt"/>
                        </a:rPr>
                        <a:t>   Doctor of Philosophy in Chemistry</a:t>
                      </a:r>
                      <a:endParaRPr lang="en-US" sz="16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65593">
                <a:tc>
                  <a:txBody>
                    <a:bodyPr/>
                    <a:lstStyle/>
                    <a:p>
                      <a:pPr algn="l" fontAlgn="b"/>
                      <a:r>
                        <a:rPr lang="en-US" sz="1600" b="1" i="1" u="none" strike="noStrike" dirty="0">
                          <a:solidFill>
                            <a:srgbClr val="000000"/>
                          </a:solidFill>
                          <a:latin typeface="+mn-lt"/>
                        </a:rPr>
                        <a:t>   Doctor of Philosophy in Commerce</a:t>
                      </a:r>
                      <a:endParaRPr lang="en-US" sz="16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65593">
                <a:tc>
                  <a:txBody>
                    <a:bodyPr/>
                    <a:lstStyle/>
                    <a:p>
                      <a:pPr algn="l" fontAlgn="ctr"/>
                      <a:r>
                        <a:rPr lang="en-US" sz="1600" b="1" i="1" u="none" strike="noStrike" dirty="0">
                          <a:solidFill>
                            <a:srgbClr val="000000"/>
                          </a:solidFill>
                          <a:latin typeface="+mn-lt"/>
                        </a:rPr>
                        <a:t>   Doctor of Philosophy Computer Science</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65593">
                <a:tc>
                  <a:txBody>
                    <a:bodyPr/>
                    <a:lstStyle/>
                    <a:p>
                      <a:pPr algn="l" fontAlgn="ctr"/>
                      <a:r>
                        <a:rPr lang="en-US" sz="1600" b="1" i="1" u="none" strike="noStrike" dirty="0">
                          <a:solidFill>
                            <a:srgbClr val="000000"/>
                          </a:solidFill>
                          <a:latin typeface="+mn-lt"/>
                        </a:rPr>
                        <a:t>   Doctor of Philosophy in Economics</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65593">
                <a:tc>
                  <a:txBody>
                    <a:bodyPr/>
                    <a:lstStyle/>
                    <a:p>
                      <a:pPr algn="l" fontAlgn="b"/>
                      <a:r>
                        <a:rPr lang="en-US" sz="1600" b="1" i="1" u="none" strike="noStrike" dirty="0">
                          <a:solidFill>
                            <a:srgbClr val="000000"/>
                          </a:solidFill>
                          <a:latin typeface="+mn-lt"/>
                        </a:rPr>
                        <a:t>   Doctor of Philosophy in English</a:t>
                      </a:r>
                      <a:endParaRPr lang="en-US" sz="16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65593">
                <a:tc>
                  <a:txBody>
                    <a:bodyPr/>
                    <a:lstStyle/>
                    <a:p>
                      <a:pPr algn="l" fontAlgn="b"/>
                      <a:r>
                        <a:rPr lang="en-US" sz="1600" b="1" i="1" u="none" strike="noStrike" dirty="0">
                          <a:solidFill>
                            <a:srgbClr val="000000"/>
                          </a:solidFill>
                          <a:latin typeface="+mn-lt"/>
                        </a:rPr>
                        <a:t>   Doctor of Philosophy in Development Studies</a:t>
                      </a:r>
                      <a:endParaRPr lang="en-US" sz="16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65593">
                <a:tc>
                  <a:txBody>
                    <a:bodyPr/>
                    <a:lstStyle/>
                    <a:p>
                      <a:pPr algn="l" fontAlgn="ctr"/>
                      <a:r>
                        <a:rPr lang="en-US" sz="1600" b="1" i="1" u="none" strike="noStrike" dirty="0">
                          <a:solidFill>
                            <a:srgbClr val="000000"/>
                          </a:solidFill>
                          <a:latin typeface="+mn-lt"/>
                        </a:rPr>
                        <a:t>   Doctor of Philosophy in Food &amp; Nutrition</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65593">
                <a:tc>
                  <a:txBody>
                    <a:bodyPr/>
                    <a:lstStyle/>
                    <a:p>
                      <a:pPr algn="l" fontAlgn="ctr"/>
                      <a:r>
                        <a:rPr lang="en-US" sz="1600" b="1" i="1" u="none" strike="noStrike" dirty="0">
                          <a:solidFill>
                            <a:srgbClr val="000000"/>
                          </a:solidFill>
                          <a:latin typeface="+mn-lt"/>
                        </a:rPr>
                        <a:t>   PhD in Gender and Development Studies</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65593">
                <a:tc>
                  <a:txBody>
                    <a:bodyPr/>
                    <a:lstStyle/>
                    <a:p>
                      <a:pPr algn="l" fontAlgn="b"/>
                      <a:r>
                        <a:rPr lang="en-US" sz="1600" b="1" i="1" u="none" strike="noStrike" dirty="0">
                          <a:solidFill>
                            <a:srgbClr val="000000"/>
                          </a:solidFill>
                          <a:latin typeface="+mn-lt"/>
                        </a:rPr>
                        <a:t>   PhD in Women’s Studies</a:t>
                      </a:r>
                      <a:endParaRPr lang="en-US" sz="16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65593">
                <a:tc>
                  <a:txBody>
                    <a:bodyPr/>
                    <a:lstStyle/>
                    <a:p>
                      <a:pPr algn="l" fontAlgn="b"/>
                      <a:r>
                        <a:rPr lang="en-US" sz="1600" b="1" i="1" u="none" strike="noStrike" dirty="0">
                          <a:solidFill>
                            <a:srgbClr val="000000"/>
                          </a:solidFill>
                          <a:latin typeface="+mn-lt"/>
                        </a:rPr>
                        <a:t>   Doctor of Philosophy in Geography</a:t>
                      </a:r>
                      <a:endParaRPr lang="en-US" sz="16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65593">
                <a:tc>
                  <a:txBody>
                    <a:bodyPr/>
                    <a:lstStyle/>
                    <a:p>
                      <a:pPr algn="l" fontAlgn="ctr"/>
                      <a:r>
                        <a:rPr lang="en-US" sz="1600" b="1" i="1" u="none" strike="noStrike" dirty="0">
                          <a:solidFill>
                            <a:srgbClr val="000000"/>
                          </a:solidFill>
                          <a:latin typeface="+mn-lt"/>
                        </a:rPr>
                        <a:t>   Doctor of Philosophy in Hindi</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65593">
                <a:tc>
                  <a:txBody>
                    <a:bodyPr/>
                    <a:lstStyle/>
                    <a:p>
                      <a:pPr algn="l" fontAlgn="ctr"/>
                      <a:r>
                        <a:rPr lang="en-US" sz="1600" b="1" i="1" u="none" strike="noStrike" dirty="0">
                          <a:solidFill>
                            <a:srgbClr val="000000"/>
                          </a:solidFill>
                          <a:latin typeface="+mn-lt"/>
                        </a:rPr>
                        <a:t>   Doctor of Philosophy in History</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65593">
                <a:tc>
                  <a:txBody>
                    <a:bodyPr/>
                    <a:lstStyle/>
                    <a:p>
                      <a:pPr algn="l" fontAlgn="b"/>
                      <a:r>
                        <a:rPr lang="en-US" sz="1600" b="1" i="1" u="none" strike="noStrike" dirty="0">
                          <a:solidFill>
                            <a:srgbClr val="000000"/>
                          </a:solidFill>
                          <a:latin typeface="+mn-lt"/>
                        </a:rPr>
                        <a:t>   Doctor of Philosophy in Environmental Science</a:t>
                      </a:r>
                      <a:endParaRPr lang="en-US" sz="16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374368">
                <a:tc>
                  <a:txBody>
                    <a:bodyPr/>
                    <a:lstStyle/>
                    <a:p>
                      <a:pPr algn="l" fontAlgn="b"/>
                      <a:r>
                        <a:rPr lang="en-US" sz="1600" b="1" i="1" u="none" strike="noStrike" dirty="0">
                          <a:solidFill>
                            <a:srgbClr val="000000"/>
                          </a:solidFill>
                          <a:latin typeface="+mn-lt"/>
                        </a:rPr>
                        <a:t>   Doctor of Philosophy in Inter-disciplinary and Trans-disciplinary Studies</a:t>
                      </a:r>
                      <a:endParaRPr lang="en-US" sz="16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304800">
                <a:tc>
                  <a:txBody>
                    <a:bodyPr/>
                    <a:lstStyle/>
                    <a:p>
                      <a:pPr algn="l" fontAlgn="ctr"/>
                      <a:r>
                        <a:rPr lang="en-US" sz="1600" b="1" i="1" u="none" strike="noStrike" dirty="0">
                          <a:solidFill>
                            <a:srgbClr val="000000"/>
                          </a:solidFill>
                          <a:latin typeface="+mn-lt"/>
                        </a:rPr>
                        <a:t>   Doctor of Philosophy in Journalism &amp; Mass Communication</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65593">
                <a:tc>
                  <a:txBody>
                    <a:bodyPr/>
                    <a:lstStyle/>
                    <a:p>
                      <a:pPr algn="l" fontAlgn="b"/>
                      <a:r>
                        <a:rPr lang="en-US" sz="1600" b="1" i="1" u="none" strike="noStrike" dirty="0">
                          <a:solidFill>
                            <a:srgbClr val="000000"/>
                          </a:solidFill>
                          <a:latin typeface="+mn-lt"/>
                        </a:rPr>
                        <a:t>   Doctor of Philosophy in Library &amp; Information Science</a:t>
                      </a:r>
                      <a:endParaRPr lang="en-US" sz="16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265593">
                <a:tc>
                  <a:txBody>
                    <a:bodyPr/>
                    <a:lstStyle/>
                    <a:p>
                      <a:pPr algn="l" fontAlgn="ctr"/>
                      <a:r>
                        <a:rPr lang="en-US" sz="1600" b="1" i="1" u="none" strike="noStrike" dirty="0">
                          <a:solidFill>
                            <a:srgbClr val="000000"/>
                          </a:solidFill>
                          <a:latin typeface="+mn-lt"/>
                        </a:rPr>
                        <a:t>   Doctor of Philosophy in Management</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pic>
        <p:nvPicPr>
          <p:cNvPr id="5" name="Picture 4" descr="arrow"/>
          <p:cNvPicPr>
            <a:picLocks noChangeAspect="1" noChangeArrowheads="1"/>
          </p:cNvPicPr>
          <p:nvPr/>
        </p:nvPicPr>
        <p:blipFill>
          <a:blip r:embed="rId2"/>
          <a:srcRect/>
          <a:stretch>
            <a:fillRect/>
          </a:stretch>
        </p:blipFill>
        <p:spPr bwMode="auto">
          <a:xfrm>
            <a:off x="2133600" y="9563100"/>
            <a:ext cx="45720" cy="83820"/>
          </a:xfrm>
          <a:prstGeom prst="rect">
            <a:avLst/>
          </a:prstGeom>
          <a:noFill/>
        </p:spPr>
      </p:pic>
      <p:pic>
        <p:nvPicPr>
          <p:cNvPr id="6" name="Picture 5" descr="arrow"/>
          <p:cNvPicPr>
            <a:picLocks noChangeAspect="1" noChangeArrowheads="1"/>
          </p:cNvPicPr>
          <p:nvPr/>
        </p:nvPicPr>
        <p:blipFill>
          <a:blip r:embed="rId2"/>
          <a:srcRect/>
          <a:stretch>
            <a:fillRect/>
          </a:stretch>
        </p:blipFill>
        <p:spPr bwMode="auto">
          <a:xfrm>
            <a:off x="2133600" y="9753600"/>
            <a:ext cx="45720" cy="83820"/>
          </a:xfrm>
          <a:prstGeom prst="rect">
            <a:avLst/>
          </a:prstGeom>
          <a:noFill/>
        </p:spPr>
      </p:pic>
      <p:pic>
        <p:nvPicPr>
          <p:cNvPr id="7" name="Picture 6" descr="arrow"/>
          <p:cNvPicPr>
            <a:picLocks noChangeAspect="1" noChangeArrowheads="1"/>
          </p:cNvPicPr>
          <p:nvPr/>
        </p:nvPicPr>
        <p:blipFill>
          <a:blip r:embed="rId2"/>
          <a:srcRect/>
          <a:stretch>
            <a:fillRect/>
          </a:stretch>
        </p:blipFill>
        <p:spPr bwMode="auto">
          <a:xfrm>
            <a:off x="2133600" y="9944100"/>
            <a:ext cx="45720" cy="83820"/>
          </a:xfrm>
          <a:prstGeom prst="rect">
            <a:avLst/>
          </a:prstGeom>
          <a:noFill/>
        </p:spPr>
      </p:pic>
      <p:pic>
        <p:nvPicPr>
          <p:cNvPr id="8" name="Picture 7" descr="arrow"/>
          <p:cNvPicPr>
            <a:picLocks noChangeAspect="1" noChangeArrowheads="1"/>
          </p:cNvPicPr>
          <p:nvPr/>
        </p:nvPicPr>
        <p:blipFill>
          <a:blip r:embed="rId2"/>
          <a:srcRect/>
          <a:stretch>
            <a:fillRect/>
          </a:stretch>
        </p:blipFill>
        <p:spPr bwMode="auto">
          <a:xfrm>
            <a:off x="2133600" y="10134600"/>
            <a:ext cx="45720" cy="83820"/>
          </a:xfrm>
          <a:prstGeom prst="rect">
            <a:avLst/>
          </a:prstGeom>
          <a:noFill/>
        </p:spPr>
      </p:pic>
      <p:pic>
        <p:nvPicPr>
          <p:cNvPr id="9" name="Picture 8" descr="arrow"/>
          <p:cNvPicPr>
            <a:picLocks noChangeAspect="1" noChangeArrowheads="1"/>
          </p:cNvPicPr>
          <p:nvPr/>
        </p:nvPicPr>
        <p:blipFill>
          <a:blip r:embed="rId2"/>
          <a:srcRect/>
          <a:stretch>
            <a:fillRect/>
          </a:stretch>
        </p:blipFill>
        <p:spPr bwMode="auto">
          <a:xfrm>
            <a:off x="2133600" y="10325100"/>
            <a:ext cx="45720" cy="83820"/>
          </a:xfrm>
          <a:prstGeom prst="rect">
            <a:avLst/>
          </a:prstGeom>
          <a:noFill/>
        </p:spPr>
      </p:pic>
      <p:pic>
        <p:nvPicPr>
          <p:cNvPr id="10" name="Picture 9" descr="arrow"/>
          <p:cNvPicPr>
            <a:picLocks noChangeAspect="1" noChangeArrowheads="1"/>
          </p:cNvPicPr>
          <p:nvPr/>
        </p:nvPicPr>
        <p:blipFill>
          <a:blip r:embed="rId2"/>
          <a:srcRect/>
          <a:stretch>
            <a:fillRect/>
          </a:stretch>
        </p:blipFill>
        <p:spPr bwMode="auto">
          <a:xfrm>
            <a:off x="2133600" y="10515600"/>
            <a:ext cx="45720" cy="83820"/>
          </a:xfrm>
          <a:prstGeom prst="rect">
            <a:avLst/>
          </a:prstGeom>
          <a:noFill/>
        </p:spPr>
      </p:pic>
      <p:pic>
        <p:nvPicPr>
          <p:cNvPr id="11" name="Picture 10" descr="arrow"/>
          <p:cNvPicPr>
            <a:picLocks noChangeAspect="1" noChangeArrowheads="1"/>
          </p:cNvPicPr>
          <p:nvPr/>
        </p:nvPicPr>
        <p:blipFill>
          <a:blip r:embed="rId2"/>
          <a:srcRect/>
          <a:stretch>
            <a:fillRect/>
          </a:stretch>
        </p:blipFill>
        <p:spPr bwMode="auto">
          <a:xfrm>
            <a:off x="2133600" y="10706100"/>
            <a:ext cx="45720" cy="83820"/>
          </a:xfrm>
          <a:prstGeom prst="rect">
            <a:avLst/>
          </a:prstGeom>
          <a:noFill/>
        </p:spPr>
      </p:pic>
      <p:pic>
        <p:nvPicPr>
          <p:cNvPr id="12" name="Picture 11" descr="arrow"/>
          <p:cNvPicPr>
            <a:picLocks noChangeAspect="1" noChangeArrowheads="1"/>
          </p:cNvPicPr>
          <p:nvPr/>
        </p:nvPicPr>
        <p:blipFill>
          <a:blip r:embed="rId2"/>
          <a:srcRect/>
          <a:stretch>
            <a:fillRect/>
          </a:stretch>
        </p:blipFill>
        <p:spPr bwMode="auto">
          <a:xfrm>
            <a:off x="2133600" y="10896600"/>
            <a:ext cx="45720" cy="83820"/>
          </a:xfrm>
          <a:prstGeom prst="rect">
            <a:avLst/>
          </a:prstGeom>
          <a:noFill/>
        </p:spPr>
      </p:pic>
      <p:pic>
        <p:nvPicPr>
          <p:cNvPr id="13" name="Picture 12" descr="arrow"/>
          <p:cNvPicPr>
            <a:picLocks noChangeAspect="1" noChangeArrowheads="1"/>
          </p:cNvPicPr>
          <p:nvPr/>
        </p:nvPicPr>
        <p:blipFill>
          <a:blip r:embed="rId2"/>
          <a:srcRect/>
          <a:stretch>
            <a:fillRect/>
          </a:stretch>
        </p:blipFill>
        <p:spPr bwMode="auto">
          <a:xfrm>
            <a:off x="2133600" y="11087100"/>
            <a:ext cx="45720" cy="83820"/>
          </a:xfrm>
          <a:prstGeom prst="rect">
            <a:avLst/>
          </a:prstGeom>
          <a:noFill/>
        </p:spPr>
      </p:pic>
      <p:pic>
        <p:nvPicPr>
          <p:cNvPr id="14" name="Picture 13" descr="arrow"/>
          <p:cNvPicPr>
            <a:picLocks noChangeAspect="1" noChangeArrowheads="1"/>
          </p:cNvPicPr>
          <p:nvPr/>
        </p:nvPicPr>
        <p:blipFill>
          <a:blip r:embed="rId2"/>
          <a:srcRect/>
          <a:stretch>
            <a:fillRect/>
          </a:stretch>
        </p:blipFill>
        <p:spPr bwMode="auto">
          <a:xfrm>
            <a:off x="2133600" y="11277600"/>
            <a:ext cx="45720" cy="83820"/>
          </a:xfrm>
          <a:prstGeom prst="rect">
            <a:avLst/>
          </a:prstGeom>
          <a:noFill/>
        </p:spPr>
      </p:pic>
      <p:pic>
        <p:nvPicPr>
          <p:cNvPr id="15" name="Picture 14" descr="arrow"/>
          <p:cNvPicPr>
            <a:picLocks noChangeAspect="1" noChangeArrowheads="1"/>
          </p:cNvPicPr>
          <p:nvPr/>
        </p:nvPicPr>
        <p:blipFill>
          <a:blip r:embed="rId2"/>
          <a:srcRect/>
          <a:stretch>
            <a:fillRect/>
          </a:stretch>
        </p:blipFill>
        <p:spPr bwMode="auto">
          <a:xfrm>
            <a:off x="2133600" y="11468100"/>
            <a:ext cx="45720" cy="83820"/>
          </a:xfrm>
          <a:prstGeom prst="rect">
            <a:avLst/>
          </a:prstGeom>
          <a:noFill/>
        </p:spPr>
      </p:pic>
      <p:pic>
        <p:nvPicPr>
          <p:cNvPr id="16" name="Picture 15" descr="arrow"/>
          <p:cNvPicPr>
            <a:picLocks noChangeAspect="1" noChangeArrowheads="1"/>
          </p:cNvPicPr>
          <p:nvPr/>
        </p:nvPicPr>
        <p:blipFill>
          <a:blip r:embed="rId2"/>
          <a:srcRect/>
          <a:stretch>
            <a:fillRect/>
          </a:stretch>
        </p:blipFill>
        <p:spPr bwMode="auto">
          <a:xfrm>
            <a:off x="2133600" y="11658600"/>
            <a:ext cx="45720" cy="83820"/>
          </a:xfrm>
          <a:prstGeom prst="rect">
            <a:avLst/>
          </a:prstGeom>
          <a:noFill/>
        </p:spPr>
      </p:pic>
      <p:pic>
        <p:nvPicPr>
          <p:cNvPr id="17" name="Picture 16" descr="arrow"/>
          <p:cNvPicPr>
            <a:picLocks noChangeAspect="1" noChangeArrowheads="1"/>
          </p:cNvPicPr>
          <p:nvPr/>
        </p:nvPicPr>
        <p:blipFill>
          <a:blip r:embed="rId2"/>
          <a:srcRect/>
          <a:stretch>
            <a:fillRect/>
          </a:stretch>
        </p:blipFill>
        <p:spPr bwMode="auto">
          <a:xfrm>
            <a:off x="2133600" y="11849100"/>
            <a:ext cx="45720" cy="83820"/>
          </a:xfrm>
          <a:prstGeom prst="rect">
            <a:avLst/>
          </a:prstGeom>
          <a:noFill/>
        </p:spPr>
      </p:pic>
      <p:pic>
        <p:nvPicPr>
          <p:cNvPr id="18" name="Picture 17" descr="arrow"/>
          <p:cNvPicPr>
            <a:picLocks noChangeAspect="1" noChangeArrowheads="1"/>
          </p:cNvPicPr>
          <p:nvPr/>
        </p:nvPicPr>
        <p:blipFill>
          <a:blip r:embed="rId2"/>
          <a:srcRect/>
          <a:stretch>
            <a:fillRect/>
          </a:stretch>
        </p:blipFill>
        <p:spPr bwMode="auto">
          <a:xfrm>
            <a:off x="2133600" y="12039600"/>
            <a:ext cx="45720" cy="83820"/>
          </a:xfrm>
          <a:prstGeom prst="rect">
            <a:avLst/>
          </a:prstGeom>
          <a:noFill/>
        </p:spPr>
      </p:pic>
      <p:pic>
        <p:nvPicPr>
          <p:cNvPr id="19" name="Picture 18" descr="arrow"/>
          <p:cNvPicPr>
            <a:picLocks noChangeAspect="1" noChangeArrowheads="1"/>
          </p:cNvPicPr>
          <p:nvPr/>
        </p:nvPicPr>
        <p:blipFill>
          <a:blip r:embed="rId2"/>
          <a:srcRect/>
          <a:stretch>
            <a:fillRect/>
          </a:stretch>
        </p:blipFill>
        <p:spPr bwMode="auto">
          <a:xfrm>
            <a:off x="2133600" y="12230100"/>
            <a:ext cx="45720" cy="83820"/>
          </a:xfrm>
          <a:prstGeom prst="rect">
            <a:avLst/>
          </a:prstGeom>
          <a:noFill/>
        </p:spPr>
      </p:pic>
      <p:pic>
        <p:nvPicPr>
          <p:cNvPr id="20" name="Picture 19" descr="arrow"/>
          <p:cNvPicPr>
            <a:picLocks noChangeAspect="1" noChangeArrowheads="1"/>
          </p:cNvPicPr>
          <p:nvPr/>
        </p:nvPicPr>
        <p:blipFill>
          <a:blip r:embed="rId2"/>
          <a:srcRect/>
          <a:stretch>
            <a:fillRect/>
          </a:stretch>
        </p:blipFill>
        <p:spPr bwMode="auto">
          <a:xfrm>
            <a:off x="2133600" y="12420600"/>
            <a:ext cx="45720" cy="83820"/>
          </a:xfrm>
          <a:prstGeom prst="rect">
            <a:avLst/>
          </a:prstGeom>
          <a:noFill/>
        </p:spPr>
      </p:pic>
      <p:pic>
        <p:nvPicPr>
          <p:cNvPr id="21" name="Picture 20" descr="arrow"/>
          <p:cNvPicPr>
            <a:picLocks noChangeAspect="1" noChangeArrowheads="1"/>
          </p:cNvPicPr>
          <p:nvPr/>
        </p:nvPicPr>
        <p:blipFill>
          <a:blip r:embed="rId2"/>
          <a:srcRect/>
          <a:stretch>
            <a:fillRect/>
          </a:stretch>
        </p:blipFill>
        <p:spPr bwMode="auto">
          <a:xfrm>
            <a:off x="2133600" y="12611100"/>
            <a:ext cx="45720" cy="83820"/>
          </a:xfrm>
          <a:prstGeom prst="rect">
            <a:avLst/>
          </a:prstGeom>
          <a:noFill/>
        </p:spPr>
      </p:pic>
      <p:pic>
        <p:nvPicPr>
          <p:cNvPr id="22" name="Picture 21" descr="arrow"/>
          <p:cNvPicPr>
            <a:picLocks noChangeAspect="1" noChangeArrowheads="1"/>
          </p:cNvPicPr>
          <p:nvPr/>
        </p:nvPicPr>
        <p:blipFill>
          <a:blip r:embed="rId2"/>
          <a:srcRect/>
          <a:stretch>
            <a:fillRect/>
          </a:stretch>
        </p:blipFill>
        <p:spPr bwMode="auto">
          <a:xfrm>
            <a:off x="2133600" y="12992100"/>
            <a:ext cx="45720" cy="83820"/>
          </a:xfrm>
          <a:prstGeom prst="rect">
            <a:avLst/>
          </a:prstGeom>
          <a:noFill/>
        </p:spPr>
      </p:pic>
      <p:pic>
        <p:nvPicPr>
          <p:cNvPr id="23" name="Picture 22" descr="arrow"/>
          <p:cNvPicPr>
            <a:picLocks noChangeAspect="1" noChangeArrowheads="1"/>
          </p:cNvPicPr>
          <p:nvPr/>
        </p:nvPicPr>
        <p:blipFill>
          <a:blip r:embed="rId2"/>
          <a:srcRect/>
          <a:stretch>
            <a:fillRect/>
          </a:stretch>
        </p:blipFill>
        <p:spPr bwMode="auto">
          <a:xfrm>
            <a:off x="2133600" y="13373100"/>
            <a:ext cx="45720" cy="83820"/>
          </a:xfrm>
          <a:prstGeom prst="rect">
            <a:avLst/>
          </a:prstGeom>
          <a:noFill/>
        </p:spPr>
      </p:pic>
      <p:pic>
        <p:nvPicPr>
          <p:cNvPr id="24" name="Picture 23" descr="arrow"/>
          <p:cNvPicPr>
            <a:picLocks noChangeAspect="1" noChangeArrowheads="1"/>
          </p:cNvPicPr>
          <p:nvPr/>
        </p:nvPicPr>
        <p:blipFill>
          <a:blip r:embed="rId2"/>
          <a:srcRect/>
          <a:stretch>
            <a:fillRect/>
          </a:stretch>
        </p:blipFill>
        <p:spPr bwMode="auto">
          <a:xfrm>
            <a:off x="2133600" y="13563600"/>
            <a:ext cx="45720" cy="83820"/>
          </a:xfrm>
          <a:prstGeom prst="rect">
            <a:avLst/>
          </a:prstGeom>
          <a:noFill/>
        </p:spPr>
      </p:pic>
      <p:pic>
        <p:nvPicPr>
          <p:cNvPr id="25" name="Picture 24" descr="arrow"/>
          <p:cNvPicPr>
            <a:picLocks noChangeAspect="1" noChangeArrowheads="1"/>
          </p:cNvPicPr>
          <p:nvPr/>
        </p:nvPicPr>
        <p:blipFill>
          <a:blip r:embed="rId2"/>
          <a:srcRect/>
          <a:stretch>
            <a:fillRect/>
          </a:stretch>
        </p:blipFill>
        <p:spPr bwMode="auto">
          <a:xfrm>
            <a:off x="2133600" y="13754100"/>
            <a:ext cx="45720" cy="83820"/>
          </a:xfrm>
          <a:prstGeom prst="rect">
            <a:avLst/>
          </a:prstGeom>
          <a:noFill/>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rrow"/>
          <p:cNvPicPr>
            <a:picLocks noChangeAspect="1" noChangeArrowheads="1"/>
          </p:cNvPicPr>
          <p:nvPr/>
        </p:nvPicPr>
        <p:blipFill>
          <a:blip r:embed="rId2"/>
          <a:srcRect/>
          <a:stretch>
            <a:fillRect/>
          </a:stretch>
        </p:blipFill>
        <p:spPr bwMode="auto">
          <a:xfrm>
            <a:off x="2133600" y="9563100"/>
            <a:ext cx="45720" cy="83820"/>
          </a:xfrm>
          <a:prstGeom prst="rect">
            <a:avLst/>
          </a:prstGeom>
          <a:noFill/>
        </p:spPr>
      </p:pic>
      <p:pic>
        <p:nvPicPr>
          <p:cNvPr id="6" name="Picture 5" descr="arrow"/>
          <p:cNvPicPr>
            <a:picLocks noChangeAspect="1" noChangeArrowheads="1"/>
          </p:cNvPicPr>
          <p:nvPr/>
        </p:nvPicPr>
        <p:blipFill>
          <a:blip r:embed="rId2"/>
          <a:srcRect/>
          <a:stretch>
            <a:fillRect/>
          </a:stretch>
        </p:blipFill>
        <p:spPr bwMode="auto">
          <a:xfrm>
            <a:off x="2133600" y="9753600"/>
            <a:ext cx="45720" cy="83820"/>
          </a:xfrm>
          <a:prstGeom prst="rect">
            <a:avLst/>
          </a:prstGeom>
          <a:noFill/>
        </p:spPr>
      </p:pic>
      <p:pic>
        <p:nvPicPr>
          <p:cNvPr id="7" name="Picture 6" descr="arrow"/>
          <p:cNvPicPr>
            <a:picLocks noChangeAspect="1" noChangeArrowheads="1"/>
          </p:cNvPicPr>
          <p:nvPr/>
        </p:nvPicPr>
        <p:blipFill>
          <a:blip r:embed="rId2"/>
          <a:srcRect/>
          <a:stretch>
            <a:fillRect/>
          </a:stretch>
        </p:blipFill>
        <p:spPr bwMode="auto">
          <a:xfrm>
            <a:off x="2133600" y="9944100"/>
            <a:ext cx="45720" cy="83820"/>
          </a:xfrm>
          <a:prstGeom prst="rect">
            <a:avLst/>
          </a:prstGeom>
          <a:noFill/>
        </p:spPr>
      </p:pic>
      <p:pic>
        <p:nvPicPr>
          <p:cNvPr id="8" name="Picture 7" descr="arrow"/>
          <p:cNvPicPr>
            <a:picLocks noChangeAspect="1" noChangeArrowheads="1"/>
          </p:cNvPicPr>
          <p:nvPr/>
        </p:nvPicPr>
        <p:blipFill>
          <a:blip r:embed="rId2"/>
          <a:srcRect/>
          <a:stretch>
            <a:fillRect/>
          </a:stretch>
        </p:blipFill>
        <p:spPr bwMode="auto">
          <a:xfrm>
            <a:off x="2133600" y="10134600"/>
            <a:ext cx="45720" cy="83820"/>
          </a:xfrm>
          <a:prstGeom prst="rect">
            <a:avLst/>
          </a:prstGeom>
          <a:noFill/>
        </p:spPr>
      </p:pic>
      <p:pic>
        <p:nvPicPr>
          <p:cNvPr id="9" name="Picture 8" descr="arrow"/>
          <p:cNvPicPr>
            <a:picLocks noChangeAspect="1" noChangeArrowheads="1"/>
          </p:cNvPicPr>
          <p:nvPr/>
        </p:nvPicPr>
        <p:blipFill>
          <a:blip r:embed="rId2"/>
          <a:srcRect/>
          <a:stretch>
            <a:fillRect/>
          </a:stretch>
        </p:blipFill>
        <p:spPr bwMode="auto">
          <a:xfrm>
            <a:off x="2133600" y="10325100"/>
            <a:ext cx="45720" cy="83820"/>
          </a:xfrm>
          <a:prstGeom prst="rect">
            <a:avLst/>
          </a:prstGeom>
          <a:noFill/>
        </p:spPr>
      </p:pic>
      <p:pic>
        <p:nvPicPr>
          <p:cNvPr id="10" name="Picture 9" descr="arrow"/>
          <p:cNvPicPr>
            <a:picLocks noChangeAspect="1" noChangeArrowheads="1"/>
          </p:cNvPicPr>
          <p:nvPr/>
        </p:nvPicPr>
        <p:blipFill>
          <a:blip r:embed="rId2"/>
          <a:srcRect/>
          <a:stretch>
            <a:fillRect/>
          </a:stretch>
        </p:blipFill>
        <p:spPr bwMode="auto">
          <a:xfrm>
            <a:off x="2133600" y="10515600"/>
            <a:ext cx="45720" cy="83820"/>
          </a:xfrm>
          <a:prstGeom prst="rect">
            <a:avLst/>
          </a:prstGeom>
          <a:noFill/>
        </p:spPr>
      </p:pic>
      <p:pic>
        <p:nvPicPr>
          <p:cNvPr id="11" name="Picture 10" descr="arrow"/>
          <p:cNvPicPr>
            <a:picLocks noChangeAspect="1" noChangeArrowheads="1"/>
          </p:cNvPicPr>
          <p:nvPr/>
        </p:nvPicPr>
        <p:blipFill>
          <a:blip r:embed="rId2"/>
          <a:srcRect/>
          <a:stretch>
            <a:fillRect/>
          </a:stretch>
        </p:blipFill>
        <p:spPr bwMode="auto">
          <a:xfrm>
            <a:off x="2133600" y="10706100"/>
            <a:ext cx="45720" cy="83820"/>
          </a:xfrm>
          <a:prstGeom prst="rect">
            <a:avLst/>
          </a:prstGeom>
          <a:noFill/>
        </p:spPr>
      </p:pic>
      <p:pic>
        <p:nvPicPr>
          <p:cNvPr id="12" name="Picture 11" descr="arrow"/>
          <p:cNvPicPr>
            <a:picLocks noChangeAspect="1" noChangeArrowheads="1"/>
          </p:cNvPicPr>
          <p:nvPr/>
        </p:nvPicPr>
        <p:blipFill>
          <a:blip r:embed="rId2"/>
          <a:srcRect/>
          <a:stretch>
            <a:fillRect/>
          </a:stretch>
        </p:blipFill>
        <p:spPr bwMode="auto">
          <a:xfrm>
            <a:off x="2133600" y="10896600"/>
            <a:ext cx="45720" cy="83820"/>
          </a:xfrm>
          <a:prstGeom prst="rect">
            <a:avLst/>
          </a:prstGeom>
          <a:noFill/>
        </p:spPr>
      </p:pic>
      <p:pic>
        <p:nvPicPr>
          <p:cNvPr id="13" name="Picture 12" descr="arrow"/>
          <p:cNvPicPr>
            <a:picLocks noChangeAspect="1" noChangeArrowheads="1"/>
          </p:cNvPicPr>
          <p:nvPr/>
        </p:nvPicPr>
        <p:blipFill>
          <a:blip r:embed="rId2"/>
          <a:srcRect/>
          <a:stretch>
            <a:fillRect/>
          </a:stretch>
        </p:blipFill>
        <p:spPr bwMode="auto">
          <a:xfrm>
            <a:off x="2133600" y="11087100"/>
            <a:ext cx="45720" cy="83820"/>
          </a:xfrm>
          <a:prstGeom prst="rect">
            <a:avLst/>
          </a:prstGeom>
          <a:noFill/>
        </p:spPr>
      </p:pic>
      <p:pic>
        <p:nvPicPr>
          <p:cNvPr id="14" name="Picture 13" descr="arrow"/>
          <p:cNvPicPr>
            <a:picLocks noChangeAspect="1" noChangeArrowheads="1"/>
          </p:cNvPicPr>
          <p:nvPr/>
        </p:nvPicPr>
        <p:blipFill>
          <a:blip r:embed="rId2"/>
          <a:srcRect/>
          <a:stretch>
            <a:fillRect/>
          </a:stretch>
        </p:blipFill>
        <p:spPr bwMode="auto">
          <a:xfrm>
            <a:off x="2133600" y="11277600"/>
            <a:ext cx="45720" cy="83820"/>
          </a:xfrm>
          <a:prstGeom prst="rect">
            <a:avLst/>
          </a:prstGeom>
          <a:noFill/>
        </p:spPr>
      </p:pic>
      <p:pic>
        <p:nvPicPr>
          <p:cNvPr id="15" name="Picture 14" descr="arrow"/>
          <p:cNvPicPr>
            <a:picLocks noChangeAspect="1" noChangeArrowheads="1"/>
          </p:cNvPicPr>
          <p:nvPr/>
        </p:nvPicPr>
        <p:blipFill>
          <a:blip r:embed="rId2"/>
          <a:srcRect/>
          <a:stretch>
            <a:fillRect/>
          </a:stretch>
        </p:blipFill>
        <p:spPr bwMode="auto">
          <a:xfrm>
            <a:off x="2133600" y="11468100"/>
            <a:ext cx="45720" cy="83820"/>
          </a:xfrm>
          <a:prstGeom prst="rect">
            <a:avLst/>
          </a:prstGeom>
          <a:noFill/>
        </p:spPr>
      </p:pic>
      <p:pic>
        <p:nvPicPr>
          <p:cNvPr id="16" name="Picture 15" descr="arrow"/>
          <p:cNvPicPr>
            <a:picLocks noChangeAspect="1" noChangeArrowheads="1"/>
          </p:cNvPicPr>
          <p:nvPr/>
        </p:nvPicPr>
        <p:blipFill>
          <a:blip r:embed="rId2"/>
          <a:srcRect/>
          <a:stretch>
            <a:fillRect/>
          </a:stretch>
        </p:blipFill>
        <p:spPr bwMode="auto">
          <a:xfrm>
            <a:off x="2133600" y="11658600"/>
            <a:ext cx="45720" cy="83820"/>
          </a:xfrm>
          <a:prstGeom prst="rect">
            <a:avLst/>
          </a:prstGeom>
          <a:noFill/>
        </p:spPr>
      </p:pic>
      <p:pic>
        <p:nvPicPr>
          <p:cNvPr id="17" name="Picture 16" descr="arrow"/>
          <p:cNvPicPr>
            <a:picLocks noChangeAspect="1" noChangeArrowheads="1"/>
          </p:cNvPicPr>
          <p:nvPr/>
        </p:nvPicPr>
        <p:blipFill>
          <a:blip r:embed="rId2"/>
          <a:srcRect/>
          <a:stretch>
            <a:fillRect/>
          </a:stretch>
        </p:blipFill>
        <p:spPr bwMode="auto">
          <a:xfrm>
            <a:off x="2133600" y="11849100"/>
            <a:ext cx="45720" cy="83820"/>
          </a:xfrm>
          <a:prstGeom prst="rect">
            <a:avLst/>
          </a:prstGeom>
          <a:noFill/>
        </p:spPr>
      </p:pic>
      <p:pic>
        <p:nvPicPr>
          <p:cNvPr id="18" name="Picture 17" descr="arrow"/>
          <p:cNvPicPr>
            <a:picLocks noChangeAspect="1" noChangeArrowheads="1"/>
          </p:cNvPicPr>
          <p:nvPr/>
        </p:nvPicPr>
        <p:blipFill>
          <a:blip r:embed="rId2"/>
          <a:srcRect/>
          <a:stretch>
            <a:fillRect/>
          </a:stretch>
        </p:blipFill>
        <p:spPr bwMode="auto">
          <a:xfrm>
            <a:off x="2133600" y="12039600"/>
            <a:ext cx="45720" cy="83820"/>
          </a:xfrm>
          <a:prstGeom prst="rect">
            <a:avLst/>
          </a:prstGeom>
          <a:noFill/>
        </p:spPr>
      </p:pic>
      <p:pic>
        <p:nvPicPr>
          <p:cNvPr id="19" name="Picture 18" descr="arrow"/>
          <p:cNvPicPr>
            <a:picLocks noChangeAspect="1" noChangeArrowheads="1"/>
          </p:cNvPicPr>
          <p:nvPr/>
        </p:nvPicPr>
        <p:blipFill>
          <a:blip r:embed="rId2"/>
          <a:srcRect/>
          <a:stretch>
            <a:fillRect/>
          </a:stretch>
        </p:blipFill>
        <p:spPr bwMode="auto">
          <a:xfrm>
            <a:off x="2133600" y="12230100"/>
            <a:ext cx="45720" cy="83820"/>
          </a:xfrm>
          <a:prstGeom prst="rect">
            <a:avLst/>
          </a:prstGeom>
          <a:noFill/>
        </p:spPr>
      </p:pic>
      <p:pic>
        <p:nvPicPr>
          <p:cNvPr id="20" name="Picture 19" descr="arrow"/>
          <p:cNvPicPr>
            <a:picLocks noChangeAspect="1" noChangeArrowheads="1"/>
          </p:cNvPicPr>
          <p:nvPr/>
        </p:nvPicPr>
        <p:blipFill>
          <a:blip r:embed="rId2"/>
          <a:srcRect/>
          <a:stretch>
            <a:fillRect/>
          </a:stretch>
        </p:blipFill>
        <p:spPr bwMode="auto">
          <a:xfrm>
            <a:off x="2133600" y="12420600"/>
            <a:ext cx="45720" cy="83820"/>
          </a:xfrm>
          <a:prstGeom prst="rect">
            <a:avLst/>
          </a:prstGeom>
          <a:noFill/>
        </p:spPr>
      </p:pic>
      <p:pic>
        <p:nvPicPr>
          <p:cNvPr id="21" name="Picture 20" descr="arrow"/>
          <p:cNvPicPr>
            <a:picLocks noChangeAspect="1" noChangeArrowheads="1"/>
          </p:cNvPicPr>
          <p:nvPr/>
        </p:nvPicPr>
        <p:blipFill>
          <a:blip r:embed="rId2"/>
          <a:srcRect/>
          <a:stretch>
            <a:fillRect/>
          </a:stretch>
        </p:blipFill>
        <p:spPr bwMode="auto">
          <a:xfrm>
            <a:off x="2133600" y="12611100"/>
            <a:ext cx="45720" cy="83820"/>
          </a:xfrm>
          <a:prstGeom prst="rect">
            <a:avLst/>
          </a:prstGeom>
          <a:noFill/>
        </p:spPr>
      </p:pic>
      <p:pic>
        <p:nvPicPr>
          <p:cNvPr id="22" name="Picture 21" descr="arrow"/>
          <p:cNvPicPr>
            <a:picLocks noChangeAspect="1" noChangeArrowheads="1"/>
          </p:cNvPicPr>
          <p:nvPr/>
        </p:nvPicPr>
        <p:blipFill>
          <a:blip r:embed="rId2"/>
          <a:srcRect/>
          <a:stretch>
            <a:fillRect/>
          </a:stretch>
        </p:blipFill>
        <p:spPr bwMode="auto">
          <a:xfrm>
            <a:off x="2133600" y="12992100"/>
            <a:ext cx="45720" cy="83820"/>
          </a:xfrm>
          <a:prstGeom prst="rect">
            <a:avLst/>
          </a:prstGeom>
          <a:noFill/>
        </p:spPr>
      </p:pic>
      <p:pic>
        <p:nvPicPr>
          <p:cNvPr id="23" name="Picture 22" descr="arrow"/>
          <p:cNvPicPr>
            <a:picLocks noChangeAspect="1" noChangeArrowheads="1"/>
          </p:cNvPicPr>
          <p:nvPr/>
        </p:nvPicPr>
        <p:blipFill>
          <a:blip r:embed="rId2"/>
          <a:srcRect/>
          <a:stretch>
            <a:fillRect/>
          </a:stretch>
        </p:blipFill>
        <p:spPr bwMode="auto">
          <a:xfrm>
            <a:off x="2133600" y="13373100"/>
            <a:ext cx="45720" cy="83820"/>
          </a:xfrm>
          <a:prstGeom prst="rect">
            <a:avLst/>
          </a:prstGeom>
          <a:noFill/>
        </p:spPr>
      </p:pic>
      <p:pic>
        <p:nvPicPr>
          <p:cNvPr id="24" name="Picture 23" descr="arrow"/>
          <p:cNvPicPr>
            <a:picLocks noChangeAspect="1" noChangeArrowheads="1"/>
          </p:cNvPicPr>
          <p:nvPr/>
        </p:nvPicPr>
        <p:blipFill>
          <a:blip r:embed="rId2"/>
          <a:srcRect/>
          <a:stretch>
            <a:fillRect/>
          </a:stretch>
        </p:blipFill>
        <p:spPr bwMode="auto">
          <a:xfrm>
            <a:off x="2133600" y="13563600"/>
            <a:ext cx="45720" cy="83820"/>
          </a:xfrm>
          <a:prstGeom prst="rect">
            <a:avLst/>
          </a:prstGeom>
          <a:noFill/>
        </p:spPr>
      </p:pic>
      <p:pic>
        <p:nvPicPr>
          <p:cNvPr id="25" name="Picture 24" descr="arrow"/>
          <p:cNvPicPr>
            <a:picLocks noChangeAspect="1" noChangeArrowheads="1"/>
          </p:cNvPicPr>
          <p:nvPr/>
        </p:nvPicPr>
        <p:blipFill>
          <a:blip r:embed="rId2"/>
          <a:srcRect/>
          <a:stretch>
            <a:fillRect/>
          </a:stretch>
        </p:blipFill>
        <p:spPr bwMode="auto">
          <a:xfrm>
            <a:off x="2133600" y="13754100"/>
            <a:ext cx="45720" cy="83820"/>
          </a:xfrm>
          <a:prstGeom prst="rect">
            <a:avLst/>
          </a:prstGeom>
          <a:noFill/>
        </p:spPr>
      </p:pic>
      <p:graphicFrame>
        <p:nvGraphicFramePr>
          <p:cNvPr id="26" name="Table 25"/>
          <p:cNvGraphicFramePr>
            <a:graphicFrameLocks noGrp="1"/>
          </p:cNvGraphicFramePr>
          <p:nvPr/>
        </p:nvGraphicFramePr>
        <p:xfrm>
          <a:off x="1752600" y="228600"/>
          <a:ext cx="8686800" cy="6324606"/>
        </p:xfrm>
        <a:graphic>
          <a:graphicData uri="http://schemas.openxmlformats.org/drawingml/2006/table">
            <a:tbl>
              <a:tblPr/>
              <a:tblGrid>
                <a:gridCol w="8686800">
                  <a:extLst>
                    <a:ext uri="{9D8B030D-6E8A-4147-A177-3AD203B41FA5}">
                      <a16:colId xmlns:a16="http://schemas.microsoft.com/office/drawing/2014/main" val="20000"/>
                    </a:ext>
                  </a:extLst>
                </a:gridCol>
              </a:tblGrid>
              <a:tr h="300716">
                <a:tc>
                  <a:txBody>
                    <a:bodyPr/>
                    <a:lstStyle/>
                    <a:p>
                      <a:pPr algn="l" fontAlgn="b"/>
                      <a:r>
                        <a:rPr lang="en-US" sz="1600" b="1" i="1" u="none" strike="noStrike" dirty="0">
                          <a:solidFill>
                            <a:srgbClr val="000000"/>
                          </a:solidFill>
                          <a:latin typeface="+mn-lt"/>
                        </a:rPr>
                        <a:t>   Doctor of Philosophy in Mathematics</a:t>
                      </a:r>
                      <a:endParaRPr lang="en-US" sz="16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6397">
                <a:tc>
                  <a:txBody>
                    <a:bodyPr/>
                    <a:lstStyle/>
                    <a:p>
                      <a:pPr algn="l" fontAlgn="b"/>
                      <a:r>
                        <a:rPr lang="en-US" sz="1600" b="1" i="1" u="none" strike="noStrike" dirty="0">
                          <a:solidFill>
                            <a:srgbClr val="000000"/>
                          </a:solidFill>
                          <a:latin typeface="+mn-lt"/>
                        </a:rPr>
                        <a:t>   Doctor of Philosophy in Nursing</a:t>
                      </a:r>
                      <a:endParaRPr lang="en-US" sz="16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25879">
                <a:tc>
                  <a:txBody>
                    <a:bodyPr/>
                    <a:lstStyle/>
                    <a:p>
                      <a:pPr algn="l" fontAlgn="b"/>
                      <a:r>
                        <a:rPr lang="en-US" sz="1600" b="1" i="1" u="none" strike="noStrike" dirty="0">
                          <a:solidFill>
                            <a:srgbClr val="000000"/>
                          </a:solidFill>
                          <a:latin typeface="+mn-lt"/>
                        </a:rPr>
                        <a:t>   Doctor of Philosophy in Performing and Visual Arts with specialization in Fine Arts, Theatre Arts and </a:t>
                      </a:r>
                    </a:p>
                    <a:p>
                      <a:pPr algn="l" fontAlgn="b"/>
                      <a:r>
                        <a:rPr lang="en-US" sz="1600" b="1" i="1" u="none" strike="noStrike" dirty="0">
                          <a:solidFill>
                            <a:srgbClr val="000000"/>
                          </a:solidFill>
                          <a:latin typeface="+mn-lt"/>
                        </a:rPr>
                        <a:t>   Music</a:t>
                      </a:r>
                      <a:endParaRPr lang="en-US" sz="16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6397">
                <a:tc>
                  <a:txBody>
                    <a:bodyPr/>
                    <a:lstStyle/>
                    <a:p>
                      <a:pPr algn="l" fontAlgn="b"/>
                      <a:r>
                        <a:rPr lang="en-US" sz="1600" b="1" i="1" u="none" strike="noStrike" dirty="0">
                          <a:solidFill>
                            <a:srgbClr val="000000"/>
                          </a:solidFill>
                          <a:latin typeface="+mn-lt"/>
                        </a:rPr>
                        <a:t>   Doctor of Philosophy in Law</a:t>
                      </a:r>
                      <a:endParaRPr lang="en-US" sz="16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6397">
                <a:tc>
                  <a:txBody>
                    <a:bodyPr/>
                    <a:lstStyle/>
                    <a:p>
                      <a:pPr algn="l" fontAlgn="b"/>
                      <a:r>
                        <a:rPr lang="en-US" sz="1600" b="1" i="1" u="none" strike="noStrike" dirty="0">
                          <a:solidFill>
                            <a:srgbClr val="000000"/>
                          </a:solidFill>
                          <a:latin typeface="+mn-lt"/>
                        </a:rPr>
                        <a:t>   Doctor of Philosophy in Life Sciences</a:t>
                      </a:r>
                      <a:endParaRPr lang="en-US" sz="16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6397">
                <a:tc>
                  <a:txBody>
                    <a:bodyPr/>
                    <a:lstStyle/>
                    <a:p>
                      <a:pPr algn="l" fontAlgn="ctr"/>
                      <a:r>
                        <a:rPr lang="en-US" sz="1600" b="1" i="1" u="none" strike="noStrike" dirty="0">
                          <a:solidFill>
                            <a:srgbClr val="000000"/>
                          </a:solidFill>
                          <a:latin typeface="+mn-lt"/>
                        </a:rPr>
                        <a:t>   Doctor of Philosophy in Physics</a:t>
                      </a:r>
                      <a:endParaRPr lang="en-US" sz="16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6397">
                <a:tc>
                  <a:txBody>
                    <a:bodyPr/>
                    <a:lstStyle/>
                    <a:p>
                      <a:pPr algn="l" fontAlgn="ctr"/>
                      <a:r>
                        <a:rPr lang="en-US" sz="1600" b="1" i="1" u="none" strike="noStrike" dirty="0">
                          <a:solidFill>
                            <a:srgbClr val="000000"/>
                          </a:solidFill>
                          <a:latin typeface="+mn-lt"/>
                        </a:rPr>
                        <a:t>   Doctor of Philosophy in Political Science</a:t>
                      </a:r>
                      <a:endParaRPr lang="en-US" sz="16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86397">
                <a:tc>
                  <a:txBody>
                    <a:bodyPr/>
                    <a:lstStyle/>
                    <a:p>
                      <a:pPr algn="l" fontAlgn="b"/>
                      <a:r>
                        <a:rPr lang="en-US" sz="1600" b="1" i="1" u="none" strike="noStrike" dirty="0">
                          <a:solidFill>
                            <a:srgbClr val="000000"/>
                          </a:solidFill>
                          <a:latin typeface="+mn-lt"/>
                        </a:rPr>
                        <a:t>   Doctor of Philosophy in Education</a:t>
                      </a:r>
                      <a:endParaRPr lang="en-US" sz="16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86397">
                <a:tc>
                  <a:txBody>
                    <a:bodyPr/>
                    <a:lstStyle/>
                    <a:p>
                      <a:pPr algn="l" fontAlgn="b"/>
                      <a:r>
                        <a:rPr lang="en-US" sz="1600" b="1" i="1" u="none" strike="noStrike" dirty="0">
                          <a:solidFill>
                            <a:srgbClr val="000000"/>
                          </a:solidFill>
                          <a:latin typeface="+mn-lt"/>
                        </a:rPr>
                        <a:t>   Doctor of Philosophy in Psychology</a:t>
                      </a:r>
                      <a:endParaRPr lang="en-US" sz="16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86397">
                <a:tc>
                  <a:txBody>
                    <a:bodyPr/>
                    <a:lstStyle/>
                    <a:p>
                      <a:pPr algn="l" fontAlgn="ctr"/>
                      <a:r>
                        <a:rPr lang="en-US" sz="1600" b="1" i="1" u="none" strike="noStrike" dirty="0">
                          <a:solidFill>
                            <a:srgbClr val="000000"/>
                          </a:solidFill>
                          <a:latin typeface="+mn-lt"/>
                        </a:rPr>
                        <a:t>   Doctor of Philosophy in Public Administration</a:t>
                      </a:r>
                      <a:endParaRPr lang="en-US" sz="16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86397">
                <a:tc>
                  <a:txBody>
                    <a:bodyPr/>
                    <a:lstStyle/>
                    <a:p>
                      <a:pPr algn="l" fontAlgn="ctr"/>
                      <a:r>
                        <a:rPr lang="en-US" sz="1600" b="1" i="1" u="none" strike="noStrike" dirty="0">
                          <a:solidFill>
                            <a:srgbClr val="000000"/>
                          </a:solidFill>
                          <a:latin typeface="+mn-lt"/>
                        </a:rPr>
                        <a:t>   Doctor of Philosophy in Rural Development</a:t>
                      </a:r>
                      <a:endParaRPr lang="en-US" sz="16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86397">
                <a:tc>
                  <a:txBody>
                    <a:bodyPr/>
                    <a:lstStyle/>
                    <a:p>
                      <a:pPr algn="l" fontAlgn="b"/>
                      <a:r>
                        <a:rPr lang="en-US" sz="1600" b="1" i="1" u="none" strike="noStrike" dirty="0">
                          <a:solidFill>
                            <a:srgbClr val="000000"/>
                          </a:solidFill>
                          <a:latin typeface="+mn-lt"/>
                        </a:rPr>
                        <a:t>   Ph D in Arabic</a:t>
                      </a:r>
                      <a:endParaRPr lang="en-US" sz="16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86397">
                <a:tc>
                  <a:txBody>
                    <a:bodyPr/>
                    <a:lstStyle/>
                    <a:p>
                      <a:pPr algn="l" fontAlgn="b"/>
                      <a:r>
                        <a:rPr lang="en-US" sz="1600" b="1" i="1" u="none" strike="noStrike" dirty="0">
                          <a:solidFill>
                            <a:srgbClr val="000000"/>
                          </a:solidFill>
                          <a:latin typeface="+mn-lt"/>
                        </a:rPr>
                        <a:t>   </a:t>
                      </a:r>
                      <a:r>
                        <a:rPr lang="en-US" sz="1600" b="1" i="1" u="none" strike="noStrike" dirty="0" err="1">
                          <a:solidFill>
                            <a:srgbClr val="000000"/>
                          </a:solidFill>
                          <a:latin typeface="+mn-lt"/>
                        </a:rPr>
                        <a:t>Ph.D</a:t>
                      </a:r>
                      <a:r>
                        <a:rPr lang="en-US" sz="1600" b="1" i="1" u="none" strike="noStrike" dirty="0">
                          <a:solidFill>
                            <a:srgbClr val="000000"/>
                          </a:solidFill>
                          <a:latin typeface="+mn-lt"/>
                        </a:rPr>
                        <a:t> in French</a:t>
                      </a:r>
                      <a:endParaRPr lang="en-US" sz="16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86397">
                <a:tc>
                  <a:txBody>
                    <a:bodyPr/>
                    <a:lstStyle/>
                    <a:p>
                      <a:pPr algn="l" fontAlgn="ctr"/>
                      <a:r>
                        <a:rPr lang="en-US" sz="1600" b="1" i="1" u="none" strike="noStrike" dirty="0">
                          <a:solidFill>
                            <a:srgbClr val="000000"/>
                          </a:solidFill>
                          <a:latin typeface="+mn-lt"/>
                        </a:rPr>
                        <a:t>   Doctor of Philosophy in Geology</a:t>
                      </a:r>
                      <a:endParaRPr lang="en-US" sz="16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86397">
                <a:tc>
                  <a:txBody>
                    <a:bodyPr/>
                    <a:lstStyle/>
                    <a:p>
                      <a:pPr algn="l" fontAlgn="ctr"/>
                      <a:r>
                        <a:rPr lang="en-US" sz="1600" b="1" i="1" u="none" strike="noStrike" dirty="0">
                          <a:solidFill>
                            <a:srgbClr val="000000"/>
                          </a:solidFill>
                          <a:latin typeface="+mn-lt"/>
                        </a:rPr>
                        <a:t>   Doctor of Philosophy in Social Work</a:t>
                      </a:r>
                      <a:endParaRPr lang="en-US" sz="16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86397">
                <a:tc>
                  <a:txBody>
                    <a:bodyPr/>
                    <a:lstStyle/>
                    <a:p>
                      <a:pPr algn="l" fontAlgn="b"/>
                      <a:r>
                        <a:rPr lang="en-US" sz="1600" b="1" i="1" u="none" strike="noStrike" dirty="0">
                          <a:solidFill>
                            <a:srgbClr val="000000"/>
                          </a:solidFill>
                          <a:latin typeface="+mn-lt"/>
                        </a:rPr>
                        <a:t>   Doctor of Philosophy in Sociology</a:t>
                      </a:r>
                      <a:endParaRPr lang="en-US" sz="16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86397">
                <a:tc>
                  <a:txBody>
                    <a:bodyPr/>
                    <a:lstStyle/>
                    <a:p>
                      <a:pPr algn="l" fontAlgn="b"/>
                      <a:r>
                        <a:rPr lang="en-US" sz="1600" b="1" i="1" u="none" strike="noStrike" dirty="0">
                          <a:solidFill>
                            <a:srgbClr val="000000"/>
                          </a:solidFill>
                          <a:latin typeface="+mn-lt"/>
                        </a:rPr>
                        <a:t>   </a:t>
                      </a:r>
                      <a:r>
                        <a:rPr lang="en-US" sz="1600" b="1" i="1" u="none" strike="noStrike" dirty="0" err="1">
                          <a:solidFill>
                            <a:srgbClr val="000000"/>
                          </a:solidFill>
                          <a:latin typeface="+mn-lt"/>
                        </a:rPr>
                        <a:t>Ph.D</a:t>
                      </a:r>
                      <a:r>
                        <a:rPr lang="en-US" sz="1600" b="1" i="1" u="none" strike="noStrike" dirty="0">
                          <a:solidFill>
                            <a:srgbClr val="000000"/>
                          </a:solidFill>
                          <a:latin typeface="+mn-lt"/>
                        </a:rPr>
                        <a:t> in Distance Education</a:t>
                      </a:r>
                      <a:endParaRPr lang="en-US" sz="16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62940">
                <a:tc>
                  <a:txBody>
                    <a:bodyPr/>
                    <a:lstStyle/>
                    <a:p>
                      <a:pPr algn="l" fontAlgn="ctr"/>
                      <a:r>
                        <a:rPr lang="en-US" sz="1600" b="1" i="1" u="none" strike="noStrike" dirty="0">
                          <a:solidFill>
                            <a:srgbClr val="000000"/>
                          </a:solidFill>
                          <a:latin typeface="+mn-lt"/>
                        </a:rPr>
                        <a:t>   Doctor of Philosophy in Statistics</a:t>
                      </a:r>
                      <a:endParaRPr lang="en-US" sz="16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366322">
                <a:tc>
                  <a:txBody>
                    <a:bodyPr/>
                    <a:lstStyle/>
                    <a:p>
                      <a:pPr algn="l" fontAlgn="ctr"/>
                      <a:r>
                        <a:rPr lang="en-US" sz="1600" b="1" i="1" u="none" strike="noStrike" dirty="0">
                          <a:solidFill>
                            <a:srgbClr val="000000"/>
                          </a:solidFill>
                          <a:latin typeface="+mn-lt"/>
                        </a:rPr>
                        <a:t>   Doctor of Philosophy in Tourism and Hospitality</a:t>
                      </a:r>
                      <a:endParaRPr lang="en-US" sz="16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86397">
                <a:tc>
                  <a:txBody>
                    <a:bodyPr/>
                    <a:lstStyle/>
                    <a:p>
                      <a:pPr algn="l" fontAlgn="b"/>
                      <a:r>
                        <a:rPr lang="en-US" sz="1600" b="1" i="1" u="none" strike="noStrike" dirty="0">
                          <a:solidFill>
                            <a:srgbClr val="000000"/>
                          </a:solidFill>
                          <a:latin typeface="+mn-lt"/>
                        </a:rPr>
                        <a:t>   Ph.D. in Translation Studies</a:t>
                      </a:r>
                      <a:endParaRPr lang="en-US" sz="16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86397">
                <a:tc>
                  <a:txBody>
                    <a:bodyPr/>
                    <a:lstStyle/>
                    <a:p>
                      <a:pPr algn="l" fontAlgn="b"/>
                      <a:r>
                        <a:rPr lang="en-US" sz="1600" b="1" i="1" u="none" strike="noStrike" dirty="0">
                          <a:solidFill>
                            <a:srgbClr val="000000"/>
                          </a:solidFill>
                          <a:latin typeface="+mn-lt"/>
                        </a:rPr>
                        <a:t>   Doctor of Philosophy in Vocational Education</a:t>
                      </a:r>
                      <a:endParaRPr lang="en-US" sz="16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bl>
          </a:graphicData>
        </a:graphic>
      </p:graphicFrame>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0" y="467090"/>
          <a:ext cx="8686800" cy="5781310"/>
        </p:xfrm>
        <a:graphic>
          <a:graphicData uri="http://schemas.openxmlformats.org/drawingml/2006/table">
            <a:tbl>
              <a:tblPr/>
              <a:tblGrid>
                <a:gridCol w="8686800">
                  <a:extLst>
                    <a:ext uri="{9D8B030D-6E8A-4147-A177-3AD203B41FA5}">
                      <a16:colId xmlns:a16="http://schemas.microsoft.com/office/drawing/2014/main" val="20000"/>
                    </a:ext>
                  </a:extLst>
                </a:gridCol>
              </a:tblGrid>
              <a:tr h="500826">
                <a:tc>
                  <a:txBody>
                    <a:bodyPr/>
                    <a:lstStyle/>
                    <a:p>
                      <a:pPr algn="ctr" rtl="0" fontAlgn="ctr"/>
                      <a:r>
                        <a:rPr lang="en-US" sz="2000" b="1" i="0" u="none" strike="noStrike" dirty="0" err="1">
                          <a:solidFill>
                            <a:srgbClr val="000000"/>
                          </a:solidFill>
                          <a:latin typeface="Calibri"/>
                        </a:rPr>
                        <a:t>M.Phil</a:t>
                      </a:r>
                      <a:r>
                        <a:rPr lang="en-US" sz="2000" b="1" i="0" u="none" strike="noStrike" dirty="0">
                          <a:solidFill>
                            <a:srgbClr val="000000"/>
                          </a:solidFill>
                          <a:latin typeface="Calibri"/>
                        </a:rPr>
                        <a:t> PROGRAMME </a:t>
                      </a: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76977">
                <a:tc>
                  <a:txBody>
                    <a:bodyPr/>
                    <a:lstStyle/>
                    <a:p>
                      <a:pPr algn="l" rtl="0" fontAlgn="b"/>
                      <a:r>
                        <a:rPr lang="en-US" sz="1800" b="0" i="0" u="none" strike="noStrike" dirty="0">
                          <a:solidFill>
                            <a:srgbClr val="000000"/>
                          </a:solidFill>
                          <a:latin typeface="+mn-lt"/>
                        </a:rPr>
                        <a:t>   MPHIL in Chemistry</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76977">
                <a:tc>
                  <a:txBody>
                    <a:bodyPr/>
                    <a:lstStyle/>
                    <a:p>
                      <a:pPr algn="l" rtl="0" fontAlgn="b"/>
                      <a:r>
                        <a:rPr lang="en-US" sz="1800" b="0" i="0" u="none" strike="noStrike" dirty="0">
                          <a:solidFill>
                            <a:srgbClr val="000000"/>
                          </a:solidFill>
                          <a:latin typeface="+mn-lt"/>
                        </a:rPr>
                        <a:t>   Master of Philosophy in Commerce</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76977">
                <a:tc>
                  <a:txBody>
                    <a:bodyPr/>
                    <a:lstStyle/>
                    <a:p>
                      <a:pPr algn="l" rtl="0" fontAlgn="ctr"/>
                      <a:r>
                        <a:rPr lang="en-US" sz="1800" b="0" i="0" u="none" strike="noStrike" dirty="0">
                          <a:solidFill>
                            <a:srgbClr val="000000"/>
                          </a:solidFill>
                          <a:latin typeface="+mn-lt"/>
                        </a:rPr>
                        <a:t>   </a:t>
                      </a:r>
                      <a:r>
                        <a:rPr lang="en-US" sz="1800" b="0" i="0" u="none" strike="noStrike" dirty="0" err="1">
                          <a:solidFill>
                            <a:srgbClr val="000000"/>
                          </a:solidFill>
                          <a:latin typeface="+mn-lt"/>
                        </a:rPr>
                        <a:t>M.Phil</a:t>
                      </a:r>
                      <a:r>
                        <a:rPr lang="en-US" sz="1800" b="0" i="0" u="none" strike="noStrike" dirty="0">
                          <a:solidFill>
                            <a:srgbClr val="000000"/>
                          </a:solidFill>
                          <a:latin typeface="+mn-lt"/>
                        </a:rPr>
                        <a:t> in Economics</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76977">
                <a:tc>
                  <a:txBody>
                    <a:bodyPr/>
                    <a:lstStyle/>
                    <a:p>
                      <a:pPr algn="l" rtl="0" fontAlgn="ctr"/>
                      <a:r>
                        <a:rPr lang="en-US" sz="1800" b="0" i="0" u="none" strike="noStrike" dirty="0">
                          <a:solidFill>
                            <a:srgbClr val="000000"/>
                          </a:solidFill>
                          <a:latin typeface="+mn-lt"/>
                        </a:rPr>
                        <a:t>   </a:t>
                      </a:r>
                      <a:r>
                        <a:rPr lang="en-US" sz="1800" b="0" i="0" u="none" strike="noStrike" dirty="0" err="1">
                          <a:solidFill>
                            <a:srgbClr val="000000"/>
                          </a:solidFill>
                          <a:latin typeface="+mn-lt"/>
                        </a:rPr>
                        <a:t>M.Phil.</a:t>
                      </a:r>
                      <a:r>
                        <a:rPr lang="en-US" sz="1800" b="0" i="0" u="none" strike="noStrike" dirty="0">
                          <a:solidFill>
                            <a:srgbClr val="000000"/>
                          </a:solidFill>
                          <a:latin typeface="+mn-lt"/>
                        </a:rPr>
                        <a:t> in Geography</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86865">
                <a:tc>
                  <a:txBody>
                    <a:bodyPr/>
                    <a:lstStyle/>
                    <a:p>
                      <a:pPr algn="l" rtl="0" fontAlgn="b"/>
                      <a:r>
                        <a:rPr lang="en-US" sz="1800" b="0" i="0" u="none" strike="noStrike" dirty="0">
                          <a:solidFill>
                            <a:srgbClr val="000000"/>
                          </a:solidFill>
                          <a:latin typeface="+mn-lt"/>
                        </a:rPr>
                        <a:t>   Master of Philosophy in Journalism and Mass Communication</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76977">
                <a:tc>
                  <a:txBody>
                    <a:bodyPr/>
                    <a:lstStyle/>
                    <a:p>
                      <a:pPr algn="l" rtl="0" fontAlgn="ctr"/>
                      <a:r>
                        <a:rPr lang="en-US" sz="1800" b="0" i="0" u="none" strike="noStrike" dirty="0">
                          <a:solidFill>
                            <a:srgbClr val="000000"/>
                          </a:solidFill>
                          <a:latin typeface="+mn-lt"/>
                        </a:rPr>
                        <a:t>   Master of Philosophy in Theatre Arts</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76977">
                <a:tc>
                  <a:txBody>
                    <a:bodyPr/>
                    <a:lstStyle/>
                    <a:p>
                      <a:pPr algn="l" rtl="0" fontAlgn="ctr"/>
                      <a:r>
                        <a:rPr lang="en-US" sz="1800" b="0" i="0" u="none" strike="noStrike" dirty="0">
                          <a:solidFill>
                            <a:srgbClr val="000000"/>
                          </a:solidFill>
                          <a:latin typeface="+mn-lt"/>
                        </a:rPr>
                        <a:t>   Master of Philosophy in Political Science</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76977">
                <a:tc>
                  <a:txBody>
                    <a:bodyPr/>
                    <a:lstStyle/>
                    <a:p>
                      <a:pPr algn="l" rtl="0" fontAlgn="b"/>
                      <a:r>
                        <a:rPr lang="en-US" sz="1800" b="0" i="0" u="none" strike="noStrike" dirty="0">
                          <a:solidFill>
                            <a:srgbClr val="000000"/>
                          </a:solidFill>
                          <a:latin typeface="+mn-lt"/>
                        </a:rPr>
                        <a:t>   Master of Philosophy in Sociology</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76977">
                <a:tc>
                  <a:txBody>
                    <a:bodyPr/>
                    <a:lstStyle/>
                    <a:p>
                      <a:pPr algn="l" rtl="0" fontAlgn="b"/>
                      <a:r>
                        <a:rPr lang="en-US" sz="1800" b="0" i="0" u="none" strike="noStrike" dirty="0">
                          <a:solidFill>
                            <a:srgbClr val="000000"/>
                          </a:solidFill>
                          <a:latin typeface="+mn-lt"/>
                        </a:rPr>
                        <a:t>   Master of Philosophy in Social Work</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76977">
                <a:tc>
                  <a:txBody>
                    <a:bodyPr/>
                    <a:lstStyle/>
                    <a:p>
                      <a:pPr algn="l" rtl="0" fontAlgn="ctr"/>
                      <a:r>
                        <a:rPr lang="en-US" sz="1800" b="0" i="0" u="none" strike="noStrike" dirty="0">
                          <a:solidFill>
                            <a:srgbClr val="000000"/>
                          </a:solidFill>
                          <a:latin typeface="+mn-lt"/>
                        </a:rPr>
                        <a:t>   </a:t>
                      </a:r>
                      <a:r>
                        <a:rPr lang="en-US" sz="1800" b="0" i="0" u="none" strike="noStrike" dirty="0" err="1">
                          <a:solidFill>
                            <a:srgbClr val="000000"/>
                          </a:solidFill>
                          <a:latin typeface="+mn-lt"/>
                        </a:rPr>
                        <a:t>M.Phil</a:t>
                      </a:r>
                      <a:r>
                        <a:rPr lang="en-US" sz="1800" b="0" i="0" u="none" strike="noStrike" dirty="0">
                          <a:solidFill>
                            <a:srgbClr val="000000"/>
                          </a:solidFill>
                          <a:latin typeface="+mn-lt"/>
                        </a:rPr>
                        <a:t> in Distance Education</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500826">
                <a:tc>
                  <a:txBody>
                    <a:bodyPr/>
                    <a:lstStyle/>
                    <a:p>
                      <a:pPr algn="l" rtl="0" fontAlgn="ctr"/>
                      <a:r>
                        <a:rPr lang="en-US" sz="1800" b="0" i="0" u="none" strike="noStrike" dirty="0">
                          <a:solidFill>
                            <a:srgbClr val="000000"/>
                          </a:solidFill>
                          <a:latin typeface="+mn-lt"/>
                        </a:rPr>
                        <a:t>   Master of Philosophy in Translation Studies</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pic>
        <p:nvPicPr>
          <p:cNvPr id="5" name="Picture 4" descr="arrow"/>
          <p:cNvPicPr>
            <a:picLocks noChangeAspect="1" noChangeArrowheads="1"/>
          </p:cNvPicPr>
          <p:nvPr/>
        </p:nvPicPr>
        <p:blipFill>
          <a:blip r:embed="rId2"/>
          <a:srcRect/>
          <a:stretch>
            <a:fillRect/>
          </a:stretch>
        </p:blipFill>
        <p:spPr bwMode="auto">
          <a:xfrm>
            <a:off x="2133600" y="18364200"/>
            <a:ext cx="45720" cy="83820"/>
          </a:xfrm>
          <a:prstGeom prst="rect">
            <a:avLst/>
          </a:prstGeom>
          <a:noFill/>
        </p:spPr>
      </p:pic>
      <p:pic>
        <p:nvPicPr>
          <p:cNvPr id="6" name="Picture 5" descr="arrow"/>
          <p:cNvPicPr>
            <a:picLocks noChangeAspect="1" noChangeArrowheads="1"/>
          </p:cNvPicPr>
          <p:nvPr/>
        </p:nvPicPr>
        <p:blipFill>
          <a:blip r:embed="rId2"/>
          <a:srcRect/>
          <a:stretch>
            <a:fillRect/>
          </a:stretch>
        </p:blipFill>
        <p:spPr bwMode="auto">
          <a:xfrm>
            <a:off x="2133600" y="18554700"/>
            <a:ext cx="45720" cy="83820"/>
          </a:xfrm>
          <a:prstGeom prst="rect">
            <a:avLst/>
          </a:prstGeom>
          <a:noFill/>
        </p:spPr>
      </p:pic>
      <p:pic>
        <p:nvPicPr>
          <p:cNvPr id="7" name="Picture 6" descr="arrow"/>
          <p:cNvPicPr>
            <a:picLocks noChangeAspect="1" noChangeArrowheads="1"/>
          </p:cNvPicPr>
          <p:nvPr/>
        </p:nvPicPr>
        <p:blipFill>
          <a:blip r:embed="rId2"/>
          <a:srcRect/>
          <a:stretch>
            <a:fillRect/>
          </a:stretch>
        </p:blipFill>
        <p:spPr bwMode="auto">
          <a:xfrm>
            <a:off x="2133600" y="18745200"/>
            <a:ext cx="45720" cy="83820"/>
          </a:xfrm>
          <a:prstGeom prst="rect">
            <a:avLst/>
          </a:prstGeom>
          <a:noFill/>
        </p:spPr>
      </p:pic>
      <p:pic>
        <p:nvPicPr>
          <p:cNvPr id="8" name="Picture 7" descr="arrow"/>
          <p:cNvPicPr>
            <a:picLocks noChangeAspect="1" noChangeArrowheads="1"/>
          </p:cNvPicPr>
          <p:nvPr/>
        </p:nvPicPr>
        <p:blipFill>
          <a:blip r:embed="rId2"/>
          <a:srcRect/>
          <a:stretch>
            <a:fillRect/>
          </a:stretch>
        </p:blipFill>
        <p:spPr bwMode="auto">
          <a:xfrm>
            <a:off x="2133600" y="18935700"/>
            <a:ext cx="45720" cy="83820"/>
          </a:xfrm>
          <a:prstGeom prst="rect">
            <a:avLst/>
          </a:prstGeom>
          <a:noFill/>
        </p:spPr>
      </p:pic>
      <p:pic>
        <p:nvPicPr>
          <p:cNvPr id="9" name="Picture 8" descr="arrow"/>
          <p:cNvPicPr>
            <a:picLocks noChangeAspect="1" noChangeArrowheads="1"/>
          </p:cNvPicPr>
          <p:nvPr/>
        </p:nvPicPr>
        <p:blipFill>
          <a:blip r:embed="rId2"/>
          <a:srcRect/>
          <a:stretch>
            <a:fillRect/>
          </a:stretch>
        </p:blipFill>
        <p:spPr bwMode="auto">
          <a:xfrm>
            <a:off x="2133600" y="19126200"/>
            <a:ext cx="45720" cy="83820"/>
          </a:xfrm>
          <a:prstGeom prst="rect">
            <a:avLst/>
          </a:prstGeom>
          <a:noFill/>
        </p:spPr>
      </p:pic>
      <p:pic>
        <p:nvPicPr>
          <p:cNvPr id="10" name="Picture 9" descr="arrow"/>
          <p:cNvPicPr>
            <a:picLocks noChangeAspect="1" noChangeArrowheads="1"/>
          </p:cNvPicPr>
          <p:nvPr/>
        </p:nvPicPr>
        <p:blipFill>
          <a:blip r:embed="rId2"/>
          <a:srcRect/>
          <a:stretch>
            <a:fillRect/>
          </a:stretch>
        </p:blipFill>
        <p:spPr bwMode="auto">
          <a:xfrm>
            <a:off x="2133600" y="19507200"/>
            <a:ext cx="45720" cy="83820"/>
          </a:xfrm>
          <a:prstGeom prst="rect">
            <a:avLst/>
          </a:prstGeom>
          <a:noFill/>
        </p:spPr>
      </p:pic>
      <p:pic>
        <p:nvPicPr>
          <p:cNvPr id="11" name="Picture 10" descr="arrow"/>
          <p:cNvPicPr>
            <a:picLocks noChangeAspect="1" noChangeArrowheads="1"/>
          </p:cNvPicPr>
          <p:nvPr/>
        </p:nvPicPr>
        <p:blipFill>
          <a:blip r:embed="rId2"/>
          <a:srcRect/>
          <a:stretch>
            <a:fillRect/>
          </a:stretch>
        </p:blipFill>
        <p:spPr bwMode="auto">
          <a:xfrm>
            <a:off x="2133600" y="19697700"/>
            <a:ext cx="45720" cy="83820"/>
          </a:xfrm>
          <a:prstGeom prst="rect">
            <a:avLst/>
          </a:prstGeom>
          <a:noFill/>
        </p:spPr>
      </p:pic>
      <p:pic>
        <p:nvPicPr>
          <p:cNvPr id="12" name="Picture 11" descr="arrow"/>
          <p:cNvPicPr>
            <a:picLocks noChangeAspect="1" noChangeArrowheads="1"/>
          </p:cNvPicPr>
          <p:nvPr/>
        </p:nvPicPr>
        <p:blipFill>
          <a:blip r:embed="rId2"/>
          <a:srcRect/>
          <a:stretch>
            <a:fillRect/>
          </a:stretch>
        </p:blipFill>
        <p:spPr bwMode="auto">
          <a:xfrm>
            <a:off x="2133600" y="19888200"/>
            <a:ext cx="45720" cy="83820"/>
          </a:xfrm>
          <a:prstGeom prst="rect">
            <a:avLst/>
          </a:prstGeom>
          <a:noFill/>
        </p:spPr>
      </p:pic>
      <p:pic>
        <p:nvPicPr>
          <p:cNvPr id="13" name="Picture 12" descr="arrow"/>
          <p:cNvPicPr>
            <a:picLocks noChangeAspect="1" noChangeArrowheads="1"/>
          </p:cNvPicPr>
          <p:nvPr/>
        </p:nvPicPr>
        <p:blipFill>
          <a:blip r:embed="rId2"/>
          <a:srcRect/>
          <a:stretch>
            <a:fillRect/>
          </a:stretch>
        </p:blipFill>
        <p:spPr bwMode="auto">
          <a:xfrm>
            <a:off x="2133600" y="20078700"/>
            <a:ext cx="45720" cy="83820"/>
          </a:xfrm>
          <a:prstGeom prst="rect">
            <a:avLst/>
          </a:prstGeom>
          <a:noFill/>
        </p:spPr>
      </p:pic>
      <p:pic>
        <p:nvPicPr>
          <p:cNvPr id="14" name="Picture 13" descr="arrow"/>
          <p:cNvPicPr>
            <a:picLocks noChangeAspect="1" noChangeArrowheads="1"/>
          </p:cNvPicPr>
          <p:nvPr/>
        </p:nvPicPr>
        <p:blipFill>
          <a:blip r:embed="rId2"/>
          <a:srcRect/>
          <a:stretch>
            <a:fillRect/>
          </a:stretch>
        </p:blipFill>
        <p:spPr bwMode="auto">
          <a:xfrm>
            <a:off x="2133600" y="20269200"/>
            <a:ext cx="45720" cy="83820"/>
          </a:xfrm>
          <a:prstGeom prst="rect">
            <a:avLst/>
          </a:prstGeom>
          <a:noFill/>
        </p:spPr>
      </p:pic>
      <p:pic>
        <p:nvPicPr>
          <p:cNvPr id="15" name="Picture 14" descr="arrow"/>
          <p:cNvPicPr>
            <a:picLocks noChangeAspect="1" noChangeArrowheads="1"/>
          </p:cNvPicPr>
          <p:nvPr/>
        </p:nvPicPr>
        <p:blipFill>
          <a:blip r:embed="rId2"/>
          <a:srcRect/>
          <a:stretch>
            <a:fillRect/>
          </a:stretch>
        </p:blipFill>
        <p:spPr bwMode="auto">
          <a:xfrm>
            <a:off x="2133600" y="20459700"/>
            <a:ext cx="45720" cy="83820"/>
          </a:xfrm>
          <a:prstGeom prst="rect">
            <a:avLst/>
          </a:prstGeom>
          <a:noFill/>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67590" y="228600"/>
          <a:ext cx="8610600" cy="6288894"/>
        </p:xfrm>
        <a:graphic>
          <a:graphicData uri="http://schemas.openxmlformats.org/drawingml/2006/table">
            <a:tbl>
              <a:tblPr/>
              <a:tblGrid>
                <a:gridCol w="8610600">
                  <a:extLst>
                    <a:ext uri="{9D8B030D-6E8A-4147-A177-3AD203B41FA5}">
                      <a16:colId xmlns:a16="http://schemas.microsoft.com/office/drawing/2014/main" val="20000"/>
                    </a:ext>
                  </a:extLst>
                </a:gridCol>
              </a:tblGrid>
              <a:tr h="308823">
                <a:tc>
                  <a:txBody>
                    <a:bodyPr/>
                    <a:lstStyle/>
                    <a:p>
                      <a:pPr algn="ctr" fontAlgn="ctr"/>
                      <a:r>
                        <a:rPr lang="en-US" sz="2000" b="1" i="0" u="none" strike="noStrike" dirty="0">
                          <a:solidFill>
                            <a:srgbClr val="0070C0"/>
                          </a:solidFill>
                          <a:latin typeface="+mn-lt"/>
                        </a:rPr>
                        <a:t>MASTER'S DEGREE</a:t>
                      </a:r>
                      <a:endParaRPr lang="en-US" sz="2000" b="1" i="0" u="none" strike="noStrike" dirty="0">
                        <a:solidFill>
                          <a:srgbClr val="0070C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0"/>
                  </a:ext>
                </a:extLst>
              </a:tr>
              <a:tr h="282553">
                <a:tc>
                  <a:txBody>
                    <a:bodyPr/>
                    <a:lstStyle/>
                    <a:p>
                      <a:pPr algn="l" fontAlgn="ctr"/>
                      <a:r>
                        <a:rPr lang="en-US" sz="1600" b="1" i="0" u="none" strike="noStrike" dirty="0">
                          <a:solidFill>
                            <a:schemeClr val="tx1"/>
                          </a:solidFill>
                          <a:latin typeface="+mn-lt"/>
                        </a:rPr>
                        <a:t>Master of Business Administration (Banking &amp; Finance)</a:t>
                      </a:r>
                      <a:endParaRPr lang="en-US" sz="1600" b="1" i="0" u="none" strike="noStrike" dirty="0">
                        <a:solidFill>
                          <a:schemeClr val="tx1"/>
                        </a:solidFill>
                        <a:latin typeface="Calibri"/>
                      </a:endParaRPr>
                    </a:p>
                  </a:txBody>
                  <a:tcPr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9098">
                <a:tc>
                  <a:txBody>
                    <a:bodyPr/>
                    <a:lstStyle/>
                    <a:p>
                      <a:pPr algn="l" fontAlgn="b"/>
                      <a:r>
                        <a:rPr lang="en-US" sz="1600" b="1" i="0" u="none" strike="noStrike" dirty="0">
                          <a:solidFill>
                            <a:srgbClr val="000000"/>
                          </a:solidFill>
                          <a:latin typeface="+mn-lt"/>
                        </a:rPr>
                        <a:t>   Master of Business Administration</a:t>
                      </a:r>
                      <a:endParaRPr lang="en-US" sz="16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9098">
                <a:tc>
                  <a:txBody>
                    <a:bodyPr/>
                    <a:lstStyle/>
                    <a:p>
                      <a:pPr algn="l" fontAlgn="ctr"/>
                      <a:r>
                        <a:rPr lang="en-US" sz="1600" b="1" i="1" u="none" strike="noStrike" dirty="0">
                          <a:solidFill>
                            <a:srgbClr val="000000"/>
                          </a:solidFill>
                          <a:latin typeface="+mn-lt"/>
                        </a:rPr>
                        <a:t>   Master of Commerce</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69098">
                <a:tc>
                  <a:txBody>
                    <a:bodyPr/>
                    <a:lstStyle/>
                    <a:p>
                      <a:pPr algn="l" fontAlgn="ctr"/>
                      <a:r>
                        <a:rPr lang="en-US" sz="1600" b="1" i="1" u="none" strike="noStrike" dirty="0">
                          <a:solidFill>
                            <a:srgbClr val="000000"/>
                          </a:solidFill>
                          <a:latin typeface="+mn-lt"/>
                        </a:rPr>
                        <a:t>   Master of Commerce in Business Policy and Corporate Governance</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69098">
                <a:tc>
                  <a:txBody>
                    <a:bodyPr/>
                    <a:lstStyle/>
                    <a:p>
                      <a:pPr algn="l" fontAlgn="b"/>
                      <a:r>
                        <a:rPr lang="en-US" sz="1600" b="1" i="0" u="none" strike="noStrike" dirty="0">
                          <a:solidFill>
                            <a:srgbClr val="000000"/>
                          </a:solidFill>
                          <a:latin typeface="+mn-lt"/>
                        </a:rPr>
                        <a:t>   Master of Computer Applications (Jan 2005 to July 2020  admission cycle)</a:t>
                      </a:r>
                      <a:endParaRPr lang="en-US" sz="16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69098">
                <a:tc>
                  <a:txBody>
                    <a:bodyPr/>
                    <a:lstStyle/>
                    <a:p>
                      <a:pPr algn="l" fontAlgn="b"/>
                      <a:r>
                        <a:rPr lang="en-US" sz="1600" b="1" i="0" u="none" strike="noStrike" dirty="0">
                          <a:solidFill>
                            <a:srgbClr val="000000"/>
                          </a:solidFill>
                          <a:latin typeface="+mn-lt"/>
                        </a:rPr>
                        <a:t>   Master of Computer Applications (January 2021 admission cycle and Onward)</a:t>
                      </a:r>
                      <a:endParaRPr lang="en-US" sz="16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69098">
                <a:tc>
                  <a:txBody>
                    <a:bodyPr/>
                    <a:lstStyle/>
                    <a:p>
                      <a:pPr algn="l" fontAlgn="ctr"/>
                      <a:r>
                        <a:rPr lang="en-US" sz="1600" b="1" i="1" u="none" strike="noStrike" dirty="0">
                          <a:solidFill>
                            <a:srgbClr val="000000"/>
                          </a:solidFill>
                          <a:latin typeface="+mn-lt"/>
                        </a:rPr>
                        <a:t>   Master of Science (Food and Nutrition)</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69098">
                <a:tc>
                  <a:txBody>
                    <a:bodyPr/>
                    <a:lstStyle/>
                    <a:p>
                      <a:pPr algn="l" fontAlgn="ctr"/>
                      <a:r>
                        <a:rPr lang="en-US" sz="1600" b="1" i="1" u="none" strike="noStrike" dirty="0">
                          <a:solidFill>
                            <a:srgbClr val="000000"/>
                          </a:solidFill>
                          <a:latin typeface="+mn-lt"/>
                        </a:rPr>
                        <a:t>   Master of Arts (Economics)</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69098">
                <a:tc>
                  <a:txBody>
                    <a:bodyPr/>
                    <a:lstStyle/>
                    <a:p>
                      <a:pPr algn="l" fontAlgn="b"/>
                      <a:r>
                        <a:rPr lang="en-US" sz="1600" b="1" i="0" u="none" strike="noStrike" dirty="0">
                          <a:solidFill>
                            <a:srgbClr val="000000"/>
                          </a:solidFill>
                          <a:latin typeface="+mn-lt"/>
                        </a:rPr>
                        <a:t>   MA in Distance Education</a:t>
                      </a:r>
                      <a:endParaRPr lang="en-US" sz="16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69098">
                <a:tc>
                  <a:txBody>
                    <a:bodyPr/>
                    <a:lstStyle/>
                    <a:p>
                      <a:pPr algn="l" fontAlgn="b"/>
                      <a:r>
                        <a:rPr lang="en-US" sz="1600" b="1" i="0" u="none" strike="noStrike" dirty="0">
                          <a:solidFill>
                            <a:srgbClr val="000000"/>
                          </a:solidFill>
                          <a:latin typeface="+mn-lt"/>
                        </a:rPr>
                        <a:t>   Master of Education</a:t>
                      </a:r>
                      <a:endParaRPr lang="en-US" sz="16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69098">
                <a:tc>
                  <a:txBody>
                    <a:bodyPr/>
                    <a:lstStyle/>
                    <a:p>
                      <a:pPr algn="l" fontAlgn="ctr"/>
                      <a:r>
                        <a:rPr lang="en-US" sz="1600" b="1" i="1" u="none" strike="noStrike" dirty="0">
                          <a:solidFill>
                            <a:srgbClr val="000000"/>
                          </a:solidFill>
                          <a:latin typeface="+mn-lt"/>
                        </a:rPr>
                        <a:t>   Master of Arts(Education)</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69098">
                <a:tc>
                  <a:txBody>
                    <a:bodyPr/>
                    <a:lstStyle/>
                    <a:p>
                      <a:pPr algn="l" fontAlgn="ctr"/>
                      <a:r>
                        <a:rPr lang="en-US" sz="1600" b="1" i="1" u="none" strike="noStrike" dirty="0">
                          <a:solidFill>
                            <a:srgbClr val="000000"/>
                          </a:solidFill>
                          <a:latin typeface="+mn-lt"/>
                        </a:rPr>
                        <a:t>   Master of Arts in Adult Education</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69098">
                <a:tc>
                  <a:txBody>
                    <a:bodyPr/>
                    <a:lstStyle/>
                    <a:p>
                      <a:pPr algn="l" fontAlgn="b"/>
                      <a:r>
                        <a:rPr lang="en-US" sz="1600" b="1" i="0" u="none" strike="noStrike" dirty="0">
                          <a:solidFill>
                            <a:srgbClr val="000000"/>
                          </a:solidFill>
                          <a:latin typeface="+mn-lt"/>
                        </a:rPr>
                        <a:t>   Master of Arts (English)</a:t>
                      </a:r>
                      <a:endParaRPr lang="en-US" sz="16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69098">
                <a:tc>
                  <a:txBody>
                    <a:bodyPr/>
                    <a:lstStyle/>
                    <a:p>
                      <a:pPr algn="l" fontAlgn="b"/>
                      <a:r>
                        <a:rPr lang="en-US" sz="1600" b="1" i="0" u="none" strike="noStrike" dirty="0">
                          <a:solidFill>
                            <a:srgbClr val="000000"/>
                          </a:solidFill>
                          <a:latin typeface="+mn-lt"/>
                        </a:rPr>
                        <a:t>   Master of Arts in Extension &amp; Development Studies</a:t>
                      </a:r>
                      <a:endParaRPr lang="en-US" sz="16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69098">
                <a:tc>
                  <a:txBody>
                    <a:bodyPr/>
                    <a:lstStyle/>
                    <a:p>
                      <a:pPr algn="l" fontAlgn="ctr"/>
                      <a:r>
                        <a:rPr lang="en-US" sz="1600" b="1" i="1" u="none" strike="noStrike" dirty="0">
                          <a:solidFill>
                            <a:srgbClr val="000000"/>
                          </a:solidFill>
                          <a:latin typeface="+mn-lt"/>
                        </a:rPr>
                        <a:t>   Master of Arts in Development Studies</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69098">
                <a:tc>
                  <a:txBody>
                    <a:bodyPr/>
                    <a:lstStyle/>
                    <a:p>
                      <a:pPr algn="l" fontAlgn="ctr"/>
                      <a:r>
                        <a:rPr lang="en-US" sz="1600" b="1" i="1" u="none" strike="noStrike" dirty="0">
                          <a:solidFill>
                            <a:srgbClr val="000000"/>
                          </a:solidFill>
                          <a:latin typeface="+mn-lt"/>
                        </a:rPr>
                        <a:t>   Master of Commerce in Finance &amp; Taxation</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69098">
                <a:tc>
                  <a:txBody>
                    <a:bodyPr/>
                    <a:lstStyle/>
                    <a:p>
                      <a:pPr algn="l" fontAlgn="b"/>
                      <a:r>
                        <a:rPr lang="en-US" sz="1600" b="1" i="0" u="none" strike="noStrike" dirty="0">
                          <a:solidFill>
                            <a:srgbClr val="000000"/>
                          </a:solidFill>
                          <a:latin typeface="+mn-lt"/>
                        </a:rPr>
                        <a:t>   Master of Arts (MA in Folklore and Culture Studies)</a:t>
                      </a:r>
                      <a:endParaRPr lang="en-US" sz="16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75833">
                <a:tc>
                  <a:txBody>
                    <a:bodyPr/>
                    <a:lstStyle/>
                    <a:p>
                      <a:pPr algn="l" fontAlgn="b"/>
                      <a:r>
                        <a:rPr lang="en-US" sz="1600" b="1" i="0" u="none" strike="noStrike" dirty="0">
                          <a:solidFill>
                            <a:srgbClr val="000000"/>
                          </a:solidFill>
                          <a:latin typeface="+mn-lt"/>
                        </a:rPr>
                        <a:t>   Master of Arts in Gandhi and Peace Studies</a:t>
                      </a:r>
                      <a:endParaRPr lang="en-US" sz="16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308823">
                <a:tc>
                  <a:txBody>
                    <a:bodyPr/>
                    <a:lstStyle/>
                    <a:p>
                      <a:pPr algn="l" fontAlgn="ctr"/>
                      <a:r>
                        <a:rPr lang="en-US" sz="1600" b="1" i="1" u="none" strike="noStrike" dirty="0">
                          <a:solidFill>
                            <a:srgbClr val="000000"/>
                          </a:solidFill>
                          <a:latin typeface="+mn-lt"/>
                        </a:rPr>
                        <a:t>   MA in Gender and Development Studies</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69098">
                <a:tc>
                  <a:txBody>
                    <a:bodyPr/>
                    <a:lstStyle/>
                    <a:p>
                      <a:pPr algn="l" fontAlgn="b"/>
                      <a:r>
                        <a:rPr lang="en-US" sz="1600" b="1" i="0" u="none" strike="noStrike" dirty="0">
                          <a:solidFill>
                            <a:srgbClr val="000000"/>
                          </a:solidFill>
                          <a:latin typeface="+mn-lt"/>
                        </a:rPr>
                        <a:t>   Master of Arts in Women’s and Gender Studies</a:t>
                      </a:r>
                      <a:endParaRPr lang="en-US" sz="16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269098">
                <a:tc>
                  <a:txBody>
                    <a:bodyPr/>
                    <a:lstStyle/>
                    <a:p>
                      <a:pPr algn="l" fontAlgn="ctr"/>
                      <a:r>
                        <a:rPr lang="en-US" sz="1600" b="1" i="1" u="none" strike="noStrike" dirty="0">
                          <a:solidFill>
                            <a:srgbClr val="000000"/>
                          </a:solidFill>
                          <a:latin typeface="+mn-lt"/>
                        </a:rPr>
                        <a:t>   Master of Arts (Hindi)</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269098">
                <a:tc>
                  <a:txBody>
                    <a:bodyPr/>
                    <a:lstStyle/>
                    <a:p>
                      <a:pPr algn="l" fontAlgn="ctr"/>
                      <a:r>
                        <a:rPr lang="en-US" sz="1600" b="1" i="1" u="none" strike="noStrike" dirty="0">
                          <a:solidFill>
                            <a:srgbClr val="000000"/>
                          </a:solidFill>
                          <a:latin typeface="+mn-lt"/>
                        </a:rPr>
                        <a:t>   Master of Arts (History)</a:t>
                      </a:r>
                      <a:endParaRPr lang="en-US" sz="16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2"/>
                  </a:ext>
                </a:extLst>
              </a:tr>
            </a:tbl>
          </a:graphicData>
        </a:graphic>
      </p:graphicFrame>
      <p:pic>
        <p:nvPicPr>
          <p:cNvPr id="5" name="Picture 4" descr="arrow"/>
          <p:cNvPicPr>
            <a:picLocks noChangeAspect="1" noChangeArrowheads="1"/>
          </p:cNvPicPr>
          <p:nvPr/>
        </p:nvPicPr>
        <p:blipFill>
          <a:blip r:embed="rId2"/>
          <a:srcRect/>
          <a:stretch>
            <a:fillRect/>
          </a:stretch>
        </p:blipFill>
        <p:spPr bwMode="auto">
          <a:xfrm>
            <a:off x="2133600" y="9563100"/>
            <a:ext cx="45720" cy="83820"/>
          </a:xfrm>
          <a:prstGeom prst="rect">
            <a:avLst/>
          </a:prstGeom>
          <a:noFill/>
        </p:spPr>
      </p:pic>
      <p:pic>
        <p:nvPicPr>
          <p:cNvPr id="6" name="Picture 5" descr="arrow"/>
          <p:cNvPicPr>
            <a:picLocks noChangeAspect="1" noChangeArrowheads="1"/>
          </p:cNvPicPr>
          <p:nvPr/>
        </p:nvPicPr>
        <p:blipFill>
          <a:blip r:embed="rId2"/>
          <a:srcRect/>
          <a:stretch>
            <a:fillRect/>
          </a:stretch>
        </p:blipFill>
        <p:spPr bwMode="auto">
          <a:xfrm>
            <a:off x="2133600" y="9753600"/>
            <a:ext cx="45720" cy="83820"/>
          </a:xfrm>
          <a:prstGeom prst="rect">
            <a:avLst/>
          </a:prstGeom>
          <a:noFill/>
        </p:spPr>
      </p:pic>
      <p:pic>
        <p:nvPicPr>
          <p:cNvPr id="7" name="Picture 6" descr="arrow"/>
          <p:cNvPicPr>
            <a:picLocks noChangeAspect="1" noChangeArrowheads="1"/>
          </p:cNvPicPr>
          <p:nvPr/>
        </p:nvPicPr>
        <p:blipFill>
          <a:blip r:embed="rId2"/>
          <a:srcRect/>
          <a:stretch>
            <a:fillRect/>
          </a:stretch>
        </p:blipFill>
        <p:spPr bwMode="auto">
          <a:xfrm>
            <a:off x="2133600" y="9944100"/>
            <a:ext cx="45720" cy="83820"/>
          </a:xfrm>
          <a:prstGeom prst="rect">
            <a:avLst/>
          </a:prstGeom>
          <a:noFill/>
        </p:spPr>
      </p:pic>
      <p:pic>
        <p:nvPicPr>
          <p:cNvPr id="8" name="Picture 7" descr="arrow"/>
          <p:cNvPicPr>
            <a:picLocks noChangeAspect="1" noChangeArrowheads="1"/>
          </p:cNvPicPr>
          <p:nvPr/>
        </p:nvPicPr>
        <p:blipFill>
          <a:blip r:embed="rId2"/>
          <a:srcRect/>
          <a:stretch>
            <a:fillRect/>
          </a:stretch>
        </p:blipFill>
        <p:spPr bwMode="auto">
          <a:xfrm>
            <a:off x="2133600" y="10134600"/>
            <a:ext cx="45720" cy="83820"/>
          </a:xfrm>
          <a:prstGeom prst="rect">
            <a:avLst/>
          </a:prstGeom>
          <a:noFill/>
        </p:spPr>
      </p:pic>
      <p:pic>
        <p:nvPicPr>
          <p:cNvPr id="9" name="Picture 8" descr="arrow"/>
          <p:cNvPicPr>
            <a:picLocks noChangeAspect="1" noChangeArrowheads="1"/>
          </p:cNvPicPr>
          <p:nvPr/>
        </p:nvPicPr>
        <p:blipFill>
          <a:blip r:embed="rId2"/>
          <a:srcRect/>
          <a:stretch>
            <a:fillRect/>
          </a:stretch>
        </p:blipFill>
        <p:spPr bwMode="auto">
          <a:xfrm>
            <a:off x="2133600" y="10325100"/>
            <a:ext cx="45720" cy="83820"/>
          </a:xfrm>
          <a:prstGeom prst="rect">
            <a:avLst/>
          </a:prstGeom>
          <a:noFill/>
        </p:spPr>
      </p:pic>
      <p:pic>
        <p:nvPicPr>
          <p:cNvPr id="10" name="Picture 9" descr="arrow"/>
          <p:cNvPicPr>
            <a:picLocks noChangeAspect="1" noChangeArrowheads="1"/>
          </p:cNvPicPr>
          <p:nvPr/>
        </p:nvPicPr>
        <p:blipFill>
          <a:blip r:embed="rId2"/>
          <a:srcRect/>
          <a:stretch>
            <a:fillRect/>
          </a:stretch>
        </p:blipFill>
        <p:spPr bwMode="auto">
          <a:xfrm>
            <a:off x="2133600" y="10515600"/>
            <a:ext cx="45720" cy="83820"/>
          </a:xfrm>
          <a:prstGeom prst="rect">
            <a:avLst/>
          </a:prstGeom>
          <a:noFill/>
        </p:spPr>
      </p:pic>
      <p:pic>
        <p:nvPicPr>
          <p:cNvPr id="11" name="Picture 10" descr="arrow"/>
          <p:cNvPicPr>
            <a:picLocks noChangeAspect="1" noChangeArrowheads="1"/>
          </p:cNvPicPr>
          <p:nvPr/>
        </p:nvPicPr>
        <p:blipFill>
          <a:blip r:embed="rId2"/>
          <a:srcRect/>
          <a:stretch>
            <a:fillRect/>
          </a:stretch>
        </p:blipFill>
        <p:spPr bwMode="auto">
          <a:xfrm>
            <a:off x="2133600" y="10706100"/>
            <a:ext cx="45720" cy="83820"/>
          </a:xfrm>
          <a:prstGeom prst="rect">
            <a:avLst/>
          </a:prstGeom>
          <a:noFill/>
        </p:spPr>
      </p:pic>
      <p:pic>
        <p:nvPicPr>
          <p:cNvPr id="12" name="Picture 11" descr="arrow"/>
          <p:cNvPicPr>
            <a:picLocks noChangeAspect="1" noChangeArrowheads="1"/>
          </p:cNvPicPr>
          <p:nvPr/>
        </p:nvPicPr>
        <p:blipFill>
          <a:blip r:embed="rId2"/>
          <a:srcRect/>
          <a:stretch>
            <a:fillRect/>
          </a:stretch>
        </p:blipFill>
        <p:spPr bwMode="auto">
          <a:xfrm>
            <a:off x="2133600" y="10896600"/>
            <a:ext cx="45720" cy="83820"/>
          </a:xfrm>
          <a:prstGeom prst="rect">
            <a:avLst/>
          </a:prstGeom>
          <a:noFill/>
        </p:spPr>
      </p:pic>
      <p:pic>
        <p:nvPicPr>
          <p:cNvPr id="13" name="Picture 12" descr="arrow"/>
          <p:cNvPicPr>
            <a:picLocks noChangeAspect="1" noChangeArrowheads="1"/>
          </p:cNvPicPr>
          <p:nvPr/>
        </p:nvPicPr>
        <p:blipFill>
          <a:blip r:embed="rId2"/>
          <a:srcRect/>
          <a:stretch>
            <a:fillRect/>
          </a:stretch>
        </p:blipFill>
        <p:spPr bwMode="auto">
          <a:xfrm>
            <a:off x="2133600" y="11087100"/>
            <a:ext cx="45720" cy="83820"/>
          </a:xfrm>
          <a:prstGeom prst="rect">
            <a:avLst/>
          </a:prstGeom>
          <a:noFill/>
        </p:spPr>
      </p:pic>
      <p:pic>
        <p:nvPicPr>
          <p:cNvPr id="14" name="Picture 13" descr="arrow"/>
          <p:cNvPicPr>
            <a:picLocks noChangeAspect="1" noChangeArrowheads="1"/>
          </p:cNvPicPr>
          <p:nvPr/>
        </p:nvPicPr>
        <p:blipFill>
          <a:blip r:embed="rId2"/>
          <a:srcRect/>
          <a:stretch>
            <a:fillRect/>
          </a:stretch>
        </p:blipFill>
        <p:spPr bwMode="auto">
          <a:xfrm>
            <a:off x="2133600" y="11277600"/>
            <a:ext cx="45720" cy="83820"/>
          </a:xfrm>
          <a:prstGeom prst="rect">
            <a:avLst/>
          </a:prstGeom>
          <a:noFill/>
        </p:spPr>
      </p:pic>
      <p:pic>
        <p:nvPicPr>
          <p:cNvPr id="15" name="Picture 14" descr="arrow"/>
          <p:cNvPicPr>
            <a:picLocks noChangeAspect="1" noChangeArrowheads="1"/>
          </p:cNvPicPr>
          <p:nvPr/>
        </p:nvPicPr>
        <p:blipFill>
          <a:blip r:embed="rId2"/>
          <a:srcRect/>
          <a:stretch>
            <a:fillRect/>
          </a:stretch>
        </p:blipFill>
        <p:spPr bwMode="auto">
          <a:xfrm>
            <a:off x="2133600" y="11468100"/>
            <a:ext cx="45720" cy="83820"/>
          </a:xfrm>
          <a:prstGeom prst="rect">
            <a:avLst/>
          </a:prstGeom>
          <a:noFill/>
        </p:spPr>
      </p:pic>
      <p:pic>
        <p:nvPicPr>
          <p:cNvPr id="16" name="Picture 15" descr="arrow"/>
          <p:cNvPicPr>
            <a:picLocks noChangeAspect="1" noChangeArrowheads="1"/>
          </p:cNvPicPr>
          <p:nvPr/>
        </p:nvPicPr>
        <p:blipFill>
          <a:blip r:embed="rId2"/>
          <a:srcRect/>
          <a:stretch>
            <a:fillRect/>
          </a:stretch>
        </p:blipFill>
        <p:spPr bwMode="auto">
          <a:xfrm>
            <a:off x="2133600" y="11658600"/>
            <a:ext cx="45720" cy="83820"/>
          </a:xfrm>
          <a:prstGeom prst="rect">
            <a:avLst/>
          </a:prstGeom>
          <a:noFill/>
        </p:spPr>
      </p:pic>
      <p:pic>
        <p:nvPicPr>
          <p:cNvPr id="17" name="Picture 16" descr="arrow"/>
          <p:cNvPicPr>
            <a:picLocks noChangeAspect="1" noChangeArrowheads="1"/>
          </p:cNvPicPr>
          <p:nvPr/>
        </p:nvPicPr>
        <p:blipFill>
          <a:blip r:embed="rId2"/>
          <a:srcRect/>
          <a:stretch>
            <a:fillRect/>
          </a:stretch>
        </p:blipFill>
        <p:spPr bwMode="auto">
          <a:xfrm>
            <a:off x="2133600" y="11849100"/>
            <a:ext cx="45720" cy="83820"/>
          </a:xfrm>
          <a:prstGeom prst="rect">
            <a:avLst/>
          </a:prstGeom>
          <a:noFill/>
        </p:spPr>
      </p:pic>
      <p:pic>
        <p:nvPicPr>
          <p:cNvPr id="18" name="Picture 17" descr="arrow"/>
          <p:cNvPicPr>
            <a:picLocks noChangeAspect="1" noChangeArrowheads="1"/>
          </p:cNvPicPr>
          <p:nvPr/>
        </p:nvPicPr>
        <p:blipFill>
          <a:blip r:embed="rId2"/>
          <a:srcRect/>
          <a:stretch>
            <a:fillRect/>
          </a:stretch>
        </p:blipFill>
        <p:spPr bwMode="auto">
          <a:xfrm>
            <a:off x="2133600" y="12039600"/>
            <a:ext cx="45720" cy="83820"/>
          </a:xfrm>
          <a:prstGeom prst="rect">
            <a:avLst/>
          </a:prstGeom>
          <a:noFill/>
        </p:spPr>
      </p:pic>
      <p:pic>
        <p:nvPicPr>
          <p:cNvPr id="19" name="Picture 18" descr="arrow"/>
          <p:cNvPicPr>
            <a:picLocks noChangeAspect="1" noChangeArrowheads="1"/>
          </p:cNvPicPr>
          <p:nvPr/>
        </p:nvPicPr>
        <p:blipFill>
          <a:blip r:embed="rId2"/>
          <a:srcRect/>
          <a:stretch>
            <a:fillRect/>
          </a:stretch>
        </p:blipFill>
        <p:spPr bwMode="auto">
          <a:xfrm>
            <a:off x="2133600" y="12230100"/>
            <a:ext cx="45720" cy="83820"/>
          </a:xfrm>
          <a:prstGeom prst="rect">
            <a:avLst/>
          </a:prstGeom>
          <a:noFill/>
        </p:spPr>
      </p:pic>
      <p:pic>
        <p:nvPicPr>
          <p:cNvPr id="20" name="Picture 19" descr="arrow"/>
          <p:cNvPicPr>
            <a:picLocks noChangeAspect="1" noChangeArrowheads="1"/>
          </p:cNvPicPr>
          <p:nvPr/>
        </p:nvPicPr>
        <p:blipFill>
          <a:blip r:embed="rId2"/>
          <a:srcRect/>
          <a:stretch>
            <a:fillRect/>
          </a:stretch>
        </p:blipFill>
        <p:spPr bwMode="auto">
          <a:xfrm>
            <a:off x="2133600" y="12420600"/>
            <a:ext cx="45720" cy="83820"/>
          </a:xfrm>
          <a:prstGeom prst="rect">
            <a:avLst/>
          </a:prstGeom>
          <a:noFill/>
        </p:spPr>
      </p:pic>
      <p:pic>
        <p:nvPicPr>
          <p:cNvPr id="21" name="Picture 20" descr="arrow"/>
          <p:cNvPicPr>
            <a:picLocks noChangeAspect="1" noChangeArrowheads="1"/>
          </p:cNvPicPr>
          <p:nvPr/>
        </p:nvPicPr>
        <p:blipFill>
          <a:blip r:embed="rId2"/>
          <a:srcRect/>
          <a:stretch>
            <a:fillRect/>
          </a:stretch>
        </p:blipFill>
        <p:spPr bwMode="auto">
          <a:xfrm>
            <a:off x="2133600" y="12611100"/>
            <a:ext cx="45720" cy="83820"/>
          </a:xfrm>
          <a:prstGeom prst="rect">
            <a:avLst/>
          </a:prstGeom>
          <a:noFill/>
        </p:spPr>
      </p:pic>
      <p:pic>
        <p:nvPicPr>
          <p:cNvPr id="22" name="Picture 21" descr="arrow"/>
          <p:cNvPicPr>
            <a:picLocks noChangeAspect="1" noChangeArrowheads="1"/>
          </p:cNvPicPr>
          <p:nvPr/>
        </p:nvPicPr>
        <p:blipFill>
          <a:blip r:embed="rId2"/>
          <a:srcRect/>
          <a:stretch>
            <a:fillRect/>
          </a:stretch>
        </p:blipFill>
        <p:spPr bwMode="auto">
          <a:xfrm>
            <a:off x="2133600" y="12992100"/>
            <a:ext cx="45720" cy="83820"/>
          </a:xfrm>
          <a:prstGeom prst="rect">
            <a:avLst/>
          </a:prstGeom>
          <a:noFill/>
        </p:spPr>
      </p:pic>
      <p:pic>
        <p:nvPicPr>
          <p:cNvPr id="23" name="Picture 22" descr="arrow"/>
          <p:cNvPicPr>
            <a:picLocks noChangeAspect="1" noChangeArrowheads="1"/>
          </p:cNvPicPr>
          <p:nvPr/>
        </p:nvPicPr>
        <p:blipFill>
          <a:blip r:embed="rId2"/>
          <a:srcRect/>
          <a:stretch>
            <a:fillRect/>
          </a:stretch>
        </p:blipFill>
        <p:spPr bwMode="auto">
          <a:xfrm>
            <a:off x="2133600" y="13373100"/>
            <a:ext cx="45720" cy="83820"/>
          </a:xfrm>
          <a:prstGeom prst="rect">
            <a:avLst/>
          </a:prstGeom>
          <a:noFill/>
        </p:spPr>
      </p:pic>
      <p:pic>
        <p:nvPicPr>
          <p:cNvPr id="24" name="Picture 23" descr="arrow"/>
          <p:cNvPicPr>
            <a:picLocks noChangeAspect="1" noChangeArrowheads="1"/>
          </p:cNvPicPr>
          <p:nvPr/>
        </p:nvPicPr>
        <p:blipFill>
          <a:blip r:embed="rId2"/>
          <a:srcRect/>
          <a:stretch>
            <a:fillRect/>
          </a:stretch>
        </p:blipFill>
        <p:spPr bwMode="auto">
          <a:xfrm>
            <a:off x="2133600" y="13563600"/>
            <a:ext cx="45720" cy="83820"/>
          </a:xfrm>
          <a:prstGeom prst="rect">
            <a:avLst/>
          </a:prstGeom>
          <a:noFill/>
        </p:spPr>
      </p:pic>
      <p:pic>
        <p:nvPicPr>
          <p:cNvPr id="25" name="Picture 24" descr="arrow"/>
          <p:cNvPicPr>
            <a:picLocks noChangeAspect="1" noChangeArrowheads="1"/>
          </p:cNvPicPr>
          <p:nvPr/>
        </p:nvPicPr>
        <p:blipFill>
          <a:blip r:embed="rId2"/>
          <a:srcRect/>
          <a:stretch>
            <a:fillRect/>
          </a:stretch>
        </p:blipFill>
        <p:spPr bwMode="auto">
          <a:xfrm>
            <a:off x="2133600" y="13754100"/>
            <a:ext cx="45720" cy="83820"/>
          </a:xfrm>
          <a:prstGeom prst="rect">
            <a:avLst/>
          </a:prstGeom>
          <a:noFill/>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67590" y="228600"/>
          <a:ext cx="8610600" cy="6174672"/>
        </p:xfrm>
        <a:graphic>
          <a:graphicData uri="http://schemas.openxmlformats.org/drawingml/2006/table">
            <a:tbl>
              <a:tblPr/>
              <a:tblGrid>
                <a:gridCol w="8610600">
                  <a:extLst>
                    <a:ext uri="{9D8B030D-6E8A-4147-A177-3AD203B41FA5}">
                      <a16:colId xmlns:a16="http://schemas.microsoft.com/office/drawing/2014/main" val="20000"/>
                    </a:ext>
                  </a:extLst>
                </a:gridCol>
              </a:tblGrid>
              <a:tr h="278872">
                <a:tc>
                  <a:txBody>
                    <a:bodyPr/>
                    <a:lstStyle/>
                    <a:p>
                      <a:pPr algn="l" fontAlgn="ctr"/>
                      <a:r>
                        <a:rPr lang="en-US" sz="1800" b="1" i="0" u="none" strike="noStrike" dirty="0">
                          <a:solidFill>
                            <a:schemeClr val="tx1"/>
                          </a:solidFill>
                          <a:latin typeface="+mn-lt"/>
                        </a:rPr>
                        <a:t>   Master of Science (Hospitality Administration)</a:t>
                      </a:r>
                      <a:endParaRPr lang="en-US" sz="1800" b="1" i="0"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8872">
                <a:tc>
                  <a:txBody>
                    <a:bodyPr/>
                    <a:lstStyle/>
                    <a:p>
                      <a:pPr algn="l" fontAlgn="ctr"/>
                      <a:r>
                        <a:rPr lang="en-US" sz="1800" b="1" i="0" u="none" strike="noStrike" dirty="0">
                          <a:solidFill>
                            <a:schemeClr val="tx1"/>
                          </a:solidFill>
                          <a:latin typeface="+mn-lt"/>
                        </a:rPr>
                        <a:t>   Master of Arts (Sanskrit)</a:t>
                      </a:r>
                      <a:endParaRPr lang="en-US" sz="1800" b="1" i="0"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65593">
                <a:tc>
                  <a:txBody>
                    <a:bodyPr/>
                    <a:lstStyle/>
                    <a:p>
                      <a:pPr algn="l" fontAlgn="b"/>
                      <a:r>
                        <a:rPr lang="en-US" sz="1800" b="1" i="0" u="none" strike="noStrike" dirty="0">
                          <a:solidFill>
                            <a:schemeClr val="tx1"/>
                          </a:solidFill>
                          <a:latin typeface="+mn-lt"/>
                        </a:rPr>
                        <a:t>   Master of Arts (Urdu)</a:t>
                      </a:r>
                      <a:endParaRPr lang="en-US" sz="1800" b="1" i="0"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65593">
                <a:tc>
                  <a:txBody>
                    <a:bodyPr/>
                    <a:lstStyle/>
                    <a:p>
                      <a:pPr algn="l" fontAlgn="ctr"/>
                      <a:r>
                        <a:rPr lang="en-US" sz="1800" b="1" i="1" u="none" strike="noStrike" dirty="0">
                          <a:solidFill>
                            <a:schemeClr val="tx1"/>
                          </a:solidFill>
                          <a:latin typeface="+mn-lt"/>
                        </a:rPr>
                        <a:t>   Master of Arts (Hindi) Online</a:t>
                      </a:r>
                      <a:endParaRPr lang="en-US" sz="1800" b="1" i="1"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65593">
                <a:tc>
                  <a:txBody>
                    <a:bodyPr/>
                    <a:lstStyle/>
                    <a:p>
                      <a:pPr algn="l" fontAlgn="ctr"/>
                      <a:r>
                        <a:rPr lang="en-US" sz="1800" b="1" i="1" u="none" strike="noStrike" dirty="0">
                          <a:solidFill>
                            <a:schemeClr val="tx1"/>
                          </a:solidFill>
                          <a:latin typeface="+mn-lt"/>
                        </a:rPr>
                        <a:t>   Master of Science (Environmental Science)</a:t>
                      </a:r>
                      <a:endParaRPr lang="en-US" sz="1800" b="1" i="1"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65593">
                <a:tc>
                  <a:txBody>
                    <a:bodyPr/>
                    <a:lstStyle/>
                    <a:p>
                      <a:pPr algn="l" fontAlgn="b"/>
                      <a:r>
                        <a:rPr lang="en-US" sz="1800" b="1" i="0" u="none" strike="noStrike" dirty="0">
                          <a:solidFill>
                            <a:schemeClr val="tx1"/>
                          </a:solidFill>
                          <a:latin typeface="+mn-lt"/>
                        </a:rPr>
                        <a:t>   Master of Arts (Philosophy)</a:t>
                      </a:r>
                      <a:endParaRPr lang="en-US" sz="1800" b="1" i="0"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65593">
                <a:tc>
                  <a:txBody>
                    <a:bodyPr/>
                    <a:lstStyle/>
                    <a:p>
                      <a:pPr algn="l" fontAlgn="b"/>
                      <a:r>
                        <a:rPr lang="en-US" sz="1800" b="1" i="0" u="none" strike="noStrike" dirty="0">
                          <a:solidFill>
                            <a:schemeClr val="tx1"/>
                          </a:solidFill>
                          <a:latin typeface="+mn-lt"/>
                        </a:rPr>
                        <a:t>   Master of Arts in Journalism &amp; Mass Communication</a:t>
                      </a:r>
                      <a:endParaRPr lang="en-US" sz="1800" b="1" i="0"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65593">
                <a:tc>
                  <a:txBody>
                    <a:bodyPr/>
                    <a:lstStyle/>
                    <a:p>
                      <a:pPr algn="l" fontAlgn="ctr"/>
                      <a:r>
                        <a:rPr lang="en-US" sz="1800" b="1" i="1" u="none" strike="noStrike" dirty="0">
                          <a:solidFill>
                            <a:schemeClr val="tx1"/>
                          </a:solidFill>
                          <a:latin typeface="+mn-lt"/>
                        </a:rPr>
                        <a:t>   Master of Library and Information Science</a:t>
                      </a:r>
                      <a:endParaRPr lang="en-US" sz="1800" b="1" i="1"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65593">
                <a:tc>
                  <a:txBody>
                    <a:bodyPr/>
                    <a:lstStyle/>
                    <a:p>
                      <a:pPr algn="l" fontAlgn="ctr"/>
                      <a:r>
                        <a:rPr lang="en-US" sz="1800" b="1" i="1" u="none" strike="noStrike" dirty="0">
                          <a:solidFill>
                            <a:schemeClr val="tx1"/>
                          </a:solidFill>
                          <a:latin typeface="+mn-lt"/>
                        </a:rPr>
                        <a:t>Master of Commerce in Management Accounting &amp; Financial Strategies</a:t>
                      </a:r>
                      <a:endParaRPr lang="en-US" sz="1800" b="1" i="1" u="none" strike="noStrike" dirty="0">
                        <a:solidFill>
                          <a:schemeClr val="tx1"/>
                        </a:solidFill>
                        <a:latin typeface="Calibri"/>
                      </a:endParaRPr>
                    </a:p>
                  </a:txBody>
                  <a:tcPr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65593">
                <a:tc>
                  <a:txBody>
                    <a:bodyPr/>
                    <a:lstStyle/>
                    <a:p>
                      <a:pPr algn="l" fontAlgn="b"/>
                      <a:r>
                        <a:rPr lang="en-US" sz="1800" b="1" i="0" u="none" strike="noStrike" dirty="0">
                          <a:solidFill>
                            <a:schemeClr val="tx1"/>
                          </a:solidFill>
                          <a:latin typeface="+mn-lt"/>
                        </a:rPr>
                        <a:t>   </a:t>
                      </a:r>
                      <a:r>
                        <a:rPr lang="en-US" sz="1800" b="1" i="0" u="none" strike="noStrike" dirty="0" err="1">
                          <a:solidFill>
                            <a:schemeClr val="tx1"/>
                          </a:solidFill>
                          <a:latin typeface="+mn-lt"/>
                        </a:rPr>
                        <a:t>MSc</a:t>
                      </a:r>
                      <a:r>
                        <a:rPr lang="en-US" sz="1800" b="1" i="0" u="none" strike="noStrike" dirty="0">
                          <a:solidFill>
                            <a:schemeClr val="tx1"/>
                          </a:solidFill>
                          <a:latin typeface="+mn-lt"/>
                        </a:rPr>
                        <a:t> (Mathematics with Applications in Computer Science)</a:t>
                      </a:r>
                      <a:endParaRPr lang="en-US" sz="1800" b="1" i="0"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65593">
                <a:tc>
                  <a:txBody>
                    <a:bodyPr/>
                    <a:lstStyle/>
                    <a:p>
                      <a:pPr algn="l" fontAlgn="b"/>
                      <a:r>
                        <a:rPr lang="en-US" sz="1800" b="1" i="0" u="none" strike="noStrike" dirty="0">
                          <a:solidFill>
                            <a:schemeClr val="tx1"/>
                          </a:solidFill>
                          <a:latin typeface="+mn-lt"/>
                        </a:rPr>
                        <a:t>   Master of Arts (Political Science)</a:t>
                      </a:r>
                      <a:endParaRPr lang="en-US" sz="1800" b="1" i="0"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65593">
                <a:tc>
                  <a:txBody>
                    <a:bodyPr/>
                    <a:lstStyle/>
                    <a:p>
                      <a:pPr algn="l" fontAlgn="ctr"/>
                      <a:r>
                        <a:rPr lang="en-US" sz="1800" b="1" i="1" u="none" strike="noStrike" dirty="0">
                          <a:solidFill>
                            <a:schemeClr val="tx1"/>
                          </a:solidFill>
                          <a:latin typeface="+mn-lt"/>
                        </a:rPr>
                        <a:t>   MA in Psychology</a:t>
                      </a:r>
                      <a:endParaRPr lang="en-US" sz="1800" b="1" i="1"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65593">
                <a:tc>
                  <a:txBody>
                    <a:bodyPr/>
                    <a:lstStyle/>
                    <a:p>
                      <a:pPr algn="l" fontAlgn="ctr"/>
                      <a:r>
                        <a:rPr lang="en-US" sz="1800" b="1" i="1" u="none" strike="noStrike" dirty="0">
                          <a:solidFill>
                            <a:schemeClr val="tx1"/>
                          </a:solidFill>
                          <a:latin typeface="+mn-lt"/>
                        </a:rPr>
                        <a:t>   Master of Arts (Public Administration)</a:t>
                      </a:r>
                      <a:endParaRPr lang="en-US" sz="1800" b="1" i="1"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65593">
                <a:tc>
                  <a:txBody>
                    <a:bodyPr/>
                    <a:lstStyle/>
                    <a:p>
                      <a:pPr algn="l" fontAlgn="b"/>
                      <a:r>
                        <a:rPr lang="en-US" sz="1800" b="1" i="0" u="none" strike="noStrike" dirty="0">
                          <a:solidFill>
                            <a:schemeClr val="tx1"/>
                          </a:solidFill>
                          <a:latin typeface="+mn-lt"/>
                        </a:rPr>
                        <a:t>   Master of Arts (Rural Development)</a:t>
                      </a:r>
                      <a:endParaRPr lang="en-US" sz="1800" b="1" i="0"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265593">
                <a:tc>
                  <a:txBody>
                    <a:bodyPr/>
                    <a:lstStyle/>
                    <a:p>
                      <a:pPr algn="l" fontAlgn="b"/>
                      <a:r>
                        <a:rPr lang="en-US" sz="1800" b="1" i="0" u="none" strike="noStrike" dirty="0">
                          <a:solidFill>
                            <a:schemeClr val="tx1"/>
                          </a:solidFill>
                          <a:latin typeface="+mn-lt"/>
                        </a:rPr>
                        <a:t>   Master of Science (</a:t>
                      </a:r>
                      <a:r>
                        <a:rPr lang="en-US" sz="1800" b="1" i="0" u="none" strike="noStrike" dirty="0" err="1">
                          <a:solidFill>
                            <a:schemeClr val="tx1"/>
                          </a:solidFill>
                          <a:latin typeface="+mn-lt"/>
                        </a:rPr>
                        <a:t>Counselling</a:t>
                      </a:r>
                      <a:r>
                        <a:rPr lang="en-US" sz="1800" b="1" i="0" u="none" strike="noStrike" dirty="0">
                          <a:solidFill>
                            <a:schemeClr val="tx1"/>
                          </a:solidFill>
                          <a:latin typeface="+mn-lt"/>
                        </a:rPr>
                        <a:t> and Family Therapy)</a:t>
                      </a:r>
                      <a:endParaRPr lang="en-US" sz="1800" b="1" i="0"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65593">
                <a:tc>
                  <a:txBody>
                    <a:bodyPr/>
                    <a:lstStyle/>
                    <a:p>
                      <a:pPr algn="l" fontAlgn="ctr"/>
                      <a:r>
                        <a:rPr lang="en-US" sz="1800" b="1" i="1" u="none" strike="noStrike" dirty="0">
                          <a:solidFill>
                            <a:schemeClr val="tx1"/>
                          </a:solidFill>
                          <a:latin typeface="+mn-lt"/>
                        </a:rPr>
                        <a:t>   Masters in Anthropology</a:t>
                      </a:r>
                      <a:endParaRPr lang="en-US" sz="1800" b="1" i="1"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65593">
                <a:tc>
                  <a:txBody>
                    <a:bodyPr/>
                    <a:lstStyle/>
                    <a:p>
                      <a:pPr algn="l" fontAlgn="ctr"/>
                      <a:r>
                        <a:rPr lang="en-US" sz="1800" b="1" i="1" u="none" strike="noStrike" dirty="0">
                          <a:solidFill>
                            <a:schemeClr val="tx1"/>
                          </a:solidFill>
                          <a:latin typeface="+mn-lt"/>
                        </a:rPr>
                        <a:t>   Master of Social Work</a:t>
                      </a:r>
                      <a:endParaRPr lang="en-US" sz="1800" b="1" i="1"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r h="265593">
                <a:tc>
                  <a:txBody>
                    <a:bodyPr/>
                    <a:lstStyle/>
                    <a:p>
                      <a:pPr algn="l" fontAlgn="b"/>
                      <a:r>
                        <a:rPr lang="en-US" sz="1800" b="1" i="0" u="none" strike="noStrike" dirty="0">
                          <a:solidFill>
                            <a:schemeClr val="tx1"/>
                          </a:solidFill>
                          <a:latin typeface="+mn-lt"/>
                        </a:rPr>
                        <a:t>   Master of Social Work (</a:t>
                      </a:r>
                      <a:r>
                        <a:rPr lang="en-US" sz="1800" b="1" i="0" u="none" strike="noStrike" dirty="0" err="1">
                          <a:solidFill>
                            <a:schemeClr val="tx1"/>
                          </a:solidFill>
                          <a:latin typeface="+mn-lt"/>
                        </a:rPr>
                        <a:t>Counselling</a:t>
                      </a:r>
                      <a:r>
                        <a:rPr lang="en-US" sz="1800" b="1" i="0" u="none" strike="noStrike" dirty="0">
                          <a:solidFill>
                            <a:schemeClr val="tx1"/>
                          </a:solidFill>
                          <a:latin typeface="+mn-lt"/>
                        </a:rPr>
                        <a:t>)</a:t>
                      </a:r>
                      <a:endParaRPr lang="en-US" sz="1800" b="1" i="0"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7"/>
                  </a:ext>
                </a:extLst>
              </a:tr>
              <a:tr h="374368">
                <a:tc>
                  <a:txBody>
                    <a:bodyPr/>
                    <a:lstStyle/>
                    <a:p>
                      <a:pPr algn="l" fontAlgn="b"/>
                      <a:r>
                        <a:rPr lang="en-US" sz="1800" b="1" i="0" u="none" strike="noStrike" dirty="0">
                          <a:solidFill>
                            <a:schemeClr val="tx1"/>
                          </a:solidFill>
                          <a:latin typeface="+mn-lt"/>
                        </a:rPr>
                        <a:t>   Master of Arts (Sociology)</a:t>
                      </a:r>
                      <a:endParaRPr lang="en-US" sz="1800" b="1" i="0"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8"/>
                  </a:ext>
                </a:extLst>
              </a:tr>
              <a:tr h="304800">
                <a:tc>
                  <a:txBody>
                    <a:bodyPr/>
                    <a:lstStyle/>
                    <a:p>
                      <a:pPr algn="l" fontAlgn="ctr"/>
                      <a:r>
                        <a:rPr lang="en-US" sz="1800" b="1" i="1" u="none" strike="noStrike" dirty="0">
                          <a:solidFill>
                            <a:schemeClr val="tx1"/>
                          </a:solidFill>
                          <a:latin typeface="+mn-lt"/>
                        </a:rPr>
                        <a:t>   MA in Distance Education</a:t>
                      </a:r>
                      <a:endParaRPr lang="en-US" sz="1800" b="1" i="1"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9"/>
                  </a:ext>
                </a:extLst>
              </a:tr>
              <a:tr h="265593">
                <a:tc>
                  <a:txBody>
                    <a:bodyPr/>
                    <a:lstStyle/>
                    <a:p>
                      <a:pPr algn="l" fontAlgn="b"/>
                      <a:r>
                        <a:rPr lang="en-US" sz="1800" b="1" i="0" u="none" strike="noStrike" dirty="0">
                          <a:solidFill>
                            <a:schemeClr val="tx1"/>
                          </a:solidFill>
                          <a:latin typeface="+mn-lt"/>
                        </a:rPr>
                        <a:t>   Master of Tourism &amp; Travel Management</a:t>
                      </a:r>
                      <a:endParaRPr lang="en-US" sz="1800" b="1" i="0"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
                  </a:ext>
                </a:extLst>
              </a:tr>
              <a:tr h="265593">
                <a:tc>
                  <a:txBody>
                    <a:bodyPr/>
                    <a:lstStyle/>
                    <a:p>
                      <a:pPr algn="l" fontAlgn="ctr"/>
                      <a:r>
                        <a:rPr lang="en-US" sz="1800" b="1" i="1" u="none" strike="noStrike" dirty="0">
                          <a:solidFill>
                            <a:schemeClr val="tx1"/>
                          </a:solidFill>
                          <a:latin typeface="+mn-lt"/>
                        </a:rPr>
                        <a:t>   MA in Translation Studies</a:t>
                      </a:r>
                      <a:endParaRPr lang="en-US" sz="1800" b="1" i="1" u="none" strike="noStrike" dirty="0">
                        <a:solidFill>
                          <a:schemeClr val="tx1"/>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pic>
        <p:nvPicPr>
          <p:cNvPr id="5" name="Picture 4" descr="arrow"/>
          <p:cNvPicPr>
            <a:picLocks noChangeAspect="1" noChangeArrowheads="1"/>
          </p:cNvPicPr>
          <p:nvPr/>
        </p:nvPicPr>
        <p:blipFill>
          <a:blip r:embed="rId2"/>
          <a:srcRect/>
          <a:stretch>
            <a:fillRect/>
          </a:stretch>
        </p:blipFill>
        <p:spPr bwMode="auto">
          <a:xfrm>
            <a:off x="2133600" y="9563100"/>
            <a:ext cx="45720" cy="83820"/>
          </a:xfrm>
          <a:prstGeom prst="rect">
            <a:avLst/>
          </a:prstGeom>
          <a:noFill/>
        </p:spPr>
      </p:pic>
      <p:pic>
        <p:nvPicPr>
          <p:cNvPr id="6" name="Picture 5" descr="arrow"/>
          <p:cNvPicPr>
            <a:picLocks noChangeAspect="1" noChangeArrowheads="1"/>
          </p:cNvPicPr>
          <p:nvPr/>
        </p:nvPicPr>
        <p:blipFill>
          <a:blip r:embed="rId2"/>
          <a:srcRect/>
          <a:stretch>
            <a:fillRect/>
          </a:stretch>
        </p:blipFill>
        <p:spPr bwMode="auto">
          <a:xfrm>
            <a:off x="2133600" y="9753600"/>
            <a:ext cx="45720" cy="83820"/>
          </a:xfrm>
          <a:prstGeom prst="rect">
            <a:avLst/>
          </a:prstGeom>
          <a:noFill/>
        </p:spPr>
      </p:pic>
      <p:pic>
        <p:nvPicPr>
          <p:cNvPr id="7" name="Picture 6" descr="arrow"/>
          <p:cNvPicPr>
            <a:picLocks noChangeAspect="1" noChangeArrowheads="1"/>
          </p:cNvPicPr>
          <p:nvPr/>
        </p:nvPicPr>
        <p:blipFill>
          <a:blip r:embed="rId2"/>
          <a:srcRect/>
          <a:stretch>
            <a:fillRect/>
          </a:stretch>
        </p:blipFill>
        <p:spPr bwMode="auto">
          <a:xfrm>
            <a:off x="2133600" y="9944100"/>
            <a:ext cx="45720" cy="83820"/>
          </a:xfrm>
          <a:prstGeom prst="rect">
            <a:avLst/>
          </a:prstGeom>
          <a:noFill/>
        </p:spPr>
      </p:pic>
      <p:pic>
        <p:nvPicPr>
          <p:cNvPr id="8" name="Picture 7" descr="arrow"/>
          <p:cNvPicPr>
            <a:picLocks noChangeAspect="1" noChangeArrowheads="1"/>
          </p:cNvPicPr>
          <p:nvPr/>
        </p:nvPicPr>
        <p:blipFill>
          <a:blip r:embed="rId2"/>
          <a:srcRect/>
          <a:stretch>
            <a:fillRect/>
          </a:stretch>
        </p:blipFill>
        <p:spPr bwMode="auto">
          <a:xfrm>
            <a:off x="2133600" y="10134600"/>
            <a:ext cx="45720" cy="83820"/>
          </a:xfrm>
          <a:prstGeom prst="rect">
            <a:avLst/>
          </a:prstGeom>
          <a:noFill/>
        </p:spPr>
      </p:pic>
      <p:pic>
        <p:nvPicPr>
          <p:cNvPr id="9" name="Picture 8" descr="arrow"/>
          <p:cNvPicPr>
            <a:picLocks noChangeAspect="1" noChangeArrowheads="1"/>
          </p:cNvPicPr>
          <p:nvPr/>
        </p:nvPicPr>
        <p:blipFill>
          <a:blip r:embed="rId2"/>
          <a:srcRect/>
          <a:stretch>
            <a:fillRect/>
          </a:stretch>
        </p:blipFill>
        <p:spPr bwMode="auto">
          <a:xfrm>
            <a:off x="2133600" y="10325100"/>
            <a:ext cx="45720" cy="83820"/>
          </a:xfrm>
          <a:prstGeom prst="rect">
            <a:avLst/>
          </a:prstGeom>
          <a:noFill/>
        </p:spPr>
      </p:pic>
      <p:pic>
        <p:nvPicPr>
          <p:cNvPr id="10" name="Picture 9" descr="arrow"/>
          <p:cNvPicPr>
            <a:picLocks noChangeAspect="1" noChangeArrowheads="1"/>
          </p:cNvPicPr>
          <p:nvPr/>
        </p:nvPicPr>
        <p:blipFill>
          <a:blip r:embed="rId2"/>
          <a:srcRect/>
          <a:stretch>
            <a:fillRect/>
          </a:stretch>
        </p:blipFill>
        <p:spPr bwMode="auto">
          <a:xfrm>
            <a:off x="2133600" y="10515600"/>
            <a:ext cx="45720" cy="83820"/>
          </a:xfrm>
          <a:prstGeom prst="rect">
            <a:avLst/>
          </a:prstGeom>
          <a:noFill/>
        </p:spPr>
      </p:pic>
      <p:pic>
        <p:nvPicPr>
          <p:cNvPr id="11" name="Picture 10" descr="arrow"/>
          <p:cNvPicPr>
            <a:picLocks noChangeAspect="1" noChangeArrowheads="1"/>
          </p:cNvPicPr>
          <p:nvPr/>
        </p:nvPicPr>
        <p:blipFill>
          <a:blip r:embed="rId2"/>
          <a:srcRect/>
          <a:stretch>
            <a:fillRect/>
          </a:stretch>
        </p:blipFill>
        <p:spPr bwMode="auto">
          <a:xfrm>
            <a:off x="2133600" y="10706100"/>
            <a:ext cx="45720" cy="83820"/>
          </a:xfrm>
          <a:prstGeom prst="rect">
            <a:avLst/>
          </a:prstGeom>
          <a:noFill/>
        </p:spPr>
      </p:pic>
      <p:pic>
        <p:nvPicPr>
          <p:cNvPr id="12" name="Picture 11" descr="arrow"/>
          <p:cNvPicPr>
            <a:picLocks noChangeAspect="1" noChangeArrowheads="1"/>
          </p:cNvPicPr>
          <p:nvPr/>
        </p:nvPicPr>
        <p:blipFill>
          <a:blip r:embed="rId2"/>
          <a:srcRect/>
          <a:stretch>
            <a:fillRect/>
          </a:stretch>
        </p:blipFill>
        <p:spPr bwMode="auto">
          <a:xfrm>
            <a:off x="2133600" y="10896600"/>
            <a:ext cx="45720" cy="83820"/>
          </a:xfrm>
          <a:prstGeom prst="rect">
            <a:avLst/>
          </a:prstGeom>
          <a:noFill/>
        </p:spPr>
      </p:pic>
      <p:pic>
        <p:nvPicPr>
          <p:cNvPr id="13" name="Picture 12" descr="arrow"/>
          <p:cNvPicPr>
            <a:picLocks noChangeAspect="1" noChangeArrowheads="1"/>
          </p:cNvPicPr>
          <p:nvPr/>
        </p:nvPicPr>
        <p:blipFill>
          <a:blip r:embed="rId2"/>
          <a:srcRect/>
          <a:stretch>
            <a:fillRect/>
          </a:stretch>
        </p:blipFill>
        <p:spPr bwMode="auto">
          <a:xfrm>
            <a:off x="2133600" y="11087100"/>
            <a:ext cx="45720" cy="83820"/>
          </a:xfrm>
          <a:prstGeom prst="rect">
            <a:avLst/>
          </a:prstGeom>
          <a:noFill/>
        </p:spPr>
      </p:pic>
      <p:pic>
        <p:nvPicPr>
          <p:cNvPr id="14" name="Picture 13" descr="arrow"/>
          <p:cNvPicPr>
            <a:picLocks noChangeAspect="1" noChangeArrowheads="1"/>
          </p:cNvPicPr>
          <p:nvPr/>
        </p:nvPicPr>
        <p:blipFill>
          <a:blip r:embed="rId2"/>
          <a:srcRect/>
          <a:stretch>
            <a:fillRect/>
          </a:stretch>
        </p:blipFill>
        <p:spPr bwMode="auto">
          <a:xfrm>
            <a:off x="2133600" y="11277600"/>
            <a:ext cx="45720" cy="83820"/>
          </a:xfrm>
          <a:prstGeom prst="rect">
            <a:avLst/>
          </a:prstGeom>
          <a:noFill/>
        </p:spPr>
      </p:pic>
      <p:pic>
        <p:nvPicPr>
          <p:cNvPr id="15" name="Picture 14" descr="arrow"/>
          <p:cNvPicPr>
            <a:picLocks noChangeAspect="1" noChangeArrowheads="1"/>
          </p:cNvPicPr>
          <p:nvPr/>
        </p:nvPicPr>
        <p:blipFill>
          <a:blip r:embed="rId2"/>
          <a:srcRect/>
          <a:stretch>
            <a:fillRect/>
          </a:stretch>
        </p:blipFill>
        <p:spPr bwMode="auto">
          <a:xfrm>
            <a:off x="2133600" y="11468100"/>
            <a:ext cx="45720" cy="83820"/>
          </a:xfrm>
          <a:prstGeom prst="rect">
            <a:avLst/>
          </a:prstGeom>
          <a:noFill/>
        </p:spPr>
      </p:pic>
      <p:pic>
        <p:nvPicPr>
          <p:cNvPr id="16" name="Picture 15" descr="arrow"/>
          <p:cNvPicPr>
            <a:picLocks noChangeAspect="1" noChangeArrowheads="1"/>
          </p:cNvPicPr>
          <p:nvPr/>
        </p:nvPicPr>
        <p:blipFill>
          <a:blip r:embed="rId2"/>
          <a:srcRect/>
          <a:stretch>
            <a:fillRect/>
          </a:stretch>
        </p:blipFill>
        <p:spPr bwMode="auto">
          <a:xfrm>
            <a:off x="2133600" y="11658600"/>
            <a:ext cx="45720" cy="83820"/>
          </a:xfrm>
          <a:prstGeom prst="rect">
            <a:avLst/>
          </a:prstGeom>
          <a:noFill/>
        </p:spPr>
      </p:pic>
      <p:pic>
        <p:nvPicPr>
          <p:cNvPr id="17" name="Picture 16" descr="arrow"/>
          <p:cNvPicPr>
            <a:picLocks noChangeAspect="1" noChangeArrowheads="1"/>
          </p:cNvPicPr>
          <p:nvPr/>
        </p:nvPicPr>
        <p:blipFill>
          <a:blip r:embed="rId2"/>
          <a:srcRect/>
          <a:stretch>
            <a:fillRect/>
          </a:stretch>
        </p:blipFill>
        <p:spPr bwMode="auto">
          <a:xfrm>
            <a:off x="2133600" y="11849100"/>
            <a:ext cx="45720" cy="83820"/>
          </a:xfrm>
          <a:prstGeom prst="rect">
            <a:avLst/>
          </a:prstGeom>
          <a:noFill/>
        </p:spPr>
      </p:pic>
      <p:pic>
        <p:nvPicPr>
          <p:cNvPr id="18" name="Picture 17" descr="arrow"/>
          <p:cNvPicPr>
            <a:picLocks noChangeAspect="1" noChangeArrowheads="1"/>
          </p:cNvPicPr>
          <p:nvPr/>
        </p:nvPicPr>
        <p:blipFill>
          <a:blip r:embed="rId2"/>
          <a:srcRect/>
          <a:stretch>
            <a:fillRect/>
          </a:stretch>
        </p:blipFill>
        <p:spPr bwMode="auto">
          <a:xfrm>
            <a:off x="2133600" y="12039600"/>
            <a:ext cx="45720" cy="83820"/>
          </a:xfrm>
          <a:prstGeom prst="rect">
            <a:avLst/>
          </a:prstGeom>
          <a:noFill/>
        </p:spPr>
      </p:pic>
      <p:pic>
        <p:nvPicPr>
          <p:cNvPr id="19" name="Picture 18" descr="arrow"/>
          <p:cNvPicPr>
            <a:picLocks noChangeAspect="1" noChangeArrowheads="1"/>
          </p:cNvPicPr>
          <p:nvPr/>
        </p:nvPicPr>
        <p:blipFill>
          <a:blip r:embed="rId2"/>
          <a:srcRect/>
          <a:stretch>
            <a:fillRect/>
          </a:stretch>
        </p:blipFill>
        <p:spPr bwMode="auto">
          <a:xfrm>
            <a:off x="2133600" y="12230100"/>
            <a:ext cx="45720" cy="83820"/>
          </a:xfrm>
          <a:prstGeom prst="rect">
            <a:avLst/>
          </a:prstGeom>
          <a:noFill/>
        </p:spPr>
      </p:pic>
      <p:pic>
        <p:nvPicPr>
          <p:cNvPr id="20" name="Picture 19" descr="arrow"/>
          <p:cNvPicPr>
            <a:picLocks noChangeAspect="1" noChangeArrowheads="1"/>
          </p:cNvPicPr>
          <p:nvPr/>
        </p:nvPicPr>
        <p:blipFill>
          <a:blip r:embed="rId2"/>
          <a:srcRect/>
          <a:stretch>
            <a:fillRect/>
          </a:stretch>
        </p:blipFill>
        <p:spPr bwMode="auto">
          <a:xfrm>
            <a:off x="2133600" y="12420600"/>
            <a:ext cx="45720" cy="83820"/>
          </a:xfrm>
          <a:prstGeom prst="rect">
            <a:avLst/>
          </a:prstGeom>
          <a:noFill/>
        </p:spPr>
      </p:pic>
      <p:pic>
        <p:nvPicPr>
          <p:cNvPr id="21" name="Picture 20" descr="arrow"/>
          <p:cNvPicPr>
            <a:picLocks noChangeAspect="1" noChangeArrowheads="1"/>
          </p:cNvPicPr>
          <p:nvPr/>
        </p:nvPicPr>
        <p:blipFill>
          <a:blip r:embed="rId2"/>
          <a:srcRect/>
          <a:stretch>
            <a:fillRect/>
          </a:stretch>
        </p:blipFill>
        <p:spPr bwMode="auto">
          <a:xfrm>
            <a:off x="2133600" y="12611100"/>
            <a:ext cx="45720" cy="83820"/>
          </a:xfrm>
          <a:prstGeom prst="rect">
            <a:avLst/>
          </a:prstGeom>
          <a:noFill/>
        </p:spPr>
      </p:pic>
      <p:pic>
        <p:nvPicPr>
          <p:cNvPr id="22" name="Picture 21" descr="arrow"/>
          <p:cNvPicPr>
            <a:picLocks noChangeAspect="1" noChangeArrowheads="1"/>
          </p:cNvPicPr>
          <p:nvPr/>
        </p:nvPicPr>
        <p:blipFill>
          <a:blip r:embed="rId2"/>
          <a:srcRect/>
          <a:stretch>
            <a:fillRect/>
          </a:stretch>
        </p:blipFill>
        <p:spPr bwMode="auto">
          <a:xfrm>
            <a:off x="2133600" y="12992100"/>
            <a:ext cx="45720" cy="83820"/>
          </a:xfrm>
          <a:prstGeom prst="rect">
            <a:avLst/>
          </a:prstGeom>
          <a:noFill/>
        </p:spPr>
      </p:pic>
      <p:pic>
        <p:nvPicPr>
          <p:cNvPr id="23" name="Picture 22" descr="arrow"/>
          <p:cNvPicPr>
            <a:picLocks noChangeAspect="1" noChangeArrowheads="1"/>
          </p:cNvPicPr>
          <p:nvPr/>
        </p:nvPicPr>
        <p:blipFill>
          <a:blip r:embed="rId2"/>
          <a:srcRect/>
          <a:stretch>
            <a:fillRect/>
          </a:stretch>
        </p:blipFill>
        <p:spPr bwMode="auto">
          <a:xfrm>
            <a:off x="2133600" y="13373100"/>
            <a:ext cx="45720" cy="83820"/>
          </a:xfrm>
          <a:prstGeom prst="rect">
            <a:avLst/>
          </a:prstGeom>
          <a:noFill/>
        </p:spPr>
      </p:pic>
      <p:pic>
        <p:nvPicPr>
          <p:cNvPr id="24" name="Picture 23" descr="arrow"/>
          <p:cNvPicPr>
            <a:picLocks noChangeAspect="1" noChangeArrowheads="1"/>
          </p:cNvPicPr>
          <p:nvPr/>
        </p:nvPicPr>
        <p:blipFill>
          <a:blip r:embed="rId2"/>
          <a:srcRect/>
          <a:stretch>
            <a:fillRect/>
          </a:stretch>
        </p:blipFill>
        <p:spPr bwMode="auto">
          <a:xfrm>
            <a:off x="2133600" y="13563600"/>
            <a:ext cx="45720" cy="83820"/>
          </a:xfrm>
          <a:prstGeom prst="rect">
            <a:avLst/>
          </a:prstGeom>
          <a:noFill/>
        </p:spPr>
      </p:pic>
      <p:pic>
        <p:nvPicPr>
          <p:cNvPr id="25" name="Picture 24" descr="arrow"/>
          <p:cNvPicPr>
            <a:picLocks noChangeAspect="1" noChangeArrowheads="1"/>
          </p:cNvPicPr>
          <p:nvPr/>
        </p:nvPicPr>
        <p:blipFill>
          <a:blip r:embed="rId2"/>
          <a:srcRect/>
          <a:stretch>
            <a:fillRect/>
          </a:stretch>
        </p:blipFill>
        <p:spPr bwMode="auto">
          <a:xfrm>
            <a:off x="2133600" y="13754100"/>
            <a:ext cx="45720" cy="83820"/>
          </a:xfrm>
          <a:prstGeom prst="rect">
            <a:avLst/>
          </a:prstGeom>
          <a:noFill/>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0" y="228595"/>
          <a:ext cx="8534400" cy="6248404"/>
        </p:xfrm>
        <a:graphic>
          <a:graphicData uri="http://schemas.openxmlformats.org/drawingml/2006/table">
            <a:tbl>
              <a:tblPr/>
              <a:tblGrid>
                <a:gridCol w="8534400">
                  <a:extLst>
                    <a:ext uri="{9D8B030D-6E8A-4147-A177-3AD203B41FA5}">
                      <a16:colId xmlns:a16="http://schemas.microsoft.com/office/drawing/2014/main" val="20000"/>
                    </a:ext>
                  </a:extLst>
                </a:gridCol>
              </a:tblGrid>
              <a:tr h="500463">
                <a:tc>
                  <a:txBody>
                    <a:bodyPr/>
                    <a:lstStyle/>
                    <a:p>
                      <a:pPr algn="ctr" fontAlgn="ctr"/>
                      <a:r>
                        <a:rPr lang="en-US" sz="2000" b="1" i="0" u="none" strike="noStrike" dirty="0">
                          <a:solidFill>
                            <a:srgbClr val="FF0000"/>
                          </a:solidFill>
                          <a:latin typeface="Calibri"/>
                        </a:rPr>
                        <a:t>PG DIPLOMA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76631">
                <a:tc>
                  <a:txBody>
                    <a:bodyPr/>
                    <a:lstStyle/>
                    <a:p>
                      <a:pPr algn="l" fontAlgn="b"/>
                      <a:r>
                        <a:rPr lang="en-US" sz="1800" b="1" i="1" u="none" strike="noStrike" dirty="0">
                          <a:solidFill>
                            <a:srgbClr val="000000"/>
                          </a:solidFill>
                          <a:latin typeface="+mn-lt"/>
                        </a:rPr>
                        <a:t>   Post-Graduate Diploma in Audio Programme Production</a:t>
                      </a:r>
                      <a:endParaRPr lang="en-US" sz="18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61313">
                <a:tc>
                  <a:txBody>
                    <a:bodyPr/>
                    <a:lstStyle/>
                    <a:p>
                      <a:pPr algn="l" fontAlgn="b"/>
                      <a:r>
                        <a:rPr lang="en-US" sz="1800" b="1" i="1" u="none" strike="noStrike" dirty="0">
                          <a:solidFill>
                            <a:srgbClr val="000000"/>
                          </a:solidFill>
                          <a:latin typeface="+mn-lt"/>
                        </a:rPr>
                        <a:t>   Post Graduate Diploma in Computer Applications (Last Admission Cycle July 2020)</a:t>
                      </a:r>
                      <a:endParaRPr lang="en-US" sz="18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972326">
                <a:tc>
                  <a:txBody>
                    <a:bodyPr/>
                    <a:lstStyle/>
                    <a:p>
                      <a:pPr algn="l" fontAlgn="ctr"/>
                      <a:r>
                        <a:rPr lang="en-US" sz="1800" b="1" i="1" u="none" strike="noStrike" dirty="0">
                          <a:solidFill>
                            <a:srgbClr val="000000"/>
                          </a:solidFill>
                          <a:latin typeface="+mn-lt"/>
                        </a:rPr>
                        <a:t>   Post Graduate Diploma in Computer Application  </a:t>
                      </a:r>
                    </a:p>
                    <a:p>
                      <a:pPr algn="l" fontAlgn="ctr"/>
                      <a:r>
                        <a:rPr lang="en-US" sz="1800" b="1" i="1" u="none" strike="noStrike" dirty="0">
                          <a:solidFill>
                            <a:srgbClr val="000000"/>
                          </a:solidFill>
                          <a:latin typeface="+mn-lt"/>
                        </a:rPr>
                        <a:t>   (January 2021 Admission Cycle and Onwards)</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76631">
                <a:tc>
                  <a:txBody>
                    <a:bodyPr/>
                    <a:lstStyle/>
                    <a:p>
                      <a:pPr algn="l" fontAlgn="b"/>
                      <a:r>
                        <a:rPr lang="en-US" sz="1800" b="1" i="1" u="none" strike="noStrike" dirty="0">
                          <a:solidFill>
                            <a:srgbClr val="000000"/>
                          </a:solidFill>
                          <a:latin typeface="+mn-lt"/>
                        </a:rPr>
                        <a:t>   Post-Graduate Diploma in Folklore and Culture Studies</a:t>
                      </a:r>
                      <a:endParaRPr lang="en-US" sz="18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76631">
                <a:tc>
                  <a:txBody>
                    <a:bodyPr/>
                    <a:lstStyle/>
                    <a:p>
                      <a:pPr algn="l" fontAlgn="ctr"/>
                      <a:r>
                        <a:rPr lang="en-US" sz="1800" b="1" i="1" u="none" strike="noStrike" dirty="0">
                          <a:solidFill>
                            <a:srgbClr val="000000"/>
                          </a:solidFill>
                          <a:latin typeface="+mn-lt"/>
                        </a:rPr>
                        <a:t>   Post Graduate Diploma in Sustainability Science</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71749">
                <a:tc>
                  <a:txBody>
                    <a:bodyPr/>
                    <a:lstStyle/>
                    <a:p>
                      <a:pPr algn="l" fontAlgn="ctr"/>
                      <a:r>
                        <a:rPr lang="en-US" sz="1800" b="1" i="1" u="none" strike="noStrike" dirty="0">
                          <a:solidFill>
                            <a:srgbClr val="000000"/>
                          </a:solidFill>
                          <a:latin typeface="+mn-lt"/>
                        </a:rPr>
                        <a:t>   Post Graduate Diploma in Environmental and Occupational Health</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76631">
                <a:tc>
                  <a:txBody>
                    <a:bodyPr/>
                    <a:lstStyle/>
                    <a:p>
                      <a:pPr algn="l" fontAlgn="ctr"/>
                      <a:r>
                        <a:rPr lang="en-US" sz="1800" b="1" i="1" u="none" strike="noStrike" dirty="0">
                          <a:solidFill>
                            <a:srgbClr val="000000"/>
                          </a:solidFill>
                          <a:latin typeface="+mn-lt"/>
                        </a:rPr>
                        <a:t>   Post Graduate Diploma in Hotel Operation</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82304">
                <a:tc>
                  <a:txBody>
                    <a:bodyPr/>
                    <a:lstStyle/>
                    <a:p>
                      <a:pPr algn="l" fontAlgn="ctr"/>
                      <a:r>
                        <a:rPr lang="en-US" sz="1800" b="1" i="1" u="none" strike="noStrike" dirty="0">
                          <a:solidFill>
                            <a:srgbClr val="000000"/>
                          </a:solidFill>
                          <a:latin typeface="+mn-lt"/>
                        </a:rPr>
                        <a:t>Post Graduate Diploma in Journalism and Mass Communication</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476631">
                <a:tc>
                  <a:txBody>
                    <a:bodyPr/>
                    <a:lstStyle/>
                    <a:p>
                      <a:pPr algn="l" fontAlgn="ctr"/>
                      <a:r>
                        <a:rPr lang="en-US" sz="1800" b="1" i="1" u="none" strike="noStrike" dirty="0">
                          <a:solidFill>
                            <a:srgbClr val="000000"/>
                          </a:solidFill>
                          <a:latin typeface="+mn-lt"/>
                        </a:rPr>
                        <a:t>   Post Graduate Diploma in Development Communication</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476631">
                <a:tc>
                  <a:txBody>
                    <a:bodyPr/>
                    <a:lstStyle/>
                    <a:p>
                      <a:pPr algn="l" fontAlgn="ctr"/>
                      <a:r>
                        <a:rPr lang="en-US" sz="1800" b="1" i="1" u="none" strike="noStrike" dirty="0">
                          <a:solidFill>
                            <a:srgbClr val="000000"/>
                          </a:solidFill>
                          <a:latin typeface="+mn-lt"/>
                        </a:rPr>
                        <a:t>   Post Graduate Diploma in Digital Media</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500463">
                <a:tc>
                  <a:txBody>
                    <a:bodyPr/>
                    <a:lstStyle/>
                    <a:p>
                      <a:pPr algn="l" fontAlgn="b"/>
                      <a:r>
                        <a:rPr lang="en-US" sz="1800" b="1" i="1" u="none" strike="noStrike" dirty="0">
                          <a:solidFill>
                            <a:srgbClr val="000000"/>
                          </a:solidFill>
                          <a:latin typeface="+mn-lt"/>
                        </a:rPr>
                        <a:t>   Post Graduate Diploma in Social Work Counseling</a:t>
                      </a:r>
                      <a:endParaRPr lang="en-US" sz="18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pic>
        <p:nvPicPr>
          <p:cNvPr id="5" name="Picture 4" descr="arrow"/>
          <p:cNvPicPr>
            <a:picLocks noChangeAspect="1" noChangeArrowheads="1"/>
          </p:cNvPicPr>
          <p:nvPr/>
        </p:nvPicPr>
        <p:blipFill>
          <a:blip r:embed="rId2"/>
          <a:srcRect/>
          <a:stretch>
            <a:fillRect/>
          </a:stretch>
        </p:blipFill>
        <p:spPr bwMode="auto">
          <a:xfrm>
            <a:off x="2133600" y="31013400"/>
            <a:ext cx="45720" cy="83820"/>
          </a:xfrm>
          <a:prstGeom prst="rect">
            <a:avLst/>
          </a:prstGeom>
          <a:noFill/>
        </p:spPr>
      </p:pic>
      <p:pic>
        <p:nvPicPr>
          <p:cNvPr id="6" name="Picture 5" descr="arrow"/>
          <p:cNvPicPr>
            <a:picLocks noChangeAspect="1" noChangeArrowheads="1"/>
          </p:cNvPicPr>
          <p:nvPr/>
        </p:nvPicPr>
        <p:blipFill>
          <a:blip r:embed="rId2"/>
          <a:srcRect/>
          <a:stretch>
            <a:fillRect/>
          </a:stretch>
        </p:blipFill>
        <p:spPr bwMode="auto">
          <a:xfrm>
            <a:off x="2133600" y="31203900"/>
            <a:ext cx="45720" cy="83820"/>
          </a:xfrm>
          <a:prstGeom prst="rect">
            <a:avLst/>
          </a:prstGeom>
          <a:noFill/>
        </p:spPr>
      </p:pic>
      <p:pic>
        <p:nvPicPr>
          <p:cNvPr id="7" name="Picture 6" descr="arrow"/>
          <p:cNvPicPr>
            <a:picLocks noChangeAspect="1" noChangeArrowheads="1"/>
          </p:cNvPicPr>
          <p:nvPr/>
        </p:nvPicPr>
        <p:blipFill>
          <a:blip r:embed="rId2"/>
          <a:srcRect/>
          <a:stretch>
            <a:fillRect/>
          </a:stretch>
        </p:blipFill>
        <p:spPr bwMode="auto">
          <a:xfrm>
            <a:off x="2133600" y="31584900"/>
            <a:ext cx="45720" cy="83820"/>
          </a:xfrm>
          <a:prstGeom prst="rect">
            <a:avLst/>
          </a:prstGeom>
          <a:noFill/>
        </p:spPr>
      </p:pic>
      <p:pic>
        <p:nvPicPr>
          <p:cNvPr id="8" name="Picture 7" descr="arrow"/>
          <p:cNvPicPr>
            <a:picLocks noChangeAspect="1" noChangeArrowheads="1"/>
          </p:cNvPicPr>
          <p:nvPr/>
        </p:nvPicPr>
        <p:blipFill>
          <a:blip r:embed="rId2"/>
          <a:srcRect/>
          <a:stretch>
            <a:fillRect/>
          </a:stretch>
        </p:blipFill>
        <p:spPr bwMode="auto">
          <a:xfrm>
            <a:off x="2133600" y="31965900"/>
            <a:ext cx="45720" cy="83820"/>
          </a:xfrm>
          <a:prstGeom prst="rect">
            <a:avLst/>
          </a:prstGeom>
          <a:noFill/>
        </p:spPr>
      </p:pic>
      <p:pic>
        <p:nvPicPr>
          <p:cNvPr id="9" name="Picture 8" descr="arrow"/>
          <p:cNvPicPr>
            <a:picLocks noChangeAspect="1" noChangeArrowheads="1"/>
          </p:cNvPicPr>
          <p:nvPr/>
        </p:nvPicPr>
        <p:blipFill>
          <a:blip r:embed="rId2"/>
          <a:srcRect/>
          <a:stretch>
            <a:fillRect/>
          </a:stretch>
        </p:blipFill>
        <p:spPr bwMode="auto">
          <a:xfrm>
            <a:off x="2133600" y="32156400"/>
            <a:ext cx="45720" cy="83820"/>
          </a:xfrm>
          <a:prstGeom prst="rect">
            <a:avLst/>
          </a:prstGeom>
          <a:noFill/>
        </p:spPr>
      </p:pic>
      <p:pic>
        <p:nvPicPr>
          <p:cNvPr id="10" name="Picture 9" descr="arrow"/>
          <p:cNvPicPr>
            <a:picLocks noChangeAspect="1" noChangeArrowheads="1"/>
          </p:cNvPicPr>
          <p:nvPr/>
        </p:nvPicPr>
        <p:blipFill>
          <a:blip r:embed="rId2"/>
          <a:srcRect/>
          <a:stretch>
            <a:fillRect/>
          </a:stretch>
        </p:blipFill>
        <p:spPr bwMode="auto">
          <a:xfrm>
            <a:off x="2133600" y="32346900"/>
            <a:ext cx="45720" cy="83820"/>
          </a:xfrm>
          <a:prstGeom prst="rect">
            <a:avLst/>
          </a:prstGeom>
          <a:noFill/>
        </p:spPr>
      </p:pic>
      <p:pic>
        <p:nvPicPr>
          <p:cNvPr id="11" name="Picture 10" descr="arrow"/>
          <p:cNvPicPr>
            <a:picLocks noChangeAspect="1" noChangeArrowheads="1"/>
          </p:cNvPicPr>
          <p:nvPr/>
        </p:nvPicPr>
        <p:blipFill>
          <a:blip r:embed="rId2"/>
          <a:srcRect/>
          <a:stretch>
            <a:fillRect/>
          </a:stretch>
        </p:blipFill>
        <p:spPr bwMode="auto">
          <a:xfrm>
            <a:off x="2133600" y="32918400"/>
            <a:ext cx="45720" cy="83820"/>
          </a:xfrm>
          <a:prstGeom prst="rect">
            <a:avLst/>
          </a:prstGeom>
          <a:noFill/>
        </p:spPr>
      </p:pic>
      <p:pic>
        <p:nvPicPr>
          <p:cNvPr id="12" name="Picture 11" descr="arrow"/>
          <p:cNvPicPr>
            <a:picLocks noChangeAspect="1" noChangeArrowheads="1"/>
          </p:cNvPicPr>
          <p:nvPr/>
        </p:nvPicPr>
        <p:blipFill>
          <a:blip r:embed="rId2"/>
          <a:srcRect/>
          <a:stretch>
            <a:fillRect/>
          </a:stretch>
        </p:blipFill>
        <p:spPr bwMode="auto">
          <a:xfrm>
            <a:off x="2133600" y="33108900"/>
            <a:ext cx="45720" cy="83820"/>
          </a:xfrm>
          <a:prstGeom prst="rect">
            <a:avLst/>
          </a:prstGeom>
          <a:noFill/>
        </p:spPr>
      </p:pic>
      <p:pic>
        <p:nvPicPr>
          <p:cNvPr id="13" name="Picture 12" descr="arrow"/>
          <p:cNvPicPr>
            <a:picLocks noChangeAspect="1" noChangeArrowheads="1"/>
          </p:cNvPicPr>
          <p:nvPr/>
        </p:nvPicPr>
        <p:blipFill>
          <a:blip r:embed="rId2"/>
          <a:srcRect/>
          <a:stretch>
            <a:fillRect/>
          </a:stretch>
        </p:blipFill>
        <p:spPr bwMode="auto">
          <a:xfrm>
            <a:off x="2133600" y="33308925"/>
            <a:ext cx="45720" cy="83820"/>
          </a:xfrm>
          <a:prstGeom prst="rect">
            <a:avLst/>
          </a:prstGeom>
          <a:noFill/>
        </p:spPr>
      </p:pic>
      <p:pic>
        <p:nvPicPr>
          <p:cNvPr id="14" name="Picture 13" descr="arrow"/>
          <p:cNvPicPr>
            <a:picLocks noChangeAspect="1" noChangeArrowheads="1"/>
          </p:cNvPicPr>
          <p:nvPr/>
        </p:nvPicPr>
        <p:blipFill>
          <a:blip r:embed="rId2"/>
          <a:srcRect/>
          <a:stretch>
            <a:fillRect/>
          </a:stretch>
        </p:blipFill>
        <p:spPr bwMode="auto">
          <a:xfrm>
            <a:off x="2133600" y="33499425"/>
            <a:ext cx="45720" cy="83820"/>
          </a:xfrm>
          <a:prstGeom prst="rect">
            <a:avLst/>
          </a:prstGeom>
          <a:noFill/>
        </p:spPr>
      </p:pic>
      <p:pic>
        <p:nvPicPr>
          <p:cNvPr id="15" name="Picture 14" descr="arrow"/>
          <p:cNvPicPr>
            <a:picLocks noChangeAspect="1" noChangeArrowheads="1"/>
          </p:cNvPicPr>
          <p:nvPr/>
        </p:nvPicPr>
        <p:blipFill>
          <a:blip r:embed="rId2"/>
          <a:srcRect/>
          <a:stretch>
            <a:fillRect/>
          </a:stretch>
        </p:blipFill>
        <p:spPr bwMode="auto">
          <a:xfrm>
            <a:off x="2133600" y="31013400"/>
            <a:ext cx="45720" cy="83820"/>
          </a:xfrm>
          <a:prstGeom prst="rect">
            <a:avLst/>
          </a:prstGeom>
          <a:noFill/>
        </p:spPr>
      </p:pic>
      <p:pic>
        <p:nvPicPr>
          <p:cNvPr id="16" name="Picture 15" descr="arrow"/>
          <p:cNvPicPr>
            <a:picLocks noChangeAspect="1" noChangeArrowheads="1"/>
          </p:cNvPicPr>
          <p:nvPr/>
        </p:nvPicPr>
        <p:blipFill>
          <a:blip r:embed="rId2"/>
          <a:srcRect/>
          <a:stretch>
            <a:fillRect/>
          </a:stretch>
        </p:blipFill>
        <p:spPr bwMode="auto">
          <a:xfrm>
            <a:off x="2133600" y="31203900"/>
            <a:ext cx="45720" cy="83820"/>
          </a:xfrm>
          <a:prstGeom prst="rect">
            <a:avLst/>
          </a:prstGeom>
          <a:noFill/>
        </p:spPr>
      </p:pic>
      <p:pic>
        <p:nvPicPr>
          <p:cNvPr id="17" name="Picture 16" descr="arrow"/>
          <p:cNvPicPr>
            <a:picLocks noChangeAspect="1" noChangeArrowheads="1"/>
          </p:cNvPicPr>
          <p:nvPr/>
        </p:nvPicPr>
        <p:blipFill>
          <a:blip r:embed="rId2"/>
          <a:srcRect/>
          <a:stretch>
            <a:fillRect/>
          </a:stretch>
        </p:blipFill>
        <p:spPr bwMode="auto">
          <a:xfrm>
            <a:off x="2133600" y="31584900"/>
            <a:ext cx="45720" cy="83820"/>
          </a:xfrm>
          <a:prstGeom prst="rect">
            <a:avLst/>
          </a:prstGeom>
          <a:noFill/>
        </p:spPr>
      </p:pic>
      <p:pic>
        <p:nvPicPr>
          <p:cNvPr id="18" name="Picture 17" descr="arrow"/>
          <p:cNvPicPr>
            <a:picLocks noChangeAspect="1" noChangeArrowheads="1"/>
          </p:cNvPicPr>
          <p:nvPr/>
        </p:nvPicPr>
        <p:blipFill>
          <a:blip r:embed="rId2"/>
          <a:srcRect/>
          <a:stretch>
            <a:fillRect/>
          </a:stretch>
        </p:blipFill>
        <p:spPr bwMode="auto">
          <a:xfrm>
            <a:off x="2133600" y="31965900"/>
            <a:ext cx="45720" cy="83820"/>
          </a:xfrm>
          <a:prstGeom prst="rect">
            <a:avLst/>
          </a:prstGeom>
          <a:noFill/>
        </p:spPr>
      </p:pic>
      <p:pic>
        <p:nvPicPr>
          <p:cNvPr id="19" name="Picture 18" descr="arrow"/>
          <p:cNvPicPr>
            <a:picLocks noChangeAspect="1" noChangeArrowheads="1"/>
          </p:cNvPicPr>
          <p:nvPr/>
        </p:nvPicPr>
        <p:blipFill>
          <a:blip r:embed="rId2"/>
          <a:srcRect/>
          <a:stretch>
            <a:fillRect/>
          </a:stretch>
        </p:blipFill>
        <p:spPr bwMode="auto">
          <a:xfrm>
            <a:off x="2133600" y="32156400"/>
            <a:ext cx="45720" cy="83820"/>
          </a:xfrm>
          <a:prstGeom prst="rect">
            <a:avLst/>
          </a:prstGeom>
          <a:noFill/>
        </p:spPr>
      </p:pic>
      <p:pic>
        <p:nvPicPr>
          <p:cNvPr id="20" name="Picture 19" descr="arrow"/>
          <p:cNvPicPr>
            <a:picLocks noChangeAspect="1" noChangeArrowheads="1"/>
          </p:cNvPicPr>
          <p:nvPr/>
        </p:nvPicPr>
        <p:blipFill>
          <a:blip r:embed="rId2"/>
          <a:srcRect/>
          <a:stretch>
            <a:fillRect/>
          </a:stretch>
        </p:blipFill>
        <p:spPr bwMode="auto">
          <a:xfrm>
            <a:off x="2133600" y="32346900"/>
            <a:ext cx="45720" cy="83820"/>
          </a:xfrm>
          <a:prstGeom prst="rect">
            <a:avLst/>
          </a:prstGeom>
          <a:noFill/>
        </p:spPr>
      </p:pic>
      <p:pic>
        <p:nvPicPr>
          <p:cNvPr id="21" name="Picture 20" descr="arrow"/>
          <p:cNvPicPr>
            <a:picLocks noChangeAspect="1" noChangeArrowheads="1"/>
          </p:cNvPicPr>
          <p:nvPr/>
        </p:nvPicPr>
        <p:blipFill>
          <a:blip r:embed="rId2"/>
          <a:srcRect/>
          <a:stretch>
            <a:fillRect/>
          </a:stretch>
        </p:blipFill>
        <p:spPr bwMode="auto">
          <a:xfrm>
            <a:off x="2133600" y="32918400"/>
            <a:ext cx="45720" cy="83820"/>
          </a:xfrm>
          <a:prstGeom prst="rect">
            <a:avLst/>
          </a:prstGeom>
          <a:noFill/>
        </p:spPr>
      </p:pic>
      <p:pic>
        <p:nvPicPr>
          <p:cNvPr id="22" name="Picture 21" descr="arrow"/>
          <p:cNvPicPr>
            <a:picLocks noChangeAspect="1" noChangeArrowheads="1"/>
          </p:cNvPicPr>
          <p:nvPr/>
        </p:nvPicPr>
        <p:blipFill>
          <a:blip r:embed="rId2"/>
          <a:srcRect/>
          <a:stretch>
            <a:fillRect/>
          </a:stretch>
        </p:blipFill>
        <p:spPr bwMode="auto">
          <a:xfrm>
            <a:off x="2133600" y="33108900"/>
            <a:ext cx="45720" cy="83820"/>
          </a:xfrm>
          <a:prstGeom prst="rect">
            <a:avLst/>
          </a:prstGeom>
          <a:noFill/>
        </p:spPr>
      </p:pic>
      <p:pic>
        <p:nvPicPr>
          <p:cNvPr id="23" name="Picture 22" descr="arrow"/>
          <p:cNvPicPr>
            <a:picLocks noChangeAspect="1" noChangeArrowheads="1"/>
          </p:cNvPicPr>
          <p:nvPr/>
        </p:nvPicPr>
        <p:blipFill>
          <a:blip r:embed="rId2"/>
          <a:srcRect/>
          <a:stretch>
            <a:fillRect/>
          </a:stretch>
        </p:blipFill>
        <p:spPr bwMode="auto">
          <a:xfrm>
            <a:off x="2133600" y="33308925"/>
            <a:ext cx="45720" cy="83820"/>
          </a:xfrm>
          <a:prstGeom prst="rect">
            <a:avLst/>
          </a:prstGeom>
          <a:noFill/>
        </p:spPr>
      </p:pic>
      <p:pic>
        <p:nvPicPr>
          <p:cNvPr id="24" name="Picture 23" descr="arrow"/>
          <p:cNvPicPr>
            <a:picLocks noChangeAspect="1" noChangeArrowheads="1"/>
          </p:cNvPicPr>
          <p:nvPr/>
        </p:nvPicPr>
        <p:blipFill>
          <a:blip r:embed="rId2"/>
          <a:srcRect/>
          <a:stretch>
            <a:fillRect/>
          </a:stretch>
        </p:blipFill>
        <p:spPr bwMode="auto">
          <a:xfrm>
            <a:off x="2133600" y="33499425"/>
            <a:ext cx="45720" cy="83820"/>
          </a:xfrm>
          <a:prstGeom prst="rect">
            <a:avLst/>
          </a:prstGeom>
          <a:noFill/>
        </p:spPr>
      </p:pic>
      <p:pic>
        <p:nvPicPr>
          <p:cNvPr id="25" name="Picture 24" descr="arrow"/>
          <p:cNvPicPr>
            <a:picLocks noChangeAspect="1" noChangeArrowheads="1"/>
          </p:cNvPicPr>
          <p:nvPr/>
        </p:nvPicPr>
        <p:blipFill>
          <a:blip r:embed="rId2"/>
          <a:srcRect/>
          <a:stretch>
            <a:fillRect/>
          </a:stretch>
        </p:blipFill>
        <p:spPr bwMode="auto">
          <a:xfrm>
            <a:off x="2133600" y="33689925"/>
            <a:ext cx="45720" cy="83820"/>
          </a:xfrm>
          <a:prstGeom prst="rect">
            <a:avLst/>
          </a:prstGeom>
          <a:noFill/>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67590" y="228600"/>
          <a:ext cx="8610600" cy="5839472"/>
        </p:xfrm>
        <a:graphic>
          <a:graphicData uri="http://schemas.openxmlformats.org/drawingml/2006/table">
            <a:tbl>
              <a:tblPr/>
              <a:tblGrid>
                <a:gridCol w="8610600">
                  <a:extLst>
                    <a:ext uri="{9D8B030D-6E8A-4147-A177-3AD203B41FA5}">
                      <a16:colId xmlns:a16="http://schemas.microsoft.com/office/drawing/2014/main" val="20000"/>
                    </a:ext>
                  </a:extLst>
                </a:gridCol>
              </a:tblGrid>
              <a:tr h="308823">
                <a:tc>
                  <a:txBody>
                    <a:bodyPr/>
                    <a:lstStyle/>
                    <a:p>
                      <a:pPr algn="ctr" fontAlgn="ctr"/>
                      <a:r>
                        <a:rPr lang="en-US" sz="2000" b="1" i="0" u="none" strike="noStrike" dirty="0">
                          <a:solidFill>
                            <a:srgbClr val="FF0000"/>
                          </a:solidFill>
                          <a:latin typeface="Calibri"/>
                        </a:rPr>
                        <a:t>PG IN ADVANCE DIPLOMA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00"/>
                  </a:ext>
                </a:extLst>
              </a:tr>
              <a:tr h="282553">
                <a:tc>
                  <a:txBody>
                    <a:bodyPr/>
                    <a:lstStyle/>
                    <a:p>
                      <a:pPr algn="l" fontAlgn="b"/>
                      <a:r>
                        <a:rPr lang="en-US" sz="1800" b="1" i="1" u="none" strike="noStrike" dirty="0">
                          <a:solidFill>
                            <a:srgbClr val="000000"/>
                          </a:solidFill>
                          <a:latin typeface="+mn-lt"/>
                        </a:rPr>
                        <a:t>   Post Graduate Diploma in Urban Planning and Development</a:t>
                      </a:r>
                      <a:endParaRPr lang="en-US" sz="18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9098">
                <a:tc>
                  <a:txBody>
                    <a:bodyPr/>
                    <a:lstStyle/>
                    <a:p>
                      <a:pPr algn="l" fontAlgn="ctr"/>
                      <a:r>
                        <a:rPr lang="en-US" sz="1800" b="1" i="1" u="none" strike="noStrike" dirty="0">
                          <a:solidFill>
                            <a:srgbClr val="000000"/>
                          </a:solidFill>
                          <a:latin typeface="+mn-lt"/>
                        </a:rPr>
                        <a:t>   Post-Graduate Diploma in Analytical Chemistry</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9098">
                <a:tc>
                  <a:txBody>
                    <a:bodyPr/>
                    <a:lstStyle/>
                    <a:p>
                      <a:pPr algn="l" fontAlgn="ctr"/>
                      <a:r>
                        <a:rPr lang="en-US" sz="1800" b="1" i="1" u="none" strike="noStrike" dirty="0">
                          <a:solidFill>
                            <a:srgbClr val="000000"/>
                          </a:solidFill>
                          <a:latin typeface="+mn-lt"/>
                        </a:rPr>
                        <a:t>   PG Diploma in Animal Welfare</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69098">
                <a:tc>
                  <a:txBody>
                    <a:bodyPr/>
                    <a:lstStyle/>
                    <a:p>
                      <a:pPr algn="l" fontAlgn="b"/>
                      <a:r>
                        <a:rPr lang="en-US" sz="1800" b="1" i="1" u="none" strike="noStrike" dirty="0">
                          <a:solidFill>
                            <a:srgbClr val="000000"/>
                          </a:solidFill>
                          <a:latin typeface="+mn-lt"/>
                        </a:rPr>
                        <a:t>   Post-Graduate Diploma in Book Publishing</a:t>
                      </a:r>
                      <a:endParaRPr lang="en-US" sz="18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69098">
                <a:tc>
                  <a:txBody>
                    <a:bodyPr/>
                    <a:lstStyle/>
                    <a:p>
                      <a:pPr algn="l" fontAlgn="ctr"/>
                      <a:r>
                        <a:rPr lang="en-US" sz="1800" b="1" i="1" u="none" strike="noStrike" dirty="0">
                          <a:solidFill>
                            <a:srgbClr val="000000"/>
                          </a:solidFill>
                          <a:latin typeface="+mn-lt"/>
                        </a:rPr>
                        <a:t>   Post Graduate Diploma in Criminal Justice</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69098">
                <a:tc>
                  <a:txBody>
                    <a:bodyPr/>
                    <a:lstStyle/>
                    <a:p>
                      <a:pPr algn="l" fontAlgn="ctr"/>
                      <a:r>
                        <a:rPr lang="en-US" sz="1800" b="1" i="1" u="none" strike="noStrike" dirty="0">
                          <a:solidFill>
                            <a:srgbClr val="000000"/>
                          </a:solidFill>
                          <a:latin typeface="+mn-lt"/>
                        </a:rPr>
                        <a:t>   Post Graduate Diploma in Disaster Management</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69098">
                <a:tc>
                  <a:txBody>
                    <a:bodyPr/>
                    <a:lstStyle/>
                    <a:p>
                      <a:pPr algn="l" fontAlgn="ctr"/>
                      <a:r>
                        <a:rPr lang="en-US" sz="1800" b="1" i="1" u="none" strike="noStrike" dirty="0">
                          <a:solidFill>
                            <a:srgbClr val="000000"/>
                          </a:solidFill>
                          <a:latin typeface="+mn-lt"/>
                        </a:rPr>
                        <a:t>   Post-Graduate Diploma in Adult Education</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69098">
                <a:tc>
                  <a:txBody>
                    <a:bodyPr/>
                    <a:lstStyle/>
                    <a:p>
                      <a:pPr algn="l" fontAlgn="b"/>
                      <a:r>
                        <a:rPr lang="en-US" sz="1800" b="1" i="1" u="none" strike="noStrike" dirty="0">
                          <a:solidFill>
                            <a:srgbClr val="000000"/>
                          </a:solidFill>
                          <a:latin typeface="+mn-lt"/>
                        </a:rPr>
                        <a:t>   Post-Graduate Diploma in Education Technology</a:t>
                      </a:r>
                      <a:endParaRPr lang="en-US" sz="18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69098">
                <a:tc>
                  <a:txBody>
                    <a:bodyPr/>
                    <a:lstStyle/>
                    <a:p>
                      <a:pPr algn="l" fontAlgn="ctr"/>
                      <a:r>
                        <a:rPr lang="en-US" sz="1800" b="1" i="1" u="none" strike="noStrike" dirty="0">
                          <a:solidFill>
                            <a:srgbClr val="000000"/>
                          </a:solidFill>
                          <a:latin typeface="+mn-lt"/>
                        </a:rPr>
                        <a:t>   Post-Graduate Diploma in Environment and Sustainable Development</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69098">
                <a:tc>
                  <a:txBody>
                    <a:bodyPr/>
                    <a:lstStyle/>
                    <a:p>
                      <a:pPr algn="l" fontAlgn="ctr"/>
                      <a:r>
                        <a:rPr lang="en-US" sz="1800" b="1" i="1" u="none" strike="noStrike" dirty="0">
                          <a:solidFill>
                            <a:srgbClr val="000000"/>
                          </a:solidFill>
                          <a:latin typeface="+mn-lt"/>
                        </a:rPr>
                        <a:t>   Post-Graduate Diploma in Extension and Development Studies</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69098">
                <a:tc>
                  <a:txBody>
                    <a:bodyPr/>
                    <a:lstStyle/>
                    <a:p>
                      <a:pPr algn="l" fontAlgn="ctr"/>
                      <a:r>
                        <a:rPr lang="en-US" sz="1800" b="1" i="1" u="none" strike="noStrike" dirty="0">
                          <a:solidFill>
                            <a:srgbClr val="000000"/>
                          </a:solidFill>
                          <a:latin typeface="+mn-lt"/>
                        </a:rPr>
                        <a:t>   Post Graduate Diploma in Development Studies</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69098">
                <a:tc>
                  <a:txBody>
                    <a:bodyPr/>
                    <a:lstStyle/>
                    <a:p>
                      <a:pPr algn="l" fontAlgn="ctr"/>
                      <a:r>
                        <a:rPr lang="it-IT" sz="1800" b="1" i="1" u="none" strike="noStrike" dirty="0">
                          <a:solidFill>
                            <a:srgbClr val="000000"/>
                          </a:solidFill>
                          <a:latin typeface="+mn-lt"/>
                        </a:rPr>
                        <a:t>   PG Diploma in Corporate Social Responsibility</a:t>
                      </a:r>
                      <a:endParaRPr lang="it-IT"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69098">
                <a:tc>
                  <a:txBody>
                    <a:bodyPr/>
                    <a:lstStyle/>
                    <a:p>
                      <a:pPr algn="l" fontAlgn="ctr"/>
                      <a:r>
                        <a:rPr lang="en-US" sz="1800" b="1" i="1" u="none" strike="noStrike" dirty="0">
                          <a:solidFill>
                            <a:srgbClr val="000000"/>
                          </a:solidFill>
                          <a:latin typeface="+mn-lt"/>
                        </a:rPr>
                        <a:t>   Post-Graduate Diploma in Food Safety and Quality Management</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69098">
                <a:tc>
                  <a:txBody>
                    <a:bodyPr/>
                    <a:lstStyle/>
                    <a:p>
                      <a:pPr algn="l" fontAlgn="ctr"/>
                      <a:r>
                        <a:rPr lang="en-US" sz="1800" b="1" i="1" u="none" strike="noStrike" dirty="0">
                          <a:solidFill>
                            <a:srgbClr val="000000"/>
                          </a:solidFill>
                          <a:latin typeface="+mn-lt"/>
                        </a:rPr>
                        <a:t>   Post Graduate Diploma in Gandhi and Peace Studies</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69098">
                <a:tc>
                  <a:txBody>
                    <a:bodyPr/>
                    <a:lstStyle/>
                    <a:p>
                      <a:pPr algn="l" fontAlgn="ctr"/>
                      <a:r>
                        <a:rPr lang="en-US" sz="1800" b="1" i="1" u="none" strike="noStrike" dirty="0">
                          <a:solidFill>
                            <a:srgbClr val="000000"/>
                          </a:solidFill>
                          <a:latin typeface="+mn-lt"/>
                        </a:rPr>
                        <a:t>   Post Graduate Diploma in Women’s &amp; Gender Studies</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69098">
                <a:tc>
                  <a:txBody>
                    <a:bodyPr/>
                    <a:lstStyle/>
                    <a:p>
                      <a:pPr algn="l" fontAlgn="ctr"/>
                      <a:r>
                        <a:rPr lang="en-US" sz="1800" b="1" i="1" u="none" strike="noStrike" dirty="0">
                          <a:solidFill>
                            <a:srgbClr val="000000"/>
                          </a:solidFill>
                          <a:latin typeface="+mn-lt"/>
                        </a:rPr>
                        <a:t>   Post-Graduate Diploma in Geriatric Medicine</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69098">
                <a:tc>
                  <a:txBody>
                    <a:bodyPr/>
                    <a:lstStyle/>
                    <a:p>
                      <a:pPr algn="l" fontAlgn="b"/>
                      <a:r>
                        <a:rPr lang="en-US" sz="1800" b="1" i="1" u="none" strike="noStrike" dirty="0">
                          <a:solidFill>
                            <a:srgbClr val="000000"/>
                          </a:solidFill>
                          <a:latin typeface="+mn-lt"/>
                        </a:rPr>
                        <a:t>   Post-Graduate Diploma in HIV Medicine</a:t>
                      </a:r>
                      <a:endParaRPr lang="en-US" sz="18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75833">
                <a:tc>
                  <a:txBody>
                    <a:bodyPr/>
                    <a:lstStyle/>
                    <a:p>
                      <a:pPr algn="l" fontAlgn="ctr"/>
                      <a:r>
                        <a:rPr lang="en-US" sz="1800" b="1" i="1" u="none" strike="noStrike" dirty="0">
                          <a:solidFill>
                            <a:srgbClr val="000000"/>
                          </a:solidFill>
                          <a:latin typeface="+mn-lt"/>
                        </a:rPr>
                        <a:t>   Post-Graduate Diploma in Hospital and Health Management</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308823">
                <a:tc>
                  <a:txBody>
                    <a:bodyPr/>
                    <a:lstStyle/>
                    <a:p>
                      <a:pPr algn="l" fontAlgn="ctr"/>
                      <a:r>
                        <a:rPr lang="en-US" sz="1800" b="1" i="1" u="none" strike="noStrike" dirty="0">
                          <a:solidFill>
                            <a:srgbClr val="000000"/>
                          </a:solidFill>
                          <a:latin typeface="+mn-lt"/>
                        </a:rPr>
                        <a:t>   Post Graduate Diploma in Higher Education</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69098">
                <a:tc>
                  <a:txBody>
                    <a:bodyPr/>
                    <a:lstStyle/>
                    <a:p>
                      <a:pPr algn="l" fontAlgn="b"/>
                      <a:r>
                        <a:rPr lang="en-US" sz="1800" b="1" i="1" u="none" strike="noStrike" dirty="0">
                          <a:solidFill>
                            <a:srgbClr val="000000"/>
                          </a:solidFill>
                          <a:latin typeface="+mn-lt"/>
                        </a:rPr>
                        <a:t>   Post-Graduate Diploma in Intellectual Property Rights</a:t>
                      </a:r>
                      <a:endParaRPr lang="en-US" sz="1800" b="0"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bl>
          </a:graphicData>
        </a:graphic>
      </p:graphicFrame>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67590" y="228600"/>
          <a:ext cx="8610600" cy="4946864"/>
        </p:xfrm>
        <a:graphic>
          <a:graphicData uri="http://schemas.openxmlformats.org/drawingml/2006/table">
            <a:tbl>
              <a:tblPr/>
              <a:tblGrid>
                <a:gridCol w="8610600">
                  <a:extLst>
                    <a:ext uri="{9D8B030D-6E8A-4147-A177-3AD203B41FA5}">
                      <a16:colId xmlns:a16="http://schemas.microsoft.com/office/drawing/2014/main" val="20000"/>
                    </a:ext>
                  </a:extLst>
                </a:gridCol>
              </a:tblGrid>
              <a:tr h="278872">
                <a:tc>
                  <a:txBody>
                    <a:bodyPr/>
                    <a:lstStyle/>
                    <a:p>
                      <a:pPr algn="l" fontAlgn="b"/>
                      <a:r>
                        <a:rPr lang="en-US" sz="1800" b="1" i="1" u="none" strike="noStrike" dirty="0">
                          <a:solidFill>
                            <a:srgbClr val="000000"/>
                          </a:solidFill>
                          <a:latin typeface="+mn-lt"/>
                        </a:rPr>
                        <a:t>   Post-Graduate Diploma in Library Automation and Networking</a:t>
                      </a:r>
                      <a:endParaRPr lang="en-US" sz="18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8872">
                <a:tc>
                  <a:txBody>
                    <a:bodyPr/>
                    <a:lstStyle/>
                    <a:p>
                      <a:pPr algn="l" fontAlgn="b"/>
                      <a:r>
                        <a:rPr lang="en-US" sz="1800" b="1" i="1" u="none" strike="noStrike" dirty="0">
                          <a:solidFill>
                            <a:srgbClr val="000000"/>
                          </a:solidFill>
                          <a:latin typeface="+mn-lt"/>
                        </a:rPr>
                        <a:t>   Post-Graduate Diploma in Financial Management</a:t>
                      </a:r>
                      <a:endParaRPr lang="en-US" sz="18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65593">
                <a:tc>
                  <a:txBody>
                    <a:bodyPr/>
                    <a:lstStyle/>
                    <a:p>
                      <a:pPr algn="l" fontAlgn="ctr"/>
                      <a:r>
                        <a:rPr lang="en-US" sz="1800" b="1" i="1" u="none" strike="noStrike" dirty="0">
                          <a:solidFill>
                            <a:srgbClr val="000000"/>
                          </a:solidFill>
                          <a:latin typeface="+mn-lt"/>
                        </a:rPr>
                        <a:t>   Post-Graduate Diploma in Marketing Management</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65593">
                <a:tc>
                  <a:txBody>
                    <a:bodyPr/>
                    <a:lstStyle/>
                    <a:p>
                      <a:pPr algn="l" fontAlgn="ctr"/>
                      <a:r>
                        <a:rPr lang="en-US" sz="1800" b="1" i="1" u="none" strike="noStrike" dirty="0">
                          <a:solidFill>
                            <a:srgbClr val="000000"/>
                          </a:solidFill>
                          <a:latin typeface="+mn-lt"/>
                        </a:rPr>
                        <a:t>   Post-Graduate Diploma in Operations Management</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65593">
                <a:tc>
                  <a:txBody>
                    <a:bodyPr/>
                    <a:lstStyle/>
                    <a:p>
                      <a:pPr algn="l" fontAlgn="ctr"/>
                      <a:r>
                        <a:rPr lang="en-US" sz="1800" b="1" i="1" u="none" strike="noStrike" dirty="0">
                          <a:solidFill>
                            <a:srgbClr val="000000"/>
                          </a:solidFill>
                          <a:latin typeface="+mn-lt"/>
                        </a:rPr>
                        <a:t>   Post Graduate Diploma in International Business Operations</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65593">
                <a:tc>
                  <a:txBody>
                    <a:bodyPr/>
                    <a:lstStyle/>
                    <a:p>
                      <a:pPr algn="l" fontAlgn="ctr"/>
                      <a:r>
                        <a:rPr lang="en-US" sz="1800" b="1" i="1" u="none" strike="noStrike" dirty="0">
                          <a:solidFill>
                            <a:srgbClr val="000000"/>
                          </a:solidFill>
                          <a:latin typeface="+mn-lt"/>
                        </a:rPr>
                        <a:t>   Post Graduate Diploma in Financial Markets Practice</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65593">
                <a:tc>
                  <a:txBody>
                    <a:bodyPr/>
                    <a:lstStyle/>
                    <a:p>
                      <a:pPr algn="l" fontAlgn="ctr"/>
                      <a:r>
                        <a:rPr lang="en-US" sz="1800" b="1" i="1" u="none" strike="noStrike" dirty="0">
                          <a:solidFill>
                            <a:srgbClr val="000000"/>
                          </a:solidFill>
                          <a:latin typeface="+mn-lt"/>
                        </a:rPr>
                        <a:t>   Post Graduate Diploma in Human Resource Management</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65593">
                <a:tc>
                  <a:txBody>
                    <a:bodyPr/>
                    <a:lstStyle/>
                    <a:p>
                      <a:pPr algn="l" fontAlgn="ctr"/>
                      <a:r>
                        <a:rPr lang="en-US" sz="1800" b="1" i="1" u="none" strike="noStrike" dirty="0">
                          <a:solidFill>
                            <a:srgbClr val="000000"/>
                          </a:solidFill>
                          <a:latin typeface="+mn-lt"/>
                        </a:rPr>
                        <a:t>   Post-Graduate Diploma in Maternal and Child Health</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65593">
                <a:tc>
                  <a:txBody>
                    <a:bodyPr/>
                    <a:lstStyle/>
                    <a:p>
                      <a:pPr algn="l" fontAlgn="b"/>
                      <a:r>
                        <a:rPr lang="en-US" sz="1800" b="1" i="1" u="none" strike="noStrike" dirty="0">
                          <a:solidFill>
                            <a:srgbClr val="000000"/>
                          </a:solidFill>
                          <a:latin typeface="+mn-lt"/>
                        </a:rPr>
                        <a:t>   Post-Graduate Diploma in Pharmaceutical Sales Management</a:t>
                      </a:r>
                      <a:endParaRPr lang="en-US" sz="18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65593">
                <a:tc>
                  <a:txBody>
                    <a:bodyPr/>
                    <a:lstStyle/>
                    <a:p>
                      <a:pPr algn="l" fontAlgn="b"/>
                      <a:r>
                        <a:rPr lang="en-US" sz="1800" b="1" i="1" u="none" strike="noStrike" dirty="0">
                          <a:solidFill>
                            <a:srgbClr val="000000"/>
                          </a:solidFill>
                          <a:latin typeface="+mn-lt"/>
                        </a:rPr>
                        <a:t>   Post Graduate Diploma in Pre-Primary Education</a:t>
                      </a:r>
                      <a:endParaRPr lang="en-US" sz="18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65593">
                <a:tc>
                  <a:txBody>
                    <a:bodyPr/>
                    <a:lstStyle/>
                    <a:p>
                      <a:pPr algn="l" fontAlgn="ctr"/>
                      <a:r>
                        <a:rPr lang="en-US" sz="1800" b="1" i="1" u="none" strike="noStrike" dirty="0">
                          <a:solidFill>
                            <a:srgbClr val="000000"/>
                          </a:solidFill>
                          <a:latin typeface="+mn-lt"/>
                        </a:rPr>
                        <a:t>   Post Graduate Diploma in Educational Management and Administration</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65593">
                <a:tc>
                  <a:txBody>
                    <a:bodyPr/>
                    <a:lstStyle/>
                    <a:p>
                      <a:pPr algn="l" fontAlgn="ctr"/>
                      <a:r>
                        <a:rPr lang="en-US" sz="1800" b="1" i="1" u="none" strike="noStrike" dirty="0">
                          <a:solidFill>
                            <a:srgbClr val="000000"/>
                          </a:solidFill>
                          <a:latin typeface="+mn-lt"/>
                        </a:rPr>
                        <a:t>   PG Diploma in Mental Health</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65593">
                <a:tc>
                  <a:txBody>
                    <a:bodyPr/>
                    <a:lstStyle/>
                    <a:p>
                      <a:pPr algn="l" fontAlgn="b"/>
                      <a:r>
                        <a:rPr lang="en-US" sz="1800" b="1" i="1" u="none" strike="noStrike" dirty="0">
                          <a:solidFill>
                            <a:srgbClr val="000000"/>
                          </a:solidFill>
                          <a:latin typeface="+mn-lt"/>
                        </a:rPr>
                        <a:t>   Post-Graduate Diploma in Rural Development</a:t>
                      </a:r>
                      <a:endParaRPr lang="en-US" sz="18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65593">
                <a:tc>
                  <a:txBody>
                    <a:bodyPr/>
                    <a:lstStyle/>
                    <a:p>
                      <a:pPr algn="l" fontAlgn="ctr"/>
                      <a:r>
                        <a:rPr lang="en-US" sz="1800" b="1" i="1" u="none" strike="noStrike" dirty="0">
                          <a:solidFill>
                            <a:srgbClr val="000000"/>
                          </a:solidFill>
                          <a:latin typeface="+mn-lt"/>
                        </a:rPr>
                        <a:t>   Post Graduate Diploma in Counseling and Family Therapy</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265593">
                <a:tc>
                  <a:txBody>
                    <a:bodyPr/>
                    <a:lstStyle/>
                    <a:p>
                      <a:pPr algn="l" fontAlgn="ctr"/>
                      <a:r>
                        <a:rPr lang="en-US" sz="1800" b="1" i="1" u="none" strike="noStrike" dirty="0">
                          <a:solidFill>
                            <a:srgbClr val="000000"/>
                          </a:solidFill>
                          <a:latin typeface="+mn-lt"/>
                        </a:rPr>
                        <a:t>  Post-Graduate Diploma in School Leadership and Management</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65593">
                <a:tc>
                  <a:txBody>
                    <a:bodyPr/>
                    <a:lstStyle/>
                    <a:p>
                      <a:pPr algn="l" fontAlgn="ctr"/>
                      <a:r>
                        <a:rPr lang="en-US" sz="1800" b="1" i="1" u="none" strike="noStrike" dirty="0">
                          <a:solidFill>
                            <a:srgbClr val="000000"/>
                          </a:solidFill>
                          <a:latin typeface="+mn-lt"/>
                        </a:rPr>
                        <a:t>   Post Graduate Diploma in Applied Statistics</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65593">
                <a:tc>
                  <a:txBody>
                    <a:bodyPr/>
                    <a:lstStyle/>
                    <a:p>
                      <a:pPr algn="l" fontAlgn="ctr"/>
                      <a:r>
                        <a:rPr lang="en-US" sz="1800" b="1" i="1" u="none" strike="noStrike" dirty="0">
                          <a:solidFill>
                            <a:srgbClr val="000000"/>
                          </a:solidFill>
                          <a:latin typeface="+mn-lt"/>
                        </a:rPr>
                        <a:t>   PG Diploma in Translation</a:t>
                      </a:r>
                      <a:endParaRPr lang="en-US" sz="1800" b="1" i="1"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r h="265593">
                <a:tc>
                  <a:txBody>
                    <a:bodyPr/>
                    <a:lstStyle/>
                    <a:p>
                      <a:pPr algn="l" fontAlgn="b"/>
                      <a:r>
                        <a:rPr lang="en-US" sz="1800" b="1" i="1" u="none" strike="noStrike" dirty="0">
                          <a:solidFill>
                            <a:srgbClr val="000000"/>
                          </a:solidFill>
                          <a:latin typeface="+mn-lt"/>
                        </a:rPr>
                        <a:t>   Post Graduate Diploma in Information Security</a:t>
                      </a:r>
                      <a:endParaRPr lang="en-US" sz="1800" b="1" i="0" u="none" strike="noStrike" dirty="0">
                        <a:solidFill>
                          <a:srgbClr val="000000"/>
                        </a:solidFill>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pic>
        <p:nvPicPr>
          <p:cNvPr id="5" name="Picture 4" descr="arrow"/>
          <p:cNvPicPr>
            <a:picLocks noChangeAspect="1" noChangeArrowheads="1"/>
          </p:cNvPicPr>
          <p:nvPr/>
        </p:nvPicPr>
        <p:blipFill>
          <a:blip r:embed="rId2"/>
          <a:srcRect/>
          <a:stretch>
            <a:fillRect/>
          </a:stretch>
        </p:blipFill>
        <p:spPr bwMode="auto">
          <a:xfrm>
            <a:off x="2133600" y="9563100"/>
            <a:ext cx="45720" cy="83820"/>
          </a:xfrm>
          <a:prstGeom prst="rect">
            <a:avLst/>
          </a:prstGeom>
          <a:noFill/>
        </p:spPr>
      </p:pic>
      <p:pic>
        <p:nvPicPr>
          <p:cNvPr id="6" name="Picture 5" descr="arrow"/>
          <p:cNvPicPr>
            <a:picLocks noChangeAspect="1" noChangeArrowheads="1"/>
          </p:cNvPicPr>
          <p:nvPr/>
        </p:nvPicPr>
        <p:blipFill>
          <a:blip r:embed="rId2"/>
          <a:srcRect/>
          <a:stretch>
            <a:fillRect/>
          </a:stretch>
        </p:blipFill>
        <p:spPr bwMode="auto">
          <a:xfrm>
            <a:off x="2133600" y="9753600"/>
            <a:ext cx="45720" cy="83820"/>
          </a:xfrm>
          <a:prstGeom prst="rect">
            <a:avLst/>
          </a:prstGeom>
          <a:noFill/>
        </p:spPr>
      </p:pic>
      <p:pic>
        <p:nvPicPr>
          <p:cNvPr id="7" name="Picture 6" descr="arrow"/>
          <p:cNvPicPr>
            <a:picLocks noChangeAspect="1" noChangeArrowheads="1"/>
          </p:cNvPicPr>
          <p:nvPr/>
        </p:nvPicPr>
        <p:blipFill>
          <a:blip r:embed="rId2"/>
          <a:srcRect/>
          <a:stretch>
            <a:fillRect/>
          </a:stretch>
        </p:blipFill>
        <p:spPr bwMode="auto">
          <a:xfrm>
            <a:off x="2133600" y="9944100"/>
            <a:ext cx="45720" cy="83820"/>
          </a:xfrm>
          <a:prstGeom prst="rect">
            <a:avLst/>
          </a:prstGeom>
          <a:noFill/>
        </p:spPr>
      </p:pic>
      <p:pic>
        <p:nvPicPr>
          <p:cNvPr id="8" name="Picture 7" descr="arrow"/>
          <p:cNvPicPr>
            <a:picLocks noChangeAspect="1" noChangeArrowheads="1"/>
          </p:cNvPicPr>
          <p:nvPr/>
        </p:nvPicPr>
        <p:blipFill>
          <a:blip r:embed="rId2"/>
          <a:srcRect/>
          <a:stretch>
            <a:fillRect/>
          </a:stretch>
        </p:blipFill>
        <p:spPr bwMode="auto">
          <a:xfrm>
            <a:off x="2133600" y="10134600"/>
            <a:ext cx="45720" cy="83820"/>
          </a:xfrm>
          <a:prstGeom prst="rect">
            <a:avLst/>
          </a:prstGeom>
          <a:noFill/>
        </p:spPr>
      </p:pic>
      <p:pic>
        <p:nvPicPr>
          <p:cNvPr id="9" name="Picture 8" descr="arrow"/>
          <p:cNvPicPr>
            <a:picLocks noChangeAspect="1" noChangeArrowheads="1"/>
          </p:cNvPicPr>
          <p:nvPr/>
        </p:nvPicPr>
        <p:blipFill>
          <a:blip r:embed="rId2"/>
          <a:srcRect/>
          <a:stretch>
            <a:fillRect/>
          </a:stretch>
        </p:blipFill>
        <p:spPr bwMode="auto">
          <a:xfrm>
            <a:off x="2133600" y="10325100"/>
            <a:ext cx="45720" cy="83820"/>
          </a:xfrm>
          <a:prstGeom prst="rect">
            <a:avLst/>
          </a:prstGeom>
          <a:noFill/>
        </p:spPr>
      </p:pic>
      <p:pic>
        <p:nvPicPr>
          <p:cNvPr id="10" name="Picture 9" descr="arrow"/>
          <p:cNvPicPr>
            <a:picLocks noChangeAspect="1" noChangeArrowheads="1"/>
          </p:cNvPicPr>
          <p:nvPr/>
        </p:nvPicPr>
        <p:blipFill>
          <a:blip r:embed="rId2"/>
          <a:srcRect/>
          <a:stretch>
            <a:fillRect/>
          </a:stretch>
        </p:blipFill>
        <p:spPr bwMode="auto">
          <a:xfrm>
            <a:off x="2133600" y="10515600"/>
            <a:ext cx="45720" cy="83820"/>
          </a:xfrm>
          <a:prstGeom prst="rect">
            <a:avLst/>
          </a:prstGeom>
          <a:noFill/>
        </p:spPr>
      </p:pic>
      <p:pic>
        <p:nvPicPr>
          <p:cNvPr id="11" name="Picture 10" descr="arrow"/>
          <p:cNvPicPr>
            <a:picLocks noChangeAspect="1" noChangeArrowheads="1"/>
          </p:cNvPicPr>
          <p:nvPr/>
        </p:nvPicPr>
        <p:blipFill>
          <a:blip r:embed="rId2"/>
          <a:srcRect/>
          <a:stretch>
            <a:fillRect/>
          </a:stretch>
        </p:blipFill>
        <p:spPr bwMode="auto">
          <a:xfrm>
            <a:off x="2133600" y="10706100"/>
            <a:ext cx="45720" cy="83820"/>
          </a:xfrm>
          <a:prstGeom prst="rect">
            <a:avLst/>
          </a:prstGeom>
          <a:noFill/>
        </p:spPr>
      </p:pic>
      <p:pic>
        <p:nvPicPr>
          <p:cNvPr id="12" name="Picture 11" descr="arrow"/>
          <p:cNvPicPr>
            <a:picLocks noChangeAspect="1" noChangeArrowheads="1"/>
          </p:cNvPicPr>
          <p:nvPr/>
        </p:nvPicPr>
        <p:blipFill>
          <a:blip r:embed="rId2"/>
          <a:srcRect/>
          <a:stretch>
            <a:fillRect/>
          </a:stretch>
        </p:blipFill>
        <p:spPr bwMode="auto">
          <a:xfrm>
            <a:off x="2133600" y="10896600"/>
            <a:ext cx="45720" cy="83820"/>
          </a:xfrm>
          <a:prstGeom prst="rect">
            <a:avLst/>
          </a:prstGeom>
          <a:noFill/>
        </p:spPr>
      </p:pic>
      <p:pic>
        <p:nvPicPr>
          <p:cNvPr id="13" name="Picture 12" descr="arrow"/>
          <p:cNvPicPr>
            <a:picLocks noChangeAspect="1" noChangeArrowheads="1"/>
          </p:cNvPicPr>
          <p:nvPr/>
        </p:nvPicPr>
        <p:blipFill>
          <a:blip r:embed="rId2"/>
          <a:srcRect/>
          <a:stretch>
            <a:fillRect/>
          </a:stretch>
        </p:blipFill>
        <p:spPr bwMode="auto">
          <a:xfrm>
            <a:off x="2133600" y="11087100"/>
            <a:ext cx="45720" cy="83820"/>
          </a:xfrm>
          <a:prstGeom prst="rect">
            <a:avLst/>
          </a:prstGeom>
          <a:noFill/>
        </p:spPr>
      </p:pic>
      <p:pic>
        <p:nvPicPr>
          <p:cNvPr id="14" name="Picture 13" descr="arrow"/>
          <p:cNvPicPr>
            <a:picLocks noChangeAspect="1" noChangeArrowheads="1"/>
          </p:cNvPicPr>
          <p:nvPr/>
        </p:nvPicPr>
        <p:blipFill>
          <a:blip r:embed="rId2"/>
          <a:srcRect/>
          <a:stretch>
            <a:fillRect/>
          </a:stretch>
        </p:blipFill>
        <p:spPr bwMode="auto">
          <a:xfrm>
            <a:off x="2133600" y="11277600"/>
            <a:ext cx="45720" cy="83820"/>
          </a:xfrm>
          <a:prstGeom prst="rect">
            <a:avLst/>
          </a:prstGeom>
          <a:noFill/>
        </p:spPr>
      </p:pic>
      <p:pic>
        <p:nvPicPr>
          <p:cNvPr id="15" name="Picture 14" descr="arrow"/>
          <p:cNvPicPr>
            <a:picLocks noChangeAspect="1" noChangeArrowheads="1"/>
          </p:cNvPicPr>
          <p:nvPr/>
        </p:nvPicPr>
        <p:blipFill>
          <a:blip r:embed="rId2"/>
          <a:srcRect/>
          <a:stretch>
            <a:fillRect/>
          </a:stretch>
        </p:blipFill>
        <p:spPr bwMode="auto">
          <a:xfrm>
            <a:off x="2133600" y="11468100"/>
            <a:ext cx="45720" cy="83820"/>
          </a:xfrm>
          <a:prstGeom prst="rect">
            <a:avLst/>
          </a:prstGeom>
          <a:noFill/>
        </p:spPr>
      </p:pic>
      <p:pic>
        <p:nvPicPr>
          <p:cNvPr id="16" name="Picture 15" descr="arrow"/>
          <p:cNvPicPr>
            <a:picLocks noChangeAspect="1" noChangeArrowheads="1"/>
          </p:cNvPicPr>
          <p:nvPr/>
        </p:nvPicPr>
        <p:blipFill>
          <a:blip r:embed="rId2"/>
          <a:srcRect/>
          <a:stretch>
            <a:fillRect/>
          </a:stretch>
        </p:blipFill>
        <p:spPr bwMode="auto">
          <a:xfrm>
            <a:off x="2133600" y="11658600"/>
            <a:ext cx="45720" cy="83820"/>
          </a:xfrm>
          <a:prstGeom prst="rect">
            <a:avLst/>
          </a:prstGeom>
          <a:noFill/>
        </p:spPr>
      </p:pic>
      <p:pic>
        <p:nvPicPr>
          <p:cNvPr id="17" name="Picture 16" descr="arrow"/>
          <p:cNvPicPr>
            <a:picLocks noChangeAspect="1" noChangeArrowheads="1"/>
          </p:cNvPicPr>
          <p:nvPr/>
        </p:nvPicPr>
        <p:blipFill>
          <a:blip r:embed="rId2"/>
          <a:srcRect/>
          <a:stretch>
            <a:fillRect/>
          </a:stretch>
        </p:blipFill>
        <p:spPr bwMode="auto">
          <a:xfrm>
            <a:off x="2133600" y="11849100"/>
            <a:ext cx="45720" cy="83820"/>
          </a:xfrm>
          <a:prstGeom prst="rect">
            <a:avLst/>
          </a:prstGeom>
          <a:noFill/>
        </p:spPr>
      </p:pic>
      <p:pic>
        <p:nvPicPr>
          <p:cNvPr id="18" name="Picture 17" descr="arrow"/>
          <p:cNvPicPr>
            <a:picLocks noChangeAspect="1" noChangeArrowheads="1"/>
          </p:cNvPicPr>
          <p:nvPr/>
        </p:nvPicPr>
        <p:blipFill>
          <a:blip r:embed="rId2"/>
          <a:srcRect/>
          <a:stretch>
            <a:fillRect/>
          </a:stretch>
        </p:blipFill>
        <p:spPr bwMode="auto">
          <a:xfrm>
            <a:off x="2133600" y="12039600"/>
            <a:ext cx="45720" cy="83820"/>
          </a:xfrm>
          <a:prstGeom prst="rect">
            <a:avLst/>
          </a:prstGeom>
          <a:noFill/>
        </p:spPr>
      </p:pic>
      <p:pic>
        <p:nvPicPr>
          <p:cNvPr id="19" name="Picture 18" descr="arrow"/>
          <p:cNvPicPr>
            <a:picLocks noChangeAspect="1" noChangeArrowheads="1"/>
          </p:cNvPicPr>
          <p:nvPr/>
        </p:nvPicPr>
        <p:blipFill>
          <a:blip r:embed="rId2"/>
          <a:srcRect/>
          <a:stretch>
            <a:fillRect/>
          </a:stretch>
        </p:blipFill>
        <p:spPr bwMode="auto">
          <a:xfrm>
            <a:off x="2133600" y="12230100"/>
            <a:ext cx="45720" cy="83820"/>
          </a:xfrm>
          <a:prstGeom prst="rect">
            <a:avLst/>
          </a:prstGeom>
          <a:noFill/>
        </p:spPr>
      </p:pic>
      <p:pic>
        <p:nvPicPr>
          <p:cNvPr id="20" name="Picture 19" descr="arrow"/>
          <p:cNvPicPr>
            <a:picLocks noChangeAspect="1" noChangeArrowheads="1"/>
          </p:cNvPicPr>
          <p:nvPr/>
        </p:nvPicPr>
        <p:blipFill>
          <a:blip r:embed="rId2"/>
          <a:srcRect/>
          <a:stretch>
            <a:fillRect/>
          </a:stretch>
        </p:blipFill>
        <p:spPr bwMode="auto">
          <a:xfrm>
            <a:off x="2133600" y="12420600"/>
            <a:ext cx="45720" cy="83820"/>
          </a:xfrm>
          <a:prstGeom prst="rect">
            <a:avLst/>
          </a:prstGeom>
          <a:noFill/>
        </p:spPr>
      </p:pic>
      <p:pic>
        <p:nvPicPr>
          <p:cNvPr id="21" name="Picture 20" descr="arrow"/>
          <p:cNvPicPr>
            <a:picLocks noChangeAspect="1" noChangeArrowheads="1"/>
          </p:cNvPicPr>
          <p:nvPr/>
        </p:nvPicPr>
        <p:blipFill>
          <a:blip r:embed="rId2"/>
          <a:srcRect/>
          <a:stretch>
            <a:fillRect/>
          </a:stretch>
        </p:blipFill>
        <p:spPr bwMode="auto">
          <a:xfrm>
            <a:off x="2133600" y="12611100"/>
            <a:ext cx="45720" cy="83820"/>
          </a:xfrm>
          <a:prstGeom prst="rect">
            <a:avLst/>
          </a:prstGeom>
          <a:noFill/>
        </p:spPr>
      </p:pic>
      <p:pic>
        <p:nvPicPr>
          <p:cNvPr id="22" name="Picture 21" descr="arrow"/>
          <p:cNvPicPr>
            <a:picLocks noChangeAspect="1" noChangeArrowheads="1"/>
          </p:cNvPicPr>
          <p:nvPr/>
        </p:nvPicPr>
        <p:blipFill>
          <a:blip r:embed="rId2"/>
          <a:srcRect/>
          <a:stretch>
            <a:fillRect/>
          </a:stretch>
        </p:blipFill>
        <p:spPr bwMode="auto">
          <a:xfrm>
            <a:off x="2133600" y="12992100"/>
            <a:ext cx="45720" cy="83820"/>
          </a:xfrm>
          <a:prstGeom prst="rect">
            <a:avLst/>
          </a:prstGeom>
          <a:noFill/>
        </p:spPr>
      </p:pic>
      <p:pic>
        <p:nvPicPr>
          <p:cNvPr id="23" name="Picture 22" descr="arrow"/>
          <p:cNvPicPr>
            <a:picLocks noChangeAspect="1" noChangeArrowheads="1"/>
          </p:cNvPicPr>
          <p:nvPr/>
        </p:nvPicPr>
        <p:blipFill>
          <a:blip r:embed="rId2"/>
          <a:srcRect/>
          <a:stretch>
            <a:fillRect/>
          </a:stretch>
        </p:blipFill>
        <p:spPr bwMode="auto">
          <a:xfrm>
            <a:off x="2133600" y="13373100"/>
            <a:ext cx="45720" cy="83820"/>
          </a:xfrm>
          <a:prstGeom prst="rect">
            <a:avLst/>
          </a:prstGeom>
          <a:noFill/>
        </p:spPr>
      </p:pic>
      <p:pic>
        <p:nvPicPr>
          <p:cNvPr id="24" name="Picture 23" descr="arrow"/>
          <p:cNvPicPr>
            <a:picLocks noChangeAspect="1" noChangeArrowheads="1"/>
          </p:cNvPicPr>
          <p:nvPr/>
        </p:nvPicPr>
        <p:blipFill>
          <a:blip r:embed="rId2"/>
          <a:srcRect/>
          <a:stretch>
            <a:fillRect/>
          </a:stretch>
        </p:blipFill>
        <p:spPr bwMode="auto">
          <a:xfrm>
            <a:off x="2133600" y="13563600"/>
            <a:ext cx="45720" cy="83820"/>
          </a:xfrm>
          <a:prstGeom prst="rect">
            <a:avLst/>
          </a:prstGeom>
          <a:noFill/>
        </p:spPr>
      </p:pic>
      <p:pic>
        <p:nvPicPr>
          <p:cNvPr id="25" name="Picture 24" descr="arrow"/>
          <p:cNvPicPr>
            <a:picLocks noChangeAspect="1" noChangeArrowheads="1"/>
          </p:cNvPicPr>
          <p:nvPr/>
        </p:nvPicPr>
        <p:blipFill>
          <a:blip r:embed="rId2"/>
          <a:srcRect/>
          <a:stretch>
            <a:fillRect/>
          </a:stretch>
        </p:blipFill>
        <p:spPr bwMode="auto">
          <a:xfrm>
            <a:off x="2133600" y="13754100"/>
            <a:ext cx="45720" cy="83820"/>
          </a:xfrm>
          <a:prstGeom prst="rect">
            <a:avLst/>
          </a:prstGeom>
          <a:noFill/>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nvGraphicFramePr>
        <p:xfrm>
          <a:off x="1828800" y="228604"/>
          <a:ext cx="8534400" cy="6400796"/>
        </p:xfrm>
        <a:graphic>
          <a:graphicData uri="http://schemas.openxmlformats.org/drawingml/2006/table">
            <a:tbl>
              <a:tblPr/>
              <a:tblGrid>
                <a:gridCol w="8534400">
                  <a:extLst>
                    <a:ext uri="{9D8B030D-6E8A-4147-A177-3AD203B41FA5}">
                      <a16:colId xmlns:a16="http://schemas.microsoft.com/office/drawing/2014/main" val="20000"/>
                    </a:ext>
                  </a:extLst>
                </a:gridCol>
              </a:tblGrid>
              <a:tr h="423760">
                <a:tc>
                  <a:txBody>
                    <a:bodyPr/>
                    <a:lstStyle/>
                    <a:p>
                      <a:pPr algn="ctr" fontAlgn="b"/>
                      <a:r>
                        <a:rPr lang="en-US" sz="2000" b="1" i="0" u="none" strike="noStrike" dirty="0">
                          <a:solidFill>
                            <a:srgbClr val="FF0000"/>
                          </a:solidFill>
                          <a:latin typeface="Calibri"/>
                        </a:rPr>
                        <a:t>PG ADVANCE CERTIFICATE</a:t>
                      </a:r>
                      <a:endParaRPr lang="en-US" sz="20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03581">
                <a:tc>
                  <a:txBody>
                    <a:bodyPr/>
                    <a:lstStyle/>
                    <a:p>
                      <a:pPr algn="l" fontAlgn="ctr"/>
                      <a:r>
                        <a:rPr lang="en-US" sz="1800" b="1" i="1" u="none" strike="noStrike" dirty="0">
                          <a:solidFill>
                            <a:srgbClr val="000000"/>
                          </a:solidFill>
                          <a:latin typeface="+mn-lt"/>
                        </a:rPr>
                        <a:t>   Post-Graduate Certificate in Agriculture Policy</a:t>
                      </a:r>
                      <a:endParaRPr lang="en-US" sz="18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3581">
                <a:tc>
                  <a:txBody>
                    <a:bodyPr/>
                    <a:lstStyle/>
                    <a:p>
                      <a:pPr algn="l" fontAlgn="ctr"/>
                      <a:r>
                        <a:rPr lang="en-US" sz="1800" b="1" i="1" u="none" strike="noStrike" dirty="0">
                          <a:solidFill>
                            <a:srgbClr val="000000"/>
                          </a:solidFill>
                          <a:latin typeface="+mn-lt"/>
                        </a:rPr>
                        <a:t>   Post-Graduate Certificate in </a:t>
                      </a:r>
                      <a:r>
                        <a:rPr lang="en-US" sz="1800" b="1" i="1" u="none" strike="noStrike" dirty="0" err="1">
                          <a:solidFill>
                            <a:srgbClr val="000000"/>
                          </a:solidFill>
                          <a:latin typeface="+mn-lt"/>
                        </a:rPr>
                        <a:t>Bangla</a:t>
                      </a:r>
                      <a:r>
                        <a:rPr lang="en-US" sz="1800" b="1" i="1" u="none" strike="noStrike" dirty="0">
                          <a:solidFill>
                            <a:srgbClr val="000000"/>
                          </a:solidFill>
                          <a:latin typeface="+mn-lt"/>
                        </a:rPr>
                        <a:t>-Hindi Translation</a:t>
                      </a:r>
                      <a:endParaRPr lang="en-US" sz="18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03581">
                <a:tc>
                  <a:txBody>
                    <a:bodyPr/>
                    <a:lstStyle/>
                    <a:p>
                      <a:pPr algn="l" fontAlgn="ctr"/>
                      <a:r>
                        <a:rPr lang="en-US" sz="1800" b="1" i="1" u="none" strike="noStrike" dirty="0">
                          <a:solidFill>
                            <a:srgbClr val="000000"/>
                          </a:solidFill>
                          <a:latin typeface="+mn-lt"/>
                        </a:rPr>
                        <a:t>   Post Graduate Certificate in Cyber Law</a:t>
                      </a:r>
                      <a:endParaRPr lang="en-US" sz="18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3581">
                <a:tc>
                  <a:txBody>
                    <a:bodyPr/>
                    <a:lstStyle/>
                    <a:p>
                      <a:pPr algn="l" fontAlgn="b"/>
                      <a:r>
                        <a:rPr lang="en-US" sz="1800" b="1" i="1" u="none" strike="noStrike" dirty="0">
                          <a:solidFill>
                            <a:srgbClr val="000000"/>
                          </a:solidFill>
                          <a:latin typeface="+mn-lt"/>
                        </a:rPr>
                        <a:t>   Post-Graduate Certificate in Adult Education</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10303">
                <a:tc>
                  <a:txBody>
                    <a:bodyPr/>
                    <a:lstStyle/>
                    <a:p>
                      <a:pPr algn="l" fontAlgn="ctr"/>
                      <a:r>
                        <a:rPr lang="en-US" sz="1800" b="1" i="1" u="none" strike="noStrike" dirty="0">
                          <a:solidFill>
                            <a:srgbClr val="000000"/>
                          </a:solidFill>
                          <a:latin typeface="+mn-lt"/>
                        </a:rPr>
                        <a:t>   Post-Graduate Certificate in Extension and Development Studies</a:t>
                      </a:r>
                      <a:endParaRPr lang="en-US" sz="18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03581">
                <a:tc>
                  <a:txBody>
                    <a:bodyPr/>
                    <a:lstStyle/>
                    <a:p>
                      <a:pPr algn="l" fontAlgn="ctr"/>
                      <a:r>
                        <a:rPr lang="en-US" sz="1800" b="1" i="1" u="none" strike="noStrike" dirty="0">
                          <a:solidFill>
                            <a:srgbClr val="000000"/>
                          </a:solidFill>
                          <a:latin typeface="+mn-lt"/>
                        </a:rPr>
                        <a:t>   Post Graduate Certificate in Climate Change</a:t>
                      </a:r>
                      <a:endParaRPr lang="en-US" sz="18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03581">
                <a:tc>
                  <a:txBody>
                    <a:bodyPr/>
                    <a:lstStyle/>
                    <a:p>
                      <a:pPr algn="l" fontAlgn="ctr"/>
                      <a:r>
                        <a:rPr lang="en-US" sz="1800" b="1" i="1" u="none" strike="noStrike" dirty="0">
                          <a:solidFill>
                            <a:srgbClr val="000000"/>
                          </a:solidFill>
                          <a:latin typeface="+mn-lt"/>
                        </a:rPr>
                        <a:t>   Post Graduate Certificate in Gandhi and Peace Studies</a:t>
                      </a:r>
                      <a:endParaRPr lang="en-US" sz="18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03581">
                <a:tc>
                  <a:txBody>
                    <a:bodyPr/>
                    <a:lstStyle/>
                    <a:p>
                      <a:pPr algn="l" fontAlgn="b"/>
                      <a:r>
                        <a:rPr lang="en-US" sz="1800" b="1" i="1" u="none" strike="noStrike" dirty="0">
                          <a:solidFill>
                            <a:srgbClr val="000000"/>
                          </a:solidFill>
                          <a:latin typeface="+mn-lt"/>
                        </a:rPr>
                        <a:t>   Post-Graduate Certificate in Malayalam-Hindi Translation</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03581">
                <a:tc>
                  <a:txBody>
                    <a:bodyPr/>
                    <a:lstStyle/>
                    <a:p>
                      <a:pPr algn="l" fontAlgn="ctr"/>
                      <a:r>
                        <a:rPr lang="en-US" sz="1800" b="1" i="1" u="none" strike="noStrike" dirty="0">
                          <a:solidFill>
                            <a:srgbClr val="000000"/>
                          </a:solidFill>
                          <a:latin typeface="+mn-lt"/>
                        </a:rPr>
                        <a:t>   Post-Graduate Certificate in Patent Practice</a:t>
                      </a:r>
                      <a:endParaRPr lang="en-US" sz="18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807163">
                <a:tc>
                  <a:txBody>
                    <a:bodyPr/>
                    <a:lstStyle/>
                    <a:p>
                      <a:pPr algn="l" fontAlgn="ctr"/>
                      <a:r>
                        <a:rPr lang="en-US" sz="1800" b="1" i="1" u="none" strike="noStrike" dirty="0">
                          <a:solidFill>
                            <a:srgbClr val="000000"/>
                          </a:solidFill>
                          <a:latin typeface="+mn-lt"/>
                        </a:rPr>
                        <a:t>   Post Graduate Certificate in Information and Assistive Technologies for the Instructors of </a:t>
                      </a:r>
                    </a:p>
                    <a:p>
                      <a:pPr algn="l" fontAlgn="ctr"/>
                      <a:r>
                        <a:rPr lang="en-US" sz="1800" b="1" i="1" u="none" strike="noStrike" dirty="0">
                          <a:solidFill>
                            <a:srgbClr val="000000"/>
                          </a:solidFill>
                          <a:latin typeface="+mn-lt"/>
                        </a:rPr>
                        <a:t>   Visually Impaired</a:t>
                      </a:r>
                      <a:endParaRPr lang="en-US" sz="18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03581">
                <a:tc>
                  <a:txBody>
                    <a:bodyPr/>
                    <a:lstStyle/>
                    <a:p>
                      <a:pPr algn="l" fontAlgn="b"/>
                      <a:r>
                        <a:rPr lang="en-US" sz="1800" b="1" i="1" u="none" strike="noStrike" dirty="0">
                          <a:solidFill>
                            <a:srgbClr val="000000"/>
                          </a:solidFill>
                          <a:latin typeface="+mn-lt"/>
                        </a:rPr>
                        <a:t>   Advanced Certificate in Power Distribution Management</a:t>
                      </a:r>
                      <a:endParaRPr lang="en-US" sz="1800" b="0" i="0"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403581">
                <a:tc>
                  <a:txBody>
                    <a:bodyPr/>
                    <a:lstStyle/>
                    <a:p>
                      <a:pPr algn="l" fontAlgn="ctr"/>
                      <a:r>
                        <a:rPr lang="en-US" sz="1800" b="1" i="1" u="none" strike="noStrike" dirty="0">
                          <a:solidFill>
                            <a:srgbClr val="000000"/>
                          </a:solidFill>
                          <a:latin typeface="+mn-lt"/>
                        </a:rPr>
                        <a:t>   Post Graduate Certificate in </a:t>
                      </a:r>
                      <a:r>
                        <a:rPr lang="en-US" sz="1800" b="1" i="1" u="none" strike="noStrike" dirty="0" err="1">
                          <a:solidFill>
                            <a:srgbClr val="000000"/>
                          </a:solidFill>
                          <a:latin typeface="+mn-lt"/>
                        </a:rPr>
                        <a:t>Geoinformatics</a:t>
                      </a:r>
                      <a:r>
                        <a:rPr lang="en-US" sz="1800" b="1" i="1" u="none" strike="noStrike" dirty="0">
                          <a:solidFill>
                            <a:srgbClr val="000000"/>
                          </a:solidFill>
                          <a:latin typeface="+mn-lt"/>
                        </a:rPr>
                        <a:t> </a:t>
                      </a:r>
                      <a:endParaRPr lang="en-US" sz="18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423760">
                <a:tc>
                  <a:txBody>
                    <a:bodyPr/>
                    <a:lstStyle/>
                    <a:p>
                      <a:pPr algn="l" fontAlgn="ctr"/>
                      <a:r>
                        <a:rPr lang="en-US" sz="1800" b="1" i="1" u="none" strike="noStrike" dirty="0">
                          <a:solidFill>
                            <a:srgbClr val="000000"/>
                          </a:solidFill>
                          <a:latin typeface="+mn-lt"/>
                        </a:rPr>
                        <a:t>   Advanced Certificate in Information Security</a:t>
                      </a:r>
                      <a:endParaRPr lang="en-US" sz="1800" b="1" i="1" u="none" strike="noStrike" dirty="0">
                        <a:solidFill>
                          <a:srgbClr val="000000"/>
                        </a:solidFill>
                        <a:latin typeface="Calibri"/>
                      </a:endParaRPr>
                    </a:p>
                  </a:txBody>
                  <a:tcPr marL="0" marR="0" marT="0" marB="0" anchor="ctr">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pic>
        <p:nvPicPr>
          <p:cNvPr id="19" name="Picture 18" descr="arrow"/>
          <p:cNvPicPr>
            <a:picLocks noChangeAspect="1" noChangeArrowheads="1"/>
          </p:cNvPicPr>
          <p:nvPr/>
        </p:nvPicPr>
        <p:blipFill>
          <a:blip r:embed="rId2"/>
          <a:srcRect/>
          <a:stretch>
            <a:fillRect/>
          </a:stretch>
        </p:blipFill>
        <p:spPr bwMode="auto">
          <a:xfrm>
            <a:off x="2133600" y="43414950"/>
            <a:ext cx="45720" cy="83820"/>
          </a:xfrm>
          <a:prstGeom prst="rect">
            <a:avLst/>
          </a:prstGeom>
          <a:noFill/>
        </p:spPr>
      </p:pic>
      <p:pic>
        <p:nvPicPr>
          <p:cNvPr id="20" name="Picture 19" descr="arrow"/>
          <p:cNvPicPr>
            <a:picLocks noChangeAspect="1" noChangeArrowheads="1"/>
          </p:cNvPicPr>
          <p:nvPr/>
        </p:nvPicPr>
        <p:blipFill>
          <a:blip r:embed="rId2"/>
          <a:srcRect/>
          <a:stretch>
            <a:fillRect/>
          </a:stretch>
        </p:blipFill>
        <p:spPr bwMode="auto">
          <a:xfrm>
            <a:off x="2133600" y="43605450"/>
            <a:ext cx="45720" cy="83820"/>
          </a:xfrm>
          <a:prstGeom prst="rect">
            <a:avLst/>
          </a:prstGeom>
          <a:noFill/>
        </p:spPr>
      </p:pic>
      <p:pic>
        <p:nvPicPr>
          <p:cNvPr id="21" name="Picture 20" descr="arrow"/>
          <p:cNvPicPr>
            <a:picLocks noChangeAspect="1" noChangeArrowheads="1"/>
          </p:cNvPicPr>
          <p:nvPr/>
        </p:nvPicPr>
        <p:blipFill>
          <a:blip r:embed="rId2"/>
          <a:srcRect/>
          <a:stretch>
            <a:fillRect/>
          </a:stretch>
        </p:blipFill>
        <p:spPr bwMode="auto">
          <a:xfrm>
            <a:off x="2133600" y="43795950"/>
            <a:ext cx="45720" cy="83820"/>
          </a:xfrm>
          <a:prstGeom prst="rect">
            <a:avLst/>
          </a:prstGeom>
          <a:noFill/>
        </p:spPr>
      </p:pic>
      <p:pic>
        <p:nvPicPr>
          <p:cNvPr id="22" name="Picture 21" descr="arrow"/>
          <p:cNvPicPr>
            <a:picLocks noChangeAspect="1" noChangeArrowheads="1"/>
          </p:cNvPicPr>
          <p:nvPr/>
        </p:nvPicPr>
        <p:blipFill>
          <a:blip r:embed="rId2"/>
          <a:srcRect/>
          <a:stretch>
            <a:fillRect/>
          </a:stretch>
        </p:blipFill>
        <p:spPr bwMode="auto">
          <a:xfrm>
            <a:off x="2133600" y="43986450"/>
            <a:ext cx="45720" cy="83820"/>
          </a:xfrm>
          <a:prstGeom prst="rect">
            <a:avLst/>
          </a:prstGeom>
          <a:noFill/>
        </p:spPr>
      </p:pic>
      <p:pic>
        <p:nvPicPr>
          <p:cNvPr id="23" name="Picture 22" descr="arrow"/>
          <p:cNvPicPr>
            <a:picLocks noChangeAspect="1" noChangeArrowheads="1"/>
          </p:cNvPicPr>
          <p:nvPr/>
        </p:nvPicPr>
        <p:blipFill>
          <a:blip r:embed="rId2"/>
          <a:srcRect/>
          <a:stretch>
            <a:fillRect/>
          </a:stretch>
        </p:blipFill>
        <p:spPr bwMode="auto">
          <a:xfrm>
            <a:off x="2133600" y="44176950"/>
            <a:ext cx="45720" cy="83820"/>
          </a:xfrm>
          <a:prstGeom prst="rect">
            <a:avLst/>
          </a:prstGeom>
          <a:noFill/>
        </p:spPr>
      </p:pic>
      <p:pic>
        <p:nvPicPr>
          <p:cNvPr id="24" name="Picture 23" descr="arrow"/>
          <p:cNvPicPr>
            <a:picLocks noChangeAspect="1" noChangeArrowheads="1"/>
          </p:cNvPicPr>
          <p:nvPr/>
        </p:nvPicPr>
        <p:blipFill>
          <a:blip r:embed="rId2"/>
          <a:srcRect/>
          <a:stretch>
            <a:fillRect/>
          </a:stretch>
        </p:blipFill>
        <p:spPr bwMode="auto">
          <a:xfrm>
            <a:off x="2133600" y="44367450"/>
            <a:ext cx="45720" cy="83820"/>
          </a:xfrm>
          <a:prstGeom prst="rect">
            <a:avLst/>
          </a:prstGeom>
          <a:noFill/>
        </p:spPr>
      </p:pic>
      <p:pic>
        <p:nvPicPr>
          <p:cNvPr id="25" name="Picture 24" descr="arrow"/>
          <p:cNvPicPr>
            <a:picLocks noChangeAspect="1" noChangeArrowheads="1"/>
          </p:cNvPicPr>
          <p:nvPr/>
        </p:nvPicPr>
        <p:blipFill>
          <a:blip r:embed="rId2"/>
          <a:srcRect/>
          <a:stretch>
            <a:fillRect/>
          </a:stretch>
        </p:blipFill>
        <p:spPr bwMode="auto">
          <a:xfrm>
            <a:off x="2133600" y="44557950"/>
            <a:ext cx="45720" cy="83820"/>
          </a:xfrm>
          <a:prstGeom prst="rect">
            <a:avLst/>
          </a:prstGeom>
          <a:noFill/>
        </p:spPr>
      </p:pic>
      <p:pic>
        <p:nvPicPr>
          <p:cNvPr id="26" name="Picture 25" descr="arrow"/>
          <p:cNvPicPr>
            <a:picLocks noChangeAspect="1" noChangeArrowheads="1"/>
          </p:cNvPicPr>
          <p:nvPr/>
        </p:nvPicPr>
        <p:blipFill>
          <a:blip r:embed="rId2"/>
          <a:srcRect/>
          <a:stretch>
            <a:fillRect/>
          </a:stretch>
        </p:blipFill>
        <p:spPr bwMode="auto">
          <a:xfrm>
            <a:off x="2133600" y="44748450"/>
            <a:ext cx="45720" cy="83820"/>
          </a:xfrm>
          <a:prstGeom prst="rect">
            <a:avLst/>
          </a:prstGeom>
          <a:noFill/>
        </p:spPr>
      </p:pic>
      <p:pic>
        <p:nvPicPr>
          <p:cNvPr id="27" name="Picture 26" descr="arrow"/>
          <p:cNvPicPr>
            <a:picLocks noChangeAspect="1" noChangeArrowheads="1"/>
          </p:cNvPicPr>
          <p:nvPr/>
        </p:nvPicPr>
        <p:blipFill>
          <a:blip r:embed="rId2"/>
          <a:srcRect/>
          <a:stretch>
            <a:fillRect/>
          </a:stretch>
        </p:blipFill>
        <p:spPr bwMode="auto">
          <a:xfrm>
            <a:off x="2133600" y="44938950"/>
            <a:ext cx="45720" cy="83820"/>
          </a:xfrm>
          <a:prstGeom prst="rect">
            <a:avLst/>
          </a:prstGeom>
          <a:noFill/>
        </p:spPr>
      </p:pic>
      <p:pic>
        <p:nvPicPr>
          <p:cNvPr id="28" name="Picture 27" descr="arrow"/>
          <p:cNvPicPr>
            <a:picLocks noChangeAspect="1" noChangeArrowheads="1"/>
          </p:cNvPicPr>
          <p:nvPr/>
        </p:nvPicPr>
        <p:blipFill>
          <a:blip r:embed="rId2"/>
          <a:srcRect/>
          <a:stretch>
            <a:fillRect/>
          </a:stretch>
        </p:blipFill>
        <p:spPr bwMode="auto">
          <a:xfrm>
            <a:off x="2133600" y="45129450"/>
            <a:ext cx="45720" cy="83820"/>
          </a:xfrm>
          <a:prstGeom prst="rect">
            <a:avLst/>
          </a:prstGeom>
          <a:noFill/>
        </p:spPr>
      </p:pic>
      <p:pic>
        <p:nvPicPr>
          <p:cNvPr id="29" name="Picture 28" descr="arrow"/>
          <p:cNvPicPr>
            <a:picLocks noChangeAspect="1" noChangeArrowheads="1"/>
          </p:cNvPicPr>
          <p:nvPr/>
        </p:nvPicPr>
        <p:blipFill>
          <a:blip r:embed="rId2"/>
          <a:srcRect/>
          <a:stretch>
            <a:fillRect/>
          </a:stretch>
        </p:blipFill>
        <p:spPr bwMode="auto">
          <a:xfrm>
            <a:off x="2133600" y="45510450"/>
            <a:ext cx="45720" cy="83820"/>
          </a:xfrm>
          <a:prstGeom prst="rect">
            <a:avLst/>
          </a:prstGeom>
          <a:noFill/>
        </p:spPr>
      </p:pic>
      <p:pic>
        <p:nvPicPr>
          <p:cNvPr id="30" name="Picture 29" descr="arrow"/>
          <p:cNvPicPr>
            <a:picLocks noChangeAspect="1" noChangeArrowheads="1"/>
          </p:cNvPicPr>
          <p:nvPr/>
        </p:nvPicPr>
        <p:blipFill>
          <a:blip r:embed="rId2"/>
          <a:srcRect/>
          <a:stretch>
            <a:fillRect/>
          </a:stretch>
        </p:blipFill>
        <p:spPr bwMode="auto">
          <a:xfrm>
            <a:off x="2133600" y="45700950"/>
            <a:ext cx="45720" cy="83820"/>
          </a:xfrm>
          <a:prstGeom prst="rect">
            <a:avLst/>
          </a:prstGeom>
          <a:noFill/>
        </p:spPr>
      </p:pic>
      <p:pic>
        <p:nvPicPr>
          <p:cNvPr id="31" name="Picture 30" descr="arrow"/>
          <p:cNvPicPr>
            <a:picLocks noChangeAspect="1" noChangeArrowheads="1"/>
          </p:cNvPicPr>
          <p:nvPr/>
        </p:nvPicPr>
        <p:blipFill>
          <a:blip r:embed="rId2"/>
          <a:srcRect/>
          <a:stretch>
            <a:fillRect/>
          </a:stretch>
        </p:blipFill>
        <p:spPr bwMode="auto">
          <a:xfrm>
            <a:off x="2133600" y="45891450"/>
            <a:ext cx="45720" cy="83820"/>
          </a:xfrm>
          <a:prstGeom prst="rect">
            <a:avLst/>
          </a:prstGeom>
          <a:noFill/>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0" y="228596"/>
          <a:ext cx="8534400" cy="6400805"/>
        </p:xfrm>
        <a:graphic>
          <a:graphicData uri="http://schemas.openxmlformats.org/drawingml/2006/table">
            <a:tbl>
              <a:tblPr/>
              <a:tblGrid>
                <a:gridCol w="1194318">
                  <a:extLst>
                    <a:ext uri="{9D8B030D-6E8A-4147-A177-3AD203B41FA5}">
                      <a16:colId xmlns:a16="http://schemas.microsoft.com/office/drawing/2014/main" val="20000"/>
                    </a:ext>
                  </a:extLst>
                </a:gridCol>
                <a:gridCol w="7340082">
                  <a:extLst>
                    <a:ext uri="{9D8B030D-6E8A-4147-A177-3AD203B41FA5}">
                      <a16:colId xmlns:a16="http://schemas.microsoft.com/office/drawing/2014/main" val="20001"/>
                    </a:ext>
                  </a:extLst>
                </a:gridCol>
              </a:tblGrid>
              <a:tr h="725521">
                <a:tc gridSpan="2">
                  <a:txBody>
                    <a:bodyPr/>
                    <a:lstStyle/>
                    <a:p>
                      <a:pPr algn="ctr" fontAlgn="b"/>
                      <a:r>
                        <a:rPr lang="en-US" sz="2000" b="1" i="0" u="none" strike="noStrike" dirty="0">
                          <a:solidFill>
                            <a:srgbClr val="FF0000"/>
                          </a:solidFill>
                          <a:latin typeface="Aharoni"/>
                        </a:rPr>
                        <a:t>NALSAR UNIVERSITY OF LAW,</a:t>
                      </a:r>
                      <a:br>
                        <a:rPr lang="en-US" sz="2000" b="1" i="0" u="none" strike="noStrike" dirty="0">
                          <a:solidFill>
                            <a:srgbClr val="FF0000"/>
                          </a:solidFill>
                          <a:latin typeface="Aharoni"/>
                        </a:rPr>
                      </a:br>
                      <a:r>
                        <a:rPr lang="en-US" sz="2000" b="1" i="0" u="none" strike="noStrike" dirty="0">
                          <a:solidFill>
                            <a:srgbClr val="FF0000"/>
                          </a:solidFill>
                          <a:latin typeface="Aharoni"/>
                        </a:rPr>
                        <a:t>HYDERABAD</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0000"/>
                  </a:ext>
                </a:extLst>
              </a:tr>
              <a:tr h="311829">
                <a:tc>
                  <a:txBody>
                    <a:bodyPr/>
                    <a:lstStyle/>
                    <a:p>
                      <a:pPr algn="l" fontAlgn="b"/>
                      <a:endParaRPr lang="en-US" sz="1800" b="0" i="0" u="none" strike="noStrike">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endParaRPr lang="en-US" sz="1800" b="0" i="0" u="none" strike="noStrike"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1"/>
                  </a:ext>
                </a:extLst>
              </a:tr>
              <a:tr h="748388">
                <a:tc gridSpan="2">
                  <a:txBody>
                    <a:bodyPr/>
                    <a:lstStyle/>
                    <a:p>
                      <a:pPr algn="ctr" fontAlgn="b"/>
                      <a:r>
                        <a:rPr lang="en-US" sz="2000" b="1" i="0" u="none" strike="noStrike" dirty="0">
                          <a:solidFill>
                            <a:srgbClr val="0070C0"/>
                          </a:solidFill>
                          <a:latin typeface="Aparajita"/>
                        </a:rPr>
                        <a:t>DIRECTORATE OF DISTANCE EDUCATION (DDE)</a:t>
                      </a:r>
                      <a:br>
                        <a:rPr lang="en-US" sz="2000" b="1" i="0" u="none" strike="noStrike" dirty="0">
                          <a:solidFill>
                            <a:srgbClr val="0070C0"/>
                          </a:solidFill>
                          <a:latin typeface="Aparajita"/>
                        </a:rPr>
                      </a:br>
                      <a:r>
                        <a:rPr lang="en-US" sz="2000" b="1" i="0" u="none" strike="noStrike" dirty="0">
                          <a:solidFill>
                            <a:srgbClr val="0070C0"/>
                          </a:solidFill>
                          <a:latin typeface="Aparajita"/>
                        </a:rPr>
                        <a:t>CENTRE FOR DISTANCE AND ONLINE EDUCATION (CDOE)</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02"/>
                  </a:ext>
                </a:extLst>
              </a:tr>
              <a:tr h="1184948">
                <a:tc gridSpan="2">
                  <a:txBody>
                    <a:bodyPr/>
                    <a:lstStyle/>
                    <a:p>
                      <a:pPr algn="ctr" fontAlgn="ctr"/>
                      <a:r>
                        <a:rPr lang="en-US" sz="1800" b="1" i="0" u="none" strike="noStrike" dirty="0">
                          <a:solidFill>
                            <a:schemeClr val="accent2">
                              <a:lumMod val="75000"/>
                            </a:schemeClr>
                          </a:solidFill>
                          <a:latin typeface="Calibri"/>
                        </a:rPr>
                        <a:t>The Centre for Distance and Online Education (CDOE) at NALSAR invites applications for admission to the following courses for the academic year 2021-2022 which are offered through Open and Distance Learning Mode: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3"/>
                  </a:ext>
                </a:extLst>
              </a:tr>
              <a:tr h="311829">
                <a:tc>
                  <a:txBody>
                    <a:bodyPr/>
                    <a:lstStyle/>
                    <a:p>
                      <a:pPr algn="ctr" fontAlgn="b"/>
                      <a:r>
                        <a:rPr lang="en-US" sz="1800" b="1" i="0" u="none" strike="noStrike">
                          <a:solidFill>
                            <a:srgbClr val="C00000"/>
                          </a:solidFill>
                          <a:latin typeface="Calibri"/>
                        </a:rPr>
                        <a:t>S.No.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C00000"/>
                          </a:solidFill>
                          <a:latin typeface="Calibri"/>
                        </a:rPr>
                        <a:t>Programme</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11829">
                <a:tc>
                  <a:txBody>
                    <a:bodyPr/>
                    <a:lstStyle/>
                    <a:p>
                      <a:pPr algn="ctr" fontAlgn="ctr"/>
                      <a:r>
                        <a:rPr lang="en-US" sz="1800" b="1" i="0" u="none" strike="noStrike">
                          <a:solidFill>
                            <a:srgbClr val="000000"/>
                          </a:solidFill>
                          <a:latin typeface="Calibri"/>
                        </a:rPr>
                        <a:t>1</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2-Year M.A. (Aviation Law &amp; Air Transport Management)</a:t>
                      </a:r>
                    </a:p>
                  </a:txBody>
                  <a:tcPr marL="85725"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1829">
                <a:tc>
                  <a:txBody>
                    <a:bodyPr/>
                    <a:lstStyle/>
                    <a:p>
                      <a:pPr algn="ctr" fontAlgn="ctr"/>
                      <a:r>
                        <a:rPr lang="en-US" sz="1800" b="1" i="0" u="none" strike="noStrike">
                          <a:solidFill>
                            <a:srgbClr val="000000"/>
                          </a:solidFill>
                          <a:latin typeface="Calibri"/>
                        </a:rPr>
                        <a:t>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2-Year M.A. (Security &amp; Defence Laws)</a:t>
                      </a:r>
                    </a:p>
                  </a:txBody>
                  <a:tcPr marL="85725"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1829">
                <a:tc>
                  <a:txBody>
                    <a:bodyPr/>
                    <a:lstStyle/>
                    <a:p>
                      <a:pPr algn="ctr" fontAlgn="ctr"/>
                      <a:r>
                        <a:rPr lang="en-US" sz="1800" b="1" i="0" u="none" strike="noStrike">
                          <a:solidFill>
                            <a:srgbClr val="000000"/>
                          </a:solidFill>
                          <a:latin typeface="Calibri"/>
                        </a:rPr>
                        <a:t>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2-Year M.A. (Space &amp; Telecommunication Laws)</a:t>
                      </a:r>
                    </a:p>
                  </a:txBody>
                  <a:tcPr marL="85725"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11829">
                <a:tc>
                  <a:txBody>
                    <a:bodyPr/>
                    <a:lstStyle/>
                    <a:p>
                      <a:pPr algn="ctr" fontAlgn="ctr"/>
                      <a:r>
                        <a:rPr lang="en-US" sz="1800" b="1" i="0" u="none" strike="noStrike">
                          <a:solidFill>
                            <a:srgbClr val="000000"/>
                          </a:solidFill>
                          <a:latin typeface="Calibri"/>
                        </a:rPr>
                        <a:t>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2-Year M.A. (Maritime Laws)</a:t>
                      </a:r>
                    </a:p>
                  </a:txBody>
                  <a:tcPr marL="85725"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11829">
                <a:tc>
                  <a:txBody>
                    <a:bodyPr/>
                    <a:lstStyle/>
                    <a:p>
                      <a:pPr algn="ctr" fontAlgn="ctr"/>
                      <a:r>
                        <a:rPr lang="en-US" sz="1800" b="1" i="0" u="none" strike="noStrike">
                          <a:solidFill>
                            <a:srgbClr val="000000"/>
                          </a:solidFill>
                          <a:latin typeface="Calibri"/>
                        </a:rPr>
                        <a:t>5</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2-Year M.A. (Criminal Law &amp; Forensic Science)</a:t>
                      </a:r>
                    </a:p>
                  </a:txBody>
                  <a:tcPr marL="85725"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11829">
                <a:tc>
                  <a:txBody>
                    <a:bodyPr/>
                    <a:lstStyle/>
                    <a:p>
                      <a:pPr algn="ctr" fontAlgn="ctr"/>
                      <a:r>
                        <a:rPr lang="en-US" sz="1800" b="1" i="0" u="none" strike="noStrike">
                          <a:solidFill>
                            <a:srgbClr val="000000"/>
                          </a:solidFill>
                          <a:latin typeface="Calibri"/>
                        </a:rPr>
                        <a:t>6</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2-Year M.A. (International Taxation)</a:t>
                      </a:r>
                    </a:p>
                  </a:txBody>
                  <a:tcPr marL="85725"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11829">
                <a:tc>
                  <a:txBody>
                    <a:bodyPr/>
                    <a:lstStyle/>
                    <a:p>
                      <a:pPr algn="ctr" fontAlgn="ctr"/>
                      <a:r>
                        <a:rPr lang="en-US" sz="1800" b="1" i="0" u="none" strike="noStrike">
                          <a:solidFill>
                            <a:srgbClr val="000000"/>
                          </a:solidFill>
                          <a:latin typeface="Calibri"/>
                        </a:rPr>
                        <a:t>7</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2-Year M.A. (Animal Protection Laws)</a:t>
                      </a:r>
                    </a:p>
                  </a:txBody>
                  <a:tcPr marL="85725"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11829">
                <a:tc>
                  <a:txBody>
                    <a:bodyPr/>
                    <a:lstStyle/>
                    <a:p>
                      <a:pPr algn="ctr" fontAlgn="ctr"/>
                      <a:r>
                        <a:rPr lang="en-US" sz="1800" b="1" i="0" u="none" strike="noStrike">
                          <a:solidFill>
                            <a:srgbClr val="000000"/>
                          </a:solidFill>
                          <a:latin typeface="Calibri"/>
                        </a:rPr>
                        <a:t>8</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One-Year Advanced Diploma in Patents Law</a:t>
                      </a:r>
                    </a:p>
                  </a:txBody>
                  <a:tcPr marL="85725"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11829">
                <a:tc>
                  <a:txBody>
                    <a:bodyPr/>
                    <a:lstStyle/>
                    <a:p>
                      <a:pPr algn="ctr" fontAlgn="ctr"/>
                      <a:r>
                        <a:rPr lang="en-US" sz="1800" b="1" i="0" u="none" strike="noStrike">
                          <a:solidFill>
                            <a:srgbClr val="000000"/>
                          </a:solidFill>
                          <a:latin typeface="Calibri"/>
                        </a:rPr>
                        <a:t>9</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One-Year Advanced Diploma in Cyber Laws</a:t>
                      </a:r>
                    </a:p>
                  </a:txBody>
                  <a:tcPr marL="85725"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11829">
                <a:tc>
                  <a:txBody>
                    <a:bodyPr/>
                    <a:lstStyle/>
                    <a:p>
                      <a:pPr algn="ctr" fontAlgn="ctr"/>
                      <a:r>
                        <a:rPr lang="en-US" sz="1800" b="1" i="0" u="none" strike="noStrike">
                          <a:solidFill>
                            <a:srgbClr val="000000"/>
                          </a:solidFill>
                          <a:latin typeface="Calibri"/>
                        </a:rPr>
                        <a:t>10</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One-Year Advanced Diploma in Media Laws</a:t>
                      </a:r>
                    </a:p>
                  </a:txBody>
                  <a:tcPr marL="85725"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bl>
          </a:graphicData>
        </a:graphic>
      </p:graphicFrame>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676400" y="137160"/>
          <a:ext cx="8839200" cy="6416042"/>
        </p:xfrm>
        <a:graphic>
          <a:graphicData uri="http://schemas.openxmlformats.org/drawingml/2006/table">
            <a:tbl>
              <a:tblPr/>
              <a:tblGrid>
                <a:gridCol w="1236973">
                  <a:extLst>
                    <a:ext uri="{9D8B030D-6E8A-4147-A177-3AD203B41FA5}">
                      <a16:colId xmlns:a16="http://schemas.microsoft.com/office/drawing/2014/main" val="20000"/>
                    </a:ext>
                  </a:extLst>
                </a:gridCol>
                <a:gridCol w="7602227">
                  <a:extLst>
                    <a:ext uri="{9D8B030D-6E8A-4147-A177-3AD203B41FA5}">
                      <a16:colId xmlns:a16="http://schemas.microsoft.com/office/drawing/2014/main" val="20001"/>
                    </a:ext>
                  </a:extLst>
                </a:gridCol>
              </a:tblGrid>
              <a:tr h="459853">
                <a:tc>
                  <a:txBody>
                    <a:bodyPr/>
                    <a:lstStyle/>
                    <a:p>
                      <a:pPr algn="ctr" fontAlgn="ctr"/>
                      <a:r>
                        <a:rPr lang="en-US" sz="1800" b="1" i="0" u="none" strike="noStrike" dirty="0">
                          <a:solidFill>
                            <a:srgbClr val="000000"/>
                          </a:solidFill>
                          <a:latin typeface="Calibri"/>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One-Year Advanced Diploma in International Humanitarian Law</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59853">
                <a:tc>
                  <a:txBody>
                    <a:bodyPr/>
                    <a:lstStyle/>
                    <a:p>
                      <a:pPr algn="ctr" fontAlgn="ctr"/>
                      <a:r>
                        <a:rPr lang="en-US" sz="1800" b="1" i="0" u="none" strike="noStrike">
                          <a:solidFill>
                            <a:srgbClr val="000000"/>
                          </a:solidFill>
                          <a:latin typeface="Calibri"/>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One-Year Advanced Diploma in Alternative Dispute Resolution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70802">
                <a:tc>
                  <a:txBody>
                    <a:bodyPr/>
                    <a:lstStyle/>
                    <a:p>
                      <a:pPr algn="ctr" fontAlgn="ctr"/>
                      <a:r>
                        <a:rPr lang="en-US" sz="1800" b="1" i="0" u="none" strike="noStrike">
                          <a:solidFill>
                            <a:srgbClr val="000000"/>
                          </a:solidFill>
                          <a:latin typeface="Calibri"/>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One-Year Advanced Diploma in Family Dispute Resolution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41603">
                <a:tc>
                  <a:txBody>
                    <a:bodyPr/>
                    <a:lstStyle/>
                    <a:p>
                      <a:pPr algn="ctr" fontAlgn="ctr"/>
                      <a:r>
                        <a:rPr lang="en-US" sz="1800" b="1" i="0" u="none" strike="noStrike">
                          <a:solidFill>
                            <a:srgbClr val="000000"/>
                          </a:solidFill>
                          <a:latin typeface="Calibri"/>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One-Year Advanced Diploma in Drafting, Negotiation &amp; Enforcement of Contracts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58393">
                <a:tc>
                  <a:txBody>
                    <a:bodyPr/>
                    <a:lstStyle/>
                    <a:p>
                      <a:pPr algn="ctr" fontAlgn="ctr"/>
                      <a:r>
                        <a:rPr lang="en-US" sz="1800" b="1" i="0" u="none" strike="noStrike">
                          <a:solidFill>
                            <a:srgbClr val="000000"/>
                          </a:solidFill>
                          <a:latin typeface="Calibri"/>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One-Year Advanced Diploma in Aviation Law &amp; Air Transport Management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56932">
                <a:tc>
                  <a:txBody>
                    <a:bodyPr/>
                    <a:lstStyle/>
                    <a:p>
                      <a:pPr algn="ctr" fontAlgn="ctr"/>
                      <a:r>
                        <a:rPr lang="en-US" sz="1800" b="1" i="0" u="none" strike="noStrike">
                          <a:solidFill>
                            <a:srgbClr val="000000"/>
                          </a:solidFill>
                          <a:latin typeface="Calibri"/>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One-Year Advanced Diploma in GIS &amp; Remote Sensing Laws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70802">
                <a:tc>
                  <a:txBody>
                    <a:bodyPr/>
                    <a:lstStyle/>
                    <a:p>
                      <a:pPr algn="ctr" fontAlgn="ctr"/>
                      <a:r>
                        <a:rPr lang="en-US" sz="1800" b="1" i="0" u="none" strike="noStrike">
                          <a:solidFill>
                            <a:srgbClr val="000000"/>
                          </a:solidFill>
                          <a:latin typeface="Calibri"/>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One-Year Advanced Diploma in Maritime Laws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14597">
                <a:tc>
                  <a:txBody>
                    <a:bodyPr/>
                    <a:lstStyle/>
                    <a:p>
                      <a:pPr algn="ctr" fontAlgn="ctr"/>
                      <a:r>
                        <a:rPr lang="en-US" sz="1800" b="1" i="0" u="none" strike="noStrike">
                          <a:solidFill>
                            <a:srgbClr val="000000"/>
                          </a:solidFill>
                          <a:latin typeface="Calibri"/>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One-Year Advanced Diploma in Criminal Law &amp; Forensic Science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547444">
                <a:tc>
                  <a:txBody>
                    <a:bodyPr/>
                    <a:lstStyle/>
                    <a:p>
                      <a:pPr algn="ctr" fontAlgn="ctr"/>
                      <a:r>
                        <a:rPr lang="en-US" sz="1800" b="1" i="0" u="none" strike="noStrike">
                          <a:solidFill>
                            <a:srgbClr val="000000"/>
                          </a:solidFill>
                          <a:latin typeface="Calibri"/>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One-Year Advanced Diploma in Financial Services &amp; Legislations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70802">
                <a:tc>
                  <a:txBody>
                    <a:bodyPr/>
                    <a:lstStyle/>
                    <a:p>
                      <a:pPr algn="ctr" fontAlgn="ctr"/>
                      <a:r>
                        <a:rPr lang="en-US" sz="1800" b="1" i="0" u="none" strike="noStrike">
                          <a:solidFill>
                            <a:srgbClr val="000000"/>
                          </a:solidFill>
                          <a:latin typeface="Calibri"/>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One-Year Advanced Diploma in Corporate Taxation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70802">
                <a:tc>
                  <a:txBody>
                    <a:bodyPr/>
                    <a:lstStyle/>
                    <a:p>
                      <a:pPr algn="ctr" fontAlgn="ctr"/>
                      <a:r>
                        <a:rPr lang="en-US" sz="1800" b="1" i="0" u="none" strike="noStrike">
                          <a:solidFill>
                            <a:srgbClr val="000000"/>
                          </a:solidFill>
                          <a:latin typeface="Calibri"/>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00"/>
                          </a:solidFill>
                          <a:latin typeface="Calibri"/>
                        </a:rPr>
                        <a:t>One-Year Advanced Diploma in Animal Protection Laws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94159">
                <a:tc>
                  <a:txBody>
                    <a:bodyPr/>
                    <a:lstStyle/>
                    <a:p>
                      <a:pPr algn="ctr" fontAlgn="ctr"/>
                      <a:r>
                        <a:rPr lang="en-US" sz="1800" b="1" i="0" u="none" strike="noStrike">
                          <a:solidFill>
                            <a:srgbClr val="000000"/>
                          </a:solidFill>
                          <a:latin typeface="Calibri"/>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One-Year Advanced Diploma in Cyber Security &amp; Data Protection Laws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0" y="228600"/>
          <a:ext cx="8686800" cy="6400800"/>
        </p:xfrm>
        <a:graphic>
          <a:graphicData uri="http://schemas.openxmlformats.org/drawingml/2006/table">
            <a:tbl>
              <a:tblPr/>
              <a:tblGrid>
                <a:gridCol w="1215645">
                  <a:extLst>
                    <a:ext uri="{9D8B030D-6E8A-4147-A177-3AD203B41FA5}">
                      <a16:colId xmlns:a16="http://schemas.microsoft.com/office/drawing/2014/main" val="20000"/>
                    </a:ext>
                  </a:extLst>
                </a:gridCol>
                <a:gridCol w="7471155">
                  <a:extLst>
                    <a:ext uri="{9D8B030D-6E8A-4147-A177-3AD203B41FA5}">
                      <a16:colId xmlns:a16="http://schemas.microsoft.com/office/drawing/2014/main" val="20001"/>
                    </a:ext>
                  </a:extLst>
                </a:gridCol>
              </a:tblGrid>
              <a:tr h="355600">
                <a:tc gridSpan="2">
                  <a:txBody>
                    <a:bodyPr/>
                    <a:lstStyle/>
                    <a:p>
                      <a:pPr algn="ctr" fontAlgn="b"/>
                      <a:r>
                        <a:rPr lang="en-US" sz="2000" b="1" i="0" u="none" strike="noStrike" dirty="0">
                          <a:solidFill>
                            <a:srgbClr val="C00000"/>
                          </a:solidFill>
                          <a:latin typeface="Calibri"/>
                        </a:rPr>
                        <a:t>PG PARA MEDICAL COURSES AFTER GRADUATION</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355600">
                <a:tc>
                  <a:txBody>
                    <a:bodyPr/>
                    <a:lstStyle/>
                    <a:p>
                      <a:pPr algn="ctr" fontAlgn="ctr"/>
                      <a:r>
                        <a:rPr lang="en-US" sz="1800" b="1" i="0" u="none" strike="noStrike">
                          <a:solidFill>
                            <a:srgbClr val="0070C0"/>
                          </a:solidFill>
                          <a:latin typeface="Calibri"/>
                        </a:rPr>
                        <a:t>Sl. No.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70C0"/>
                          </a:solidFill>
                          <a:latin typeface="Calibri"/>
                        </a:rPr>
                        <a:t>Courses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55600">
                <a:tc>
                  <a:txBody>
                    <a:bodyPr/>
                    <a:lstStyle/>
                    <a:p>
                      <a:pPr algn="ctr" fontAlgn="b"/>
                      <a:r>
                        <a:rPr lang="en-US" sz="1800" b="1" i="0" u="none" strike="noStrike">
                          <a:solidFill>
                            <a:srgbClr val="000000"/>
                          </a:solidFill>
                          <a:latin typeface="Calibri"/>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M.Sc. Radiation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55600">
                <a:tc>
                  <a:txBody>
                    <a:bodyPr/>
                    <a:lstStyle/>
                    <a:p>
                      <a:pPr algn="ctr" fontAlgn="b"/>
                      <a:r>
                        <a:rPr lang="en-US" sz="1800" b="1" i="0" u="none" strike="noStrike">
                          <a:solidFill>
                            <a:srgbClr val="000000"/>
                          </a:solidFill>
                          <a:latin typeface="Calibri"/>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M.Sc. Medical Lab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55600">
                <a:tc>
                  <a:txBody>
                    <a:bodyPr/>
                    <a:lstStyle/>
                    <a:p>
                      <a:pPr algn="ctr" fontAlgn="b"/>
                      <a:r>
                        <a:rPr lang="en-US" sz="1800" b="1" i="0" u="none" strike="noStrike">
                          <a:solidFill>
                            <a:srgbClr val="000000"/>
                          </a:solidFill>
                          <a:latin typeface="Calibri"/>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M.Sc. Optometry &amp; Opthalmic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55600">
                <a:tc>
                  <a:txBody>
                    <a:bodyPr/>
                    <a:lstStyle/>
                    <a:p>
                      <a:pPr algn="ctr" fontAlgn="b"/>
                      <a:r>
                        <a:rPr lang="en-US" sz="1800" b="1" i="0" u="none" strike="noStrike">
                          <a:solidFill>
                            <a:srgbClr val="000000"/>
                          </a:solidFill>
                          <a:latin typeface="Calibri"/>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M.Sc. Occupation Therapy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55600">
                <a:tc>
                  <a:txBody>
                    <a:bodyPr/>
                    <a:lstStyle/>
                    <a:p>
                      <a:pPr algn="ctr" fontAlgn="b"/>
                      <a:r>
                        <a:rPr lang="en-US" sz="1800" b="1" i="0" u="none" strike="noStrike">
                          <a:solidFill>
                            <a:srgbClr val="000000"/>
                          </a:solidFill>
                          <a:latin typeface="Calibri"/>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M.Sc. Physiotherapy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55600">
                <a:tc>
                  <a:txBody>
                    <a:bodyPr/>
                    <a:lstStyle/>
                    <a:p>
                      <a:pPr algn="ctr" fontAlgn="b"/>
                      <a:r>
                        <a:rPr lang="en-US" sz="1800" b="1" i="0" u="none" strike="noStrike">
                          <a:solidFill>
                            <a:srgbClr val="000000"/>
                          </a:solidFill>
                          <a:latin typeface="Calibri"/>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M.Sc. Nursing </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55600">
                <a:tc>
                  <a:txBody>
                    <a:bodyPr/>
                    <a:lstStyle/>
                    <a:p>
                      <a:pPr algn="ctr" fontAlgn="b"/>
                      <a:r>
                        <a:rPr lang="en-US" sz="1800" b="1" i="0" u="none" strike="noStrike">
                          <a:solidFill>
                            <a:srgbClr val="000000"/>
                          </a:solidFill>
                          <a:latin typeface="Calibri"/>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M.Sc. Pathology Technology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55600">
                <a:tc>
                  <a:txBody>
                    <a:bodyPr/>
                    <a:lstStyle/>
                    <a:p>
                      <a:pPr algn="ctr" fontAlgn="b"/>
                      <a:r>
                        <a:rPr lang="en-US" sz="1800" b="1" i="0" u="none" strike="noStrike">
                          <a:solidFill>
                            <a:srgbClr val="000000"/>
                          </a:solidFill>
                          <a:latin typeface="Calibri"/>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M.Sc. Hospital Administration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55600">
                <a:tc>
                  <a:txBody>
                    <a:bodyPr/>
                    <a:lstStyle/>
                    <a:p>
                      <a:pPr algn="ctr" fontAlgn="b"/>
                      <a:r>
                        <a:rPr lang="en-US" sz="1800" b="1" i="0" u="none" strike="noStrike">
                          <a:solidFill>
                            <a:srgbClr val="000000"/>
                          </a:solidFill>
                          <a:latin typeface="Calibri"/>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M.Sc. Vaterinary Public Health</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55600">
                <a:tc>
                  <a:txBody>
                    <a:bodyPr/>
                    <a:lstStyle/>
                    <a:p>
                      <a:pPr algn="ctr" fontAlgn="b"/>
                      <a:r>
                        <a:rPr lang="en-US" sz="1800" b="1" i="0" u="none" strike="noStrike">
                          <a:solidFill>
                            <a:srgbClr val="000000"/>
                          </a:solidFill>
                          <a:latin typeface="Calibri"/>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M.Sc. Pharmacy</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55600">
                <a:tc>
                  <a:txBody>
                    <a:bodyPr/>
                    <a:lstStyle/>
                    <a:p>
                      <a:pPr algn="l" fontAlgn="b"/>
                      <a:endParaRPr lang="en-US" sz="1800" b="0" i="0" u="none" strike="noStrike">
                        <a:solidFill>
                          <a:srgbClr val="000000"/>
                        </a:solidFill>
                        <a:latin typeface="Calibri"/>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800" b="0" i="0" u="none" strike="noStrike">
                        <a:solidFill>
                          <a:srgbClr val="000000"/>
                        </a:solidFill>
                        <a:latin typeface="Calibri"/>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2"/>
                  </a:ext>
                </a:extLst>
              </a:tr>
              <a:tr h="355600">
                <a:tc gridSpan="2">
                  <a:txBody>
                    <a:bodyPr/>
                    <a:lstStyle/>
                    <a:p>
                      <a:pPr algn="ctr" fontAlgn="b"/>
                      <a:r>
                        <a:rPr lang="en-US" sz="1800" b="1" i="0" u="none" strike="noStrike">
                          <a:solidFill>
                            <a:srgbClr val="000000"/>
                          </a:solidFill>
                          <a:latin typeface="Calibri"/>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3"/>
                  </a:ext>
                </a:extLst>
              </a:tr>
              <a:tr h="355600">
                <a:tc>
                  <a:txBody>
                    <a:bodyPr/>
                    <a:lstStyle/>
                    <a:p>
                      <a:pPr algn="ctr" fontAlgn="ctr"/>
                      <a:r>
                        <a:rPr lang="en-US" sz="1800" b="1" i="0" u="none" strike="noStrike">
                          <a:solidFill>
                            <a:srgbClr val="0070C0"/>
                          </a:solidFill>
                          <a:latin typeface="Times New Roman"/>
                        </a:rPr>
                        <a:t>Sl. No.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70C0"/>
                          </a:solidFill>
                          <a:latin typeface="Times New Roman"/>
                        </a:rPr>
                        <a:t>COUSES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55600">
                <a:tc>
                  <a:txBody>
                    <a:bodyPr/>
                    <a:lstStyle/>
                    <a:p>
                      <a:pPr algn="ctr" fontAlgn="b"/>
                      <a:r>
                        <a:rPr lang="en-US" sz="1800" b="1" i="0" u="none" strike="noStrike">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PG Diploma in Maternal and Child Health </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355600">
                <a:tc>
                  <a:txBody>
                    <a:bodyPr/>
                    <a:lstStyle/>
                    <a:p>
                      <a:pPr algn="ctr" fontAlgn="b"/>
                      <a:r>
                        <a:rPr lang="en-US" sz="1800" b="1" i="0" u="none" strike="noStrike">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800" b="1" i="0" u="none" strike="noStrike">
                          <a:solidFill>
                            <a:srgbClr val="000000"/>
                          </a:solidFill>
                          <a:latin typeface="Times New Roman"/>
                        </a:rPr>
                        <a:t>PG Diploma in Geriatric Medicine</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355600">
                <a:tc>
                  <a:txBody>
                    <a:bodyPr/>
                    <a:lstStyle/>
                    <a:p>
                      <a:pPr algn="ctr" fontAlgn="b"/>
                      <a:r>
                        <a:rPr lang="en-US" sz="1800" b="1" i="0" u="none" strike="noStrike">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latin typeface="Times New Roman"/>
                        </a:rPr>
                        <a:t>PG Diploma in Hospital and Health Management</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6030" y="228600"/>
            <a:ext cx="8229600" cy="6400800"/>
          </a:xfrm>
        </p:spPr>
        <p:txBody>
          <a:bodyPr anchor="ctr">
            <a:normAutofit/>
          </a:bodyPr>
          <a:lstStyle/>
          <a:p>
            <a:r>
              <a:rPr lang="en-US" sz="8800" dirty="0">
                <a:solidFill>
                  <a:schemeClr val="accent1">
                    <a:lumMod val="60000"/>
                    <a:lumOff val="40000"/>
                  </a:schemeClr>
                </a:solidFill>
                <a:latin typeface="Times New Roman" pitchFamily="18" charset="0"/>
                <a:cs typeface="Times New Roman" pitchFamily="18" charset="0"/>
              </a:rPr>
              <a:t>JOBS AFTER GRADUATION</a:t>
            </a:r>
            <a:endParaRPr lang="en-US" sz="8800" b="1" dirty="0">
              <a:solidFill>
                <a:schemeClr val="accent1">
                  <a:lumMod val="60000"/>
                  <a:lumOff val="40000"/>
                </a:schemeClr>
              </a:solidFill>
              <a:latin typeface="Times New Roman" pitchFamily="18" charset="0"/>
              <a:cs typeface="Times New Roman" pitchFamily="18" charset="0"/>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solidFill>
                  <a:srgbClr val="0070C0"/>
                </a:solidFill>
                <a:latin typeface="Times New Roman" pitchFamily="18" charset="0"/>
                <a:cs typeface="Times New Roman" pitchFamily="18" charset="0"/>
              </a:rPr>
              <a:t>JOBS AFTER GRADUATION</a:t>
            </a:r>
            <a:br>
              <a:rPr lang="en-US" sz="2800" dirty="0">
                <a:solidFill>
                  <a:srgbClr val="0070C0"/>
                </a:solidFill>
                <a:latin typeface="Times New Roman" pitchFamily="18" charset="0"/>
                <a:cs typeface="Times New Roman" pitchFamily="18" charset="0"/>
              </a:rPr>
            </a:br>
            <a:r>
              <a:rPr lang="en-US" sz="2400" b="1" dirty="0">
                <a:solidFill>
                  <a:srgbClr val="C00000"/>
                </a:solidFill>
              </a:rPr>
              <a:t>TENTATIVE VACANCIES IN VARIOUS GOVERNMENT </a:t>
            </a:r>
            <a:br>
              <a:rPr lang="en-US" sz="2400" dirty="0">
                <a:solidFill>
                  <a:srgbClr val="C00000"/>
                </a:solidFill>
              </a:rPr>
            </a:br>
            <a:r>
              <a:rPr lang="en-US" sz="2400" b="1" dirty="0">
                <a:solidFill>
                  <a:srgbClr val="C00000"/>
                </a:solidFill>
              </a:rPr>
              <a:t>AND PUBLIC UNDERTAKINGS</a:t>
            </a:r>
            <a:endParaRPr lang="en-US" sz="2400" dirty="0">
              <a:solidFill>
                <a:srgbClr val="C00000"/>
              </a:solidFill>
            </a:endParaRPr>
          </a:p>
        </p:txBody>
      </p:sp>
      <p:sp>
        <p:nvSpPr>
          <p:cNvPr id="3" name="Text Placeholder 2"/>
          <p:cNvSpPr>
            <a:spLocks noGrp="1"/>
          </p:cNvSpPr>
          <p:nvPr>
            <p:ph type="body" idx="1"/>
          </p:nvPr>
        </p:nvSpPr>
        <p:spPr/>
        <p:txBody>
          <a:bodyPr>
            <a:normAutofit fontScale="47500" lnSpcReduction="20000"/>
          </a:bodyPr>
          <a:lstStyle/>
          <a:p>
            <a:pPr lvl="0"/>
            <a:r>
              <a:rPr lang="en-US" b="1" dirty="0"/>
              <a:t>UPSC 						-	   5,000</a:t>
            </a:r>
            <a:endParaRPr lang="en-US" dirty="0"/>
          </a:p>
          <a:p>
            <a:pPr lvl="0"/>
            <a:r>
              <a:rPr lang="en-US" b="1" dirty="0"/>
              <a:t>SSC 						-	 70,000</a:t>
            </a:r>
            <a:endParaRPr lang="en-US" dirty="0"/>
          </a:p>
          <a:p>
            <a:pPr lvl="0"/>
            <a:r>
              <a:rPr lang="en-US" b="1" dirty="0"/>
              <a:t>CENTRAL ARMED POLICE (CPMF)			- 	 68,000</a:t>
            </a:r>
            <a:endParaRPr lang="en-US" dirty="0"/>
          </a:p>
          <a:p>
            <a:pPr lvl="0"/>
            <a:r>
              <a:rPr lang="en-US" b="1" dirty="0"/>
              <a:t>RAIWAY RECRUITMENT BOARD (RRB) 		-              1,32,000 </a:t>
            </a:r>
            <a:endParaRPr lang="en-US" dirty="0"/>
          </a:p>
          <a:p>
            <a:pPr lvl="0"/>
            <a:r>
              <a:rPr lang="en-US" b="1" dirty="0"/>
              <a:t>IBPS / SBI 					- 	 32,000</a:t>
            </a:r>
            <a:endParaRPr lang="en-US" dirty="0"/>
          </a:p>
          <a:p>
            <a:pPr lvl="0"/>
            <a:r>
              <a:rPr lang="en-US" b="1" dirty="0"/>
              <a:t>NATIONAL INSURANCE COMPANIES 		- 	   1,000</a:t>
            </a:r>
            <a:endParaRPr lang="en-US" dirty="0"/>
          </a:p>
          <a:p>
            <a:pPr lvl="0"/>
            <a:r>
              <a:rPr lang="en-US" b="1" dirty="0"/>
              <a:t>TEACHERS 					-	 50,000</a:t>
            </a:r>
            <a:endParaRPr lang="en-US" dirty="0"/>
          </a:p>
          <a:p>
            <a:pPr lvl="0"/>
            <a:r>
              <a:rPr lang="en-US" b="1" dirty="0"/>
              <a:t>INDIAN POSTS 					- 	 10,000  	</a:t>
            </a:r>
            <a:endParaRPr lang="en-US" dirty="0"/>
          </a:p>
          <a:p>
            <a:pPr lvl="0"/>
            <a:r>
              <a:rPr lang="en-US" b="1" dirty="0"/>
              <a:t>KENDRIYA VIDYALAYA 				- 	   8,500</a:t>
            </a:r>
            <a:endParaRPr lang="en-US" dirty="0"/>
          </a:p>
          <a:p>
            <a:pPr lvl="0"/>
            <a:r>
              <a:rPr lang="en-US" b="1" dirty="0"/>
              <a:t>NAVODAYA VIDYALAYA 				- 	   2,500</a:t>
            </a:r>
            <a:endParaRPr lang="en-US" dirty="0"/>
          </a:p>
          <a:p>
            <a:pPr lvl="0"/>
            <a:r>
              <a:rPr lang="en-US" b="1" dirty="0"/>
              <a:t>FCI 						- 	   4,000</a:t>
            </a:r>
            <a:endParaRPr lang="en-US" dirty="0"/>
          </a:p>
          <a:p>
            <a:pPr lvl="0"/>
            <a:r>
              <a:rPr lang="en-US" b="1" dirty="0"/>
              <a:t>ARMY, NAVY, DEFENCE 				- 	 50,000</a:t>
            </a:r>
            <a:endParaRPr lang="en-US" dirty="0"/>
          </a:p>
          <a:p>
            <a:pPr lvl="0"/>
            <a:r>
              <a:rPr lang="en-US" b="1" dirty="0"/>
              <a:t>PUBLIC UNDERTAKINGS 				- 	 50,000</a:t>
            </a:r>
            <a:endParaRPr lang="en-US" dirty="0"/>
          </a:p>
          <a:p>
            <a:pPr lvl="0"/>
            <a:r>
              <a:rPr lang="en-US" b="1" dirty="0"/>
              <a:t>OTHER DEPARTMENTS				-	</a:t>
            </a:r>
            <a:r>
              <a:rPr lang="en-US" b="1" u="sng" dirty="0"/>
              <a:t>20,000</a:t>
            </a:r>
            <a:endParaRPr lang="en-US" dirty="0"/>
          </a:p>
          <a:p>
            <a:r>
              <a:rPr lang="en-US" b="1" dirty="0"/>
              <a:t> </a:t>
            </a:r>
            <a:endParaRPr lang="en-US" dirty="0"/>
          </a:p>
          <a:p>
            <a:r>
              <a:rPr lang="en-US" b="1" dirty="0"/>
              <a:t>					TOTAL 	-             </a:t>
            </a:r>
            <a:r>
              <a:rPr lang="en-US" b="1" u="sng" dirty="0"/>
              <a:t>5,03,000</a:t>
            </a:r>
            <a:endParaRPr lang="en-US" dirty="0"/>
          </a:p>
          <a:p>
            <a:endParaRPr lang="en-US" b="1" i="1" u="sng" baseline="0" dirty="0">
              <a:solidFill>
                <a:srgbClr val="FF0000"/>
              </a:solidFill>
              <a:latin typeface="Times New Roman"/>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itchFamily="18" charset="0"/>
                <a:cs typeface="Times New Roman" pitchFamily="18" charset="0"/>
              </a:rPr>
              <a:t>KARNATAKA GOVERNMENT</a:t>
            </a:r>
            <a:endParaRPr lang="en-US" dirty="0">
              <a:solidFill>
                <a:srgbClr val="C00000"/>
              </a:solidFill>
              <a:latin typeface="Times New Roman" pitchFamily="18" charset="0"/>
              <a:cs typeface="Times New Roman" pitchFamily="18" charset="0"/>
            </a:endParaRPr>
          </a:p>
        </p:txBody>
      </p:sp>
      <p:sp>
        <p:nvSpPr>
          <p:cNvPr id="3" name="Text Placeholder 2"/>
          <p:cNvSpPr>
            <a:spLocks noGrp="1"/>
          </p:cNvSpPr>
          <p:nvPr>
            <p:ph type="body" idx="1"/>
          </p:nvPr>
        </p:nvSpPr>
        <p:spPr/>
        <p:txBody>
          <a:bodyPr>
            <a:normAutofit fontScale="62500" lnSpcReduction="20000"/>
          </a:bodyPr>
          <a:lstStyle/>
          <a:p>
            <a:pPr lvl="0"/>
            <a:r>
              <a:rPr lang="en-US" dirty="0"/>
              <a:t>Sub-Inspector of Police (Civil)</a:t>
            </a:r>
          </a:p>
          <a:p>
            <a:pPr lvl="0"/>
            <a:r>
              <a:rPr lang="en-US" dirty="0"/>
              <a:t>Sub-Inspector of Police (Armed)</a:t>
            </a:r>
          </a:p>
          <a:p>
            <a:pPr lvl="0"/>
            <a:r>
              <a:rPr lang="en-US" dirty="0"/>
              <a:t>Sub-Inspector of Police (KSRP)</a:t>
            </a:r>
          </a:p>
          <a:p>
            <a:pPr lvl="0"/>
            <a:r>
              <a:rPr lang="en-US" dirty="0"/>
              <a:t>Sub-Inspector of Police (KSISP)</a:t>
            </a:r>
          </a:p>
          <a:p>
            <a:pPr lvl="0"/>
            <a:r>
              <a:rPr lang="en-US" dirty="0"/>
              <a:t>Sub-Inspector of Police  (CID) </a:t>
            </a:r>
          </a:p>
          <a:p>
            <a:pPr lvl="0"/>
            <a:r>
              <a:rPr lang="en-US" dirty="0"/>
              <a:t>Sub-Inspector of Police (FINGER PRINTS)</a:t>
            </a:r>
          </a:p>
          <a:p>
            <a:pPr lvl="0"/>
            <a:r>
              <a:rPr lang="en-US" dirty="0"/>
              <a:t>Sub-Inspector of Police (FORENSIC SCIENCE)</a:t>
            </a:r>
          </a:p>
          <a:p>
            <a:pPr lvl="0"/>
            <a:r>
              <a:rPr lang="en-US" dirty="0"/>
              <a:t>Assistant Executive Engineers (KEB)</a:t>
            </a:r>
          </a:p>
          <a:p>
            <a:pPr lvl="0"/>
            <a:r>
              <a:rPr lang="en-US" dirty="0"/>
              <a:t>Assistant Engineers (KEB)</a:t>
            </a:r>
          </a:p>
          <a:p>
            <a:pPr lvl="0"/>
            <a:r>
              <a:rPr lang="en-US" dirty="0"/>
              <a:t>Meter Readers (KEB)</a:t>
            </a:r>
          </a:p>
          <a:p>
            <a:pPr lvl="0"/>
            <a:r>
              <a:rPr lang="en-US" dirty="0"/>
              <a:t>Line Man (KEB)</a:t>
            </a:r>
          </a:p>
          <a:p>
            <a:pPr lvl="0"/>
            <a:r>
              <a:rPr lang="en-US" dirty="0"/>
              <a:t>Assistant Executive Engineers (KPC)</a:t>
            </a:r>
          </a:p>
          <a:p>
            <a:pPr lvl="0"/>
            <a:r>
              <a:rPr lang="en-US" dirty="0"/>
              <a:t>Assistant Engineers (KPC)  </a:t>
            </a:r>
          </a:p>
          <a:p>
            <a:endParaRPr lang="en-US"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solidFill>
                  <a:srgbClr val="C00000"/>
                </a:solidFill>
              </a:rPr>
              <a:t>KARNATAKA PUBLIC SERVICE COMMISSION, BANGALORE</a:t>
            </a:r>
            <a:endParaRPr lang="en-US" sz="3600" dirty="0">
              <a:solidFill>
                <a:srgbClr val="C00000"/>
              </a:solidFill>
            </a:endParaRPr>
          </a:p>
        </p:txBody>
      </p:sp>
      <p:sp>
        <p:nvSpPr>
          <p:cNvPr id="3" name="Text Placeholder 2"/>
          <p:cNvSpPr>
            <a:spLocks noGrp="1"/>
          </p:cNvSpPr>
          <p:nvPr>
            <p:ph sz="half" idx="1"/>
          </p:nvPr>
        </p:nvSpPr>
        <p:spPr/>
        <p:txBody>
          <a:bodyPr>
            <a:normAutofit fontScale="70000" lnSpcReduction="20000"/>
          </a:bodyPr>
          <a:lstStyle/>
          <a:p>
            <a:pPr lvl="0"/>
            <a:r>
              <a:rPr lang="en-US" dirty="0"/>
              <a:t>Assistant Commissioner (AC)</a:t>
            </a:r>
          </a:p>
          <a:p>
            <a:pPr lvl="0"/>
            <a:r>
              <a:rPr lang="en-US" dirty="0"/>
              <a:t>Deputy Superintendent Of Police (DSP)</a:t>
            </a:r>
          </a:p>
          <a:p>
            <a:pPr lvl="0"/>
            <a:r>
              <a:rPr lang="en-US" dirty="0"/>
              <a:t>Joint Commissioner of Commercial Taxes (JCCT) </a:t>
            </a:r>
          </a:p>
          <a:p>
            <a:pPr lvl="0"/>
            <a:r>
              <a:rPr lang="en-US" dirty="0"/>
              <a:t>Treasury Officers </a:t>
            </a:r>
          </a:p>
          <a:p>
            <a:pPr lvl="0"/>
            <a:r>
              <a:rPr lang="en-US" dirty="0"/>
              <a:t>Assistant Conservation of Forest   </a:t>
            </a:r>
          </a:p>
          <a:p>
            <a:pPr lvl="0"/>
            <a:r>
              <a:rPr lang="en-US" dirty="0" err="1"/>
              <a:t>Tahsildar</a:t>
            </a:r>
            <a:endParaRPr lang="en-US" dirty="0"/>
          </a:p>
          <a:p>
            <a:pPr lvl="0"/>
            <a:r>
              <a:rPr lang="en-US" dirty="0"/>
              <a:t>Deputy Superintendent of Excise</a:t>
            </a:r>
          </a:p>
          <a:p>
            <a:pPr lvl="0"/>
            <a:r>
              <a:rPr lang="en-US" dirty="0"/>
              <a:t>Excise Guard </a:t>
            </a:r>
          </a:p>
          <a:p>
            <a:pPr lvl="0"/>
            <a:r>
              <a:rPr lang="en-US" dirty="0"/>
              <a:t>Regional Transport Officers </a:t>
            </a:r>
          </a:p>
          <a:p>
            <a:pPr lvl="0"/>
            <a:r>
              <a:rPr lang="en-US" dirty="0"/>
              <a:t>Motor Vehicle Inspectors </a:t>
            </a:r>
          </a:p>
        </p:txBody>
      </p:sp>
      <p:sp>
        <p:nvSpPr>
          <p:cNvPr id="4" name="Content Placeholder 3"/>
          <p:cNvSpPr>
            <a:spLocks noGrp="1"/>
          </p:cNvSpPr>
          <p:nvPr>
            <p:ph sz="half" idx="2"/>
          </p:nvPr>
        </p:nvSpPr>
        <p:spPr>
          <a:xfrm>
            <a:off x="6096000" y="1600201"/>
            <a:ext cx="4267200" cy="4525963"/>
          </a:xfrm>
        </p:spPr>
        <p:txBody>
          <a:bodyPr>
            <a:normAutofit fontScale="70000" lnSpcReduction="20000"/>
          </a:bodyPr>
          <a:lstStyle/>
          <a:p>
            <a:pPr lvl="0"/>
            <a:r>
              <a:rPr lang="en-US" dirty="0"/>
              <a:t>Backward Classes Welfare Officer</a:t>
            </a:r>
          </a:p>
          <a:p>
            <a:pPr lvl="0"/>
            <a:r>
              <a:rPr lang="en-US" dirty="0"/>
              <a:t>Assistant </a:t>
            </a:r>
            <a:r>
              <a:rPr lang="en-US" dirty="0" err="1"/>
              <a:t>Labour</a:t>
            </a:r>
            <a:r>
              <a:rPr lang="en-US" dirty="0"/>
              <a:t> Commissioner </a:t>
            </a:r>
          </a:p>
          <a:p>
            <a:pPr lvl="0"/>
            <a:r>
              <a:rPr lang="en-US" dirty="0"/>
              <a:t>Chief Officers  Municipal Administration </a:t>
            </a:r>
          </a:p>
          <a:p>
            <a:pPr lvl="0"/>
            <a:r>
              <a:rPr lang="en-US" dirty="0"/>
              <a:t>Assistant Director Food and Civil Supplies </a:t>
            </a:r>
          </a:p>
          <a:p>
            <a:pPr lvl="0"/>
            <a:r>
              <a:rPr lang="en-US" dirty="0"/>
              <a:t> Employment  and Training Officers </a:t>
            </a:r>
          </a:p>
          <a:p>
            <a:pPr lvl="0"/>
            <a:r>
              <a:rPr lang="en-US" dirty="0"/>
              <a:t>PDO </a:t>
            </a:r>
          </a:p>
          <a:p>
            <a:pPr lvl="0"/>
            <a:r>
              <a:rPr lang="en-US" dirty="0"/>
              <a:t>FDA / SDA</a:t>
            </a:r>
          </a:p>
          <a:p>
            <a:pPr lvl="0"/>
            <a:r>
              <a:rPr lang="en-US" dirty="0" err="1"/>
              <a:t>Grampanchayath</a:t>
            </a:r>
            <a:r>
              <a:rPr lang="en-US" dirty="0"/>
              <a:t> Secretary </a:t>
            </a:r>
          </a:p>
          <a:p>
            <a:pPr lvl="0"/>
            <a:r>
              <a:rPr lang="en-US" dirty="0"/>
              <a:t>Assistant Secretary, </a:t>
            </a:r>
            <a:r>
              <a:rPr lang="en-US" dirty="0" err="1"/>
              <a:t>Panchayath</a:t>
            </a:r>
            <a:r>
              <a:rPr lang="en-US" dirty="0"/>
              <a:t> and Rural Development </a:t>
            </a:r>
          </a:p>
          <a:p>
            <a:pPr lvl="0"/>
            <a:r>
              <a:rPr lang="en-US" dirty="0"/>
              <a:t>Head Masters (Block Education Officers)</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rgbClr val="C00000"/>
                </a:solidFill>
                <a:latin typeface="Times New Roman" pitchFamily="18" charset="0"/>
                <a:cs typeface="Times New Roman" pitchFamily="18" charset="0"/>
              </a:rPr>
              <a:t>UNION PUBLIC SERVICE COMMISSION</a:t>
            </a:r>
            <a:endParaRPr lang="en-US" sz="3200" dirty="0">
              <a:solidFill>
                <a:srgbClr val="C00000"/>
              </a:solidFill>
              <a:latin typeface="Times New Roman" pitchFamily="18" charset="0"/>
              <a:cs typeface="Times New Roman" pitchFamily="18" charset="0"/>
            </a:endParaRPr>
          </a:p>
        </p:txBody>
      </p:sp>
      <p:sp>
        <p:nvSpPr>
          <p:cNvPr id="4" name="Text Placeholder 3"/>
          <p:cNvSpPr>
            <a:spLocks noGrp="1"/>
          </p:cNvSpPr>
          <p:nvPr>
            <p:ph type="body" idx="1"/>
          </p:nvPr>
        </p:nvSpPr>
        <p:spPr>
          <a:xfrm>
            <a:off x="1981200" y="1535113"/>
            <a:ext cx="8229600" cy="639762"/>
          </a:xfrm>
        </p:spPr>
        <p:txBody>
          <a:bodyPr>
            <a:normAutofit fontScale="77500" lnSpcReduction="20000"/>
          </a:bodyPr>
          <a:lstStyle/>
          <a:p>
            <a:pPr lvl="0"/>
            <a:r>
              <a:rPr lang="en-US" dirty="0">
                <a:solidFill>
                  <a:srgbClr val="0070C0"/>
                </a:solidFill>
              </a:rPr>
              <a:t>1. INDIAN CIVIL SERVICES. COMMON SINGLE EXAMINATION FOR ALL THE </a:t>
            </a:r>
          </a:p>
          <a:p>
            <a:pPr lvl="0"/>
            <a:r>
              <a:rPr lang="en-US" dirty="0">
                <a:solidFill>
                  <a:srgbClr val="0070C0"/>
                </a:solidFill>
              </a:rPr>
              <a:t>     BELOW SERVICES.</a:t>
            </a:r>
          </a:p>
        </p:txBody>
      </p:sp>
      <p:sp>
        <p:nvSpPr>
          <p:cNvPr id="5" name="Content Placeholder 4"/>
          <p:cNvSpPr>
            <a:spLocks noGrp="1"/>
          </p:cNvSpPr>
          <p:nvPr>
            <p:ph sz="half" idx="2"/>
          </p:nvPr>
        </p:nvSpPr>
        <p:spPr/>
        <p:txBody>
          <a:bodyPr>
            <a:normAutofit fontScale="47500" lnSpcReduction="20000"/>
          </a:bodyPr>
          <a:lstStyle/>
          <a:p>
            <a:pPr>
              <a:buNone/>
            </a:pPr>
            <a:r>
              <a:rPr lang="en-US" b="1" dirty="0"/>
              <a:t>(</a:t>
            </a:r>
            <a:r>
              <a:rPr lang="en-US" b="1" dirty="0" err="1"/>
              <a:t>i</a:t>
            </a:r>
            <a:r>
              <a:rPr lang="en-US" b="1" dirty="0"/>
              <a:t>) Indian Administrative Service (IAS). </a:t>
            </a:r>
          </a:p>
          <a:p>
            <a:pPr>
              <a:buNone/>
            </a:pPr>
            <a:r>
              <a:rPr lang="en-US" b="1" dirty="0"/>
              <a:t>(ii) Indian Foreign Service (IFS). </a:t>
            </a:r>
          </a:p>
          <a:p>
            <a:pPr>
              <a:buNone/>
            </a:pPr>
            <a:r>
              <a:rPr lang="en-US" b="1" dirty="0"/>
              <a:t>(iii) Indian Police Service(IPS). </a:t>
            </a:r>
          </a:p>
          <a:p>
            <a:pPr>
              <a:buNone/>
            </a:pPr>
            <a:r>
              <a:rPr lang="en-US" b="1" dirty="0"/>
              <a:t>(iv) Indian P &amp; T Accounts &amp; Finance   </a:t>
            </a:r>
          </a:p>
          <a:p>
            <a:pPr>
              <a:buNone/>
            </a:pPr>
            <a:r>
              <a:rPr lang="en-US" b="1" dirty="0"/>
              <a:t>     Service. </a:t>
            </a:r>
          </a:p>
          <a:p>
            <a:pPr>
              <a:buNone/>
            </a:pPr>
            <a:r>
              <a:rPr lang="en-US" b="1" dirty="0"/>
              <a:t>(v) Indian Audit and Accounts Service. </a:t>
            </a:r>
          </a:p>
          <a:p>
            <a:pPr>
              <a:buNone/>
            </a:pPr>
            <a:r>
              <a:rPr lang="en-US" b="1" dirty="0"/>
              <a:t>(vi) Indian Revenue Service (Customs and Central Excise). </a:t>
            </a:r>
          </a:p>
          <a:p>
            <a:pPr>
              <a:buNone/>
            </a:pPr>
            <a:r>
              <a:rPr lang="en-US" b="1" dirty="0"/>
              <a:t>(vii) Indian Defence Accounts Service. </a:t>
            </a:r>
          </a:p>
          <a:p>
            <a:pPr>
              <a:buNone/>
            </a:pPr>
            <a:r>
              <a:rPr lang="en-US" b="1" dirty="0"/>
              <a:t>(viii) Indian Revenue Service (Income Tax). </a:t>
            </a:r>
          </a:p>
          <a:p>
            <a:pPr>
              <a:buNone/>
            </a:pPr>
            <a:r>
              <a:rPr lang="en-US" b="1" dirty="0"/>
              <a:t>(ix) Indian Ordnance Factories Service.</a:t>
            </a:r>
          </a:p>
          <a:p>
            <a:pPr>
              <a:buNone/>
            </a:pPr>
            <a:r>
              <a:rPr lang="en-US" b="1" dirty="0"/>
              <a:t>(x) Indian Postal Service. </a:t>
            </a:r>
          </a:p>
          <a:p>
            <a:pPr>
              <a:buNone/>
            </a:pPr>
            <a:r>
              <a:rPr lang="en-US" b="1" dirty="0"/>
              <a:t>(xi) Indian Civil Accounts Service. </a:t>
            </a:r>
          </a:p>
          <a:p>
            <a:pPr>
              <a:buNone/>
            </a:pPr>
            <a:r>
              <a:rPr lang="en-US" b="1" dirty="0"/>
              <a:t>(xii) Indian Railway Traffic Service. </a:t>
            </a:r>
          </a:p>
        </p:txBody>
      </p:sp>
      <p:sp>
        <p:nvSpPr>
          <p:cNvPr id="7" name="Content Placeholder 6"/>
          <p:cNvSpPr>
            <a:spLocks noGrp="1"/>
          </p:cNvSpPr>
          <p:nvPr>
            <p:ph sz="quarter" idx="4"/>
          </p:nvPr>
        </p:nvSpPr>
        <p:spPr/>
        <p:txBody>
          <a:bodyPr>
            <a:normAutofit fontScale="47500" lnSpcReduction="20000"/>
          </a:bodyPr>
          <a:lstStyle/>
          <a:p>
            <a:pPr>
              <a:buNone/>
            </a:pPr>
            <a:r>
              <a:rPr lang="en-US" b="1" dirty="0"/>
              <a:t>(xiii) Indian Railway Accounts Service. </a:t>
            </a:r>
          </a:p>
          <a:p>
            <a:pPr>
              <a:buNone/>
            </a:pPr>
            <a:r>
              <a:rPr lang="en-US" b="1" dirty="0"/>
              <a:t>(xiv) Indian Railway Personnel Service. </a:t>
            </a:r>
          </a:p>
          <a:p>
            <a:pPr>
              <a:buNone/>
            </a:pPr>
            <a:r>
              <a:rPr lang="en-US" b="1" dirty="0"/>
              <a:t>(xv) Post of Assistant Security Commissioner in Railway Protection Force.</a:t>
            </a:r>
          </a:p>
          <a:p>
            <a:pPr>
              <a:buNone/>
            </a:pPr>
            <a:r>
              <a:rPr lang="en-US" b="1" dirty="0"/>
              <a:t>(xvi) Indian Defence Estates Service. </a:t>
            </a:r>
          </a:p>
          <a:p>
            <a:pPr>
              <a:buNone/>
            </a:pPr>
            <a:r>
              <a:rPr lang="en-US" b="1" dirty="0"/>
              <a:t>(xvii) Indian Information Service. </a:t>
            </a:r>
          </a:p>
          <a:p>
            <a:pPr>
              <a:buNone/>
            </a:pPr>
            <a:r>
              <a:rPr lang="en-US" b="1" dirty="0"/>
              <a:t>(xviii) Indian Trade Service. </a:t>
            </a:r>
          </a:p>
          <a:p>
            <a:pPr>
              <a:buNone/>
            </a:pPr>
            <a:r>
              <a:rPr lang="en-US" b="1" dirty="0"/>
              <a:t>(xix) Indian Corporate Law Service. </a:t>
            </a:r>
          </a:p>
          <a:p>
            <a:pPr>
              <a:buNone/>
            </a:pPr>
            <a:r>
              <a:rPr lang="en-US" b="1" dirty="0"/>
              <a:t>(xx) Armed Forces Headquarters Civil Service. </a:t>
            </a:r>
          </a:p>
          <a:p>
            <a:pPr>
              <a:buNone/>
            </a:pPr>
            <a:r>
              <a:rPr lang="en-US" b="1" dirty="0"/>
              <a:t>(xxi) Delhi, Andaman &amp; Nicobar Islands, Lakshadweep, Daman &amp; Diu and Dadra &amp; Nagar Haveli Civil Service. </a:t>
            </a:r>
          </a:p>
          <a:p>
            <a:pPr>
              <a:buNone/>
            </a:pPr>
            <a:r>
              <a:rPr lang="en-US" b="1" dirty="0"/>
              <a:t>(xxii) Pondicherry Civil Service. </a:t>
            </a:r>
          </a:p>
          <a:p>
            <a:pPr>
              <a:buNone/>
            </a:pPr>
            <a:r>
              <a:rPr lang="en-US" b="1" dirty="0"/>
              <a:t>(xxiii) Pondicherry Police Service.</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381000"/>
            <a:ext cx="8229600" cy="6019800"/>
          </a:xfrm>
        </p:spPr>
        <p:txBody>
          <a:bodyPr>
            <a:normAutofit lnSpcReduction="10000"/>
          </a:bodyPr>
          <a:lstStyle/>
          <a:p>
            <a:pPr marL="514350" indent="-514350">
              <a:buFont typeface="+mj-lt"/>
              <a:buAutoNum type="arabicPeriod" startAt="2"/>
            </a:pPr>
            <a:r>
              <a:rPr lang="en-US" dirty="0">
                <a:solidFill>
                  <a:srgbClr val="0070C0"/>
                </a:solidFill>
              </a:rPr>
              <a:t>Geo-Scientist and Geologist Service</a:t>
            </a:r>
          </a:p>
          <a:p>
            <a:pPr marL="514350" indent="-514350">
              <a:buFont typeface="+mj-lt"/>
              <a:buAutoNum type="arabicPeriod" startAt="2"/>
            </a:pPr>
            <a:r>
              <a:rPr lang="en-US" dirty="0">
                <a:solidFill>
                  <a:srgbClr val="0070C0"/>
                </a:solidFill>
              </a:rPr>
              <a:t>Indian Economic Service </a:t>
            </a:r>
          </a:p>
          <a:p>
            <a:pPr marL="514350" indent="-514350">
              <a:buFont typeface="+mj-lt"/>
              <a:buAutoNum type="arabicPeriod" startAt="2"/>
            </a:pPr>
            <a:r>
              <a:rPr lang="en-US" dirty="0">
                <a:solidFill>
                  <a:srgbClr val="0070C0"/>
                </a:solidFill>
              </a:rPr>
              <a:t>Indian Forest Service </a:t>
            </a:r>
          </a:p>
          <a:p>
            <a:pPr marL="514350" indent="-514350">
              <a:buFont typeface="+mj-lt"/>
              <a:buAutoNum type="arabicPeriod" startAt="2"/>
            </a:pPr>
            <a:r>
              <a:rPr lang="en-US" dirty="0">
                <a:solidFill>
                  <a:srgbClr val="0070C0"/>
                </a:solidFill>
              </a:rPr>
              <a:t>Indian Defence Service </a:t>
            </a:r>
          </a:p>
          <a:p>
            <a:pPr marL="514350" indent="-514350">
              <a:buFont typeface="+mj-lt"/>
              <a:buAutoNum type="arabicPeriod" startAt="2"/>
            </a:pPr>
            <a:r>
              <a:rPr lang="en-US" dirty="0">
                <a:solidFill>
                  <a:srgbClr val="0070C0"/>
                </a:solidFill>
              </a:rPr>
              <a:t>National Defence Academy and Naval Academy Examination </a:t>
            </a:r>
          </a:p>
          <a:p>
            <a:pPr marL="514350" indent="-514350">
              <a:buFont typeface="+mj-lt"/>
              <a:buAutoNum type="arabicPeriod" startAt="2"/>
            </a:pPr>
            <a:r>
              <a:rPr lang="en-US" dirty="0">
                <a:solidFill>
                  <a:srgbClr val="0070C0"/>
                </a:solidFill>
              </a:rPr>
              <a:t>CISF Assistant Commandant.</a:t>
            </a:r>
          </a:p>
          <a:p>
            <a:pPr marL="514350" indent="-514350">
              <a:buFont typeface="+mj-lt"/>
              <a:buAutoNum type="arabicPeriod" startAt="2"/>
            </a:pPr>
            <a:r>
              <a:rPr lang="en-US" dirty="0">
                <a:solidFill>
                  <a:srgbClr val="0070C0"/>
                </a:solidFill>
              </a:rPr>
              <a:t>Indian Engineering Service</a:t>
            </a:r>
          </a:p>
          <a:p>
            <a:pPr marL="514350" indent="-514350">
              <a:buFont typeface="+mj-lt"/>
              <a:buAutoNum type="arabicPeriod" startAt="2"/>
            </a:pPr>
            <a:r>
              <a:rPr lang="en-US" dirty="0">
                <a:solidFill>
                  <a:srgbClr val="0070C0"/>
                </a:solidFill>
              </a:rPr>
              <a:t>Indian Statistical Service </a:t>
            </a:r>
          </a:p>
          <a:p>
            <a:pPr marL="514350" indent="-514350">
              <a:buFont typeface="+mj-lt"/>
              <a:buAutoNum type="arabicPeriod" startAt="2"/>
            </a:pPr>
            <a:r>
              <a:rPr lang="en-US" dirty="0">
                <a:solidFill>
                  <a:srgbClr val="0070C0"/>
                </a:solidFill>
              </a:rPr>
              <a:t>Indian Medical Service</a:t>
            </a:r>
          </a:p>
          <a:p>
            <a:pPr marL="514350" indent="-514350">
              <a:buFont typeface="+mj-lt"/>
              <a:buAutoNum type="arabicPeriod" startAt="2"/>
            </a:pPr>
            <a:r>
              <a:rPr lang="en-US" dirty="0">
                <a:solidFill>
                  <a:srgbClr val="0070C0"/>
                </a:solidFill>
              </a:rPr>
              <a:t>Central Armed Police Forces (Assistant Commandant) </a:t>
            </a:r>
          </a:p>
          <a:p>
            <a:pPr marL="514350" indent="-514350">
              <a:buFont typeface="+mj-lt"/>
              <a:buAutoNum type="arabicPeriod" startAt="2"/>
            </a:pPr>
            <a:r>
              <a:rPr lang="en-US" dirty="0">
                <a:solidFill>
                  <a:srgbClr val="0070C0"/>
                </a:solidFill>
              </a:rPr>
              <a:t>Section Officer-Steno (Grade ‘B’-Grade-I) LDCE</a:t>
            </a:r>
          </a:p>
          <a:p>
            <a:pPr marL="514350" indent="-514350">
              <a:buFont typeface="+mj-lt"/>
              <a:buAutoNum type="arabicPeriod" startAt="2"/>
            </a:pPr>
            <a:endParaRPr lang="en-US" dirty="0">
              <a:solidFill>
                <a:srgbClr val="0070C0"/>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rgbClr val="C00000"/>
                </a:solidFill>
              </a:rPr>
              <a:t>STAFF SELECTION COMMISSION (SSC) </a:t>
            </a:r>
            <a:br>
              <a:rPr lang="en-US" sz="2800" b="1" dirty="0">
                <a:solidFill>
                  <a:srgbClr val="C00000"/>
                </a:solidFill>
              </a:rPr>
            </a:br>
            <a:r>
              <a:rPr lang="en-US" sz="3200" b="1" dirty="0">
                <a:solidFill>
                  <a:srgbClr val="C00000"/>
                </a:solidFill>
              </a:rPr>
              <a:t>CENTRAL GOVERNMENT</a:t>
            </a:r>
            <a:endParaRPr lang="en-US" sz="3200" dirty="0">
              <a:solidFill>
                <a:srgbClr val="C00000"/>
              </a:solidFill>
            </a:endParaRPr>
          </a:p>
        </p:txBody>
      </p:sp>
      <p:sp>
        <p:nvSpPr>
          <p:cNvPr id="4" name="Content Placeholder 3"/>
          <p:cNvSpPr>
            <a:spLocks noGrp="1"/>
          </p:cNvSpPr>
          <p:nvPr>
            <p:ph sz="half" idx="1"/>
          </p:nvPr>
        </p:nvSpPr>
        <p:spPr/>
        <p:txBody>
          <a:bodyPr>
            <a:normAutofit fontScale="92500"/>
          </a:bodyPr>
          <a:lstStyle/>
          <a:p>
            <a:pPr marL="514350" indent="-514350">
              <a:buFont typeface="+mj-lt"/>
              <a:buAutoNum type="arabicPeriod"/>
            </a:pPr>
            <a:r>
              <a:rPr lang="en-US" b="1" dirty="0"/>
              <a:t>Inspector Of Income Tax</a:t>
            </a:r>
          </a:p>
          <a:p>
            <a:pPr marL="514350" indent="-514350">
              <a:buFont typeface="+mj-lt"/>
              <a:buAutoNum type="arabicPeriod"/>
            </a:pPr>
            <a:r>
              <a:rPr lang="en-US" b="1" dirty="0"/>
              <a:t>Inspector, (Central Excise)</a:t>
            </a:r>
          </a:p>
          <a:p>
            <a:pPr marL="514350" indent="-514350">
              <a:buFont typeface="+mj-lt"/>
              <a:buAutoNum type="arabicPeriod"/>
            </a:pPr>
            <a:r>
              <a:rPr lang="en-US" b="1" dirty="0"/>
              <a:t>Inspector (Preventive Officer)</a:t>
            </a:r>
          </a:p>
          <a:p>
            <a:pPr marL="514350" indent="-514350">
              <a:buFont typeface="+mj-lt"/>
              <a:buAutoNum type="arabicPeriod"/>
            </a:pPr>
            <a:r>
              <a:rPr lang="en-US" b="1" dirty="0"/>
              <a:t>Inspector (Examiner)</a:t>
            </a:r>
          </a:p>
          <a:p>
            <a:pPr marL="514350" indent="-514350">
              <a:buFont typeface="+mj-lt"/>
              <a:buAutoNum type="arabicPeriod"/>
            </a:pPr>
            <a:r>
              <a:rPr lang="en-US" b="1" dirty="0"/>
              <a:t>Asst. Enforcement Officer</a:t>
            </a:r>
          </a:p>
          <a:p>
            <a:pPr marL="514350" indent="-514350">
              <a:buFont typeface="+mj-lt"/>
              <a:buAutoNum type="arabicPeriod"/>
            </a:pPr>
            <a:r>
              <a:rPr lang="en-US" b="1" dirty="0"/>
              <a:t>Sub-Inspector of Police</a:t>
            </a:r>
          </a:p>
          <a:p>
            <a:pPr marL="514350" indent="-514350">
              <a:buFont typeface="+mj-lt"/>
              <a:buAutoNum type="arabicPeriod"/>
            </a:pPr>
            <a:r>
              <a:rPr lang="en-US" b="1" dirty="0"/>
              <a:t>Inspector of Police</a:t>
            </a:r>
          </a:p>
          <a:p>
            <a:pPr marL="514350" indent="-514350">
              <a:buFont typeface="+mj-lt"/>
              <a:buAutoNum type="arabicPeriod"/>
            </a:pPr>
            <a:r>
              <a:rPr lang="en-US" b="1" dirty="0"/>
              <a:t>Divisional Accountant</a:t>
            </a:r>
          </a:p>
          <a:p>
            <a:pPr marL="514350" indent="-514350">
              <a:buFont typeface="+mj-lt"/>
              <a:buAutoNum type="arabicPeriod"/>
            </a:pPr>
            <a:r>
              <a:rPr lang="en-US" b="1" dirty="0"/>
              <a:t>Sub-Inspector(Narcotics)</a:t>
            </a:r>
          </a:p>
        </p:txBody>
      </p:sp>
      <p:sp>
        <p:nvSpPr>
          <p:cNvPr id="5" name="Content Placeholder 4"/>
          <p:cNvSpPr>
            <a:spLocks noGrp="1"/>
          </p:cNvSpPr>
          <p:nvPr>
            <p:ph sz="half" idx="2"/>
          </p:nvPr>
        </p:nvSpPr>
        <p:spPr/>
        <p:txBody>
          <a:bodyPr>
            <a:normAutofit fontScale="92500"/>
          </a:bodyPr>
          <a:lstStyle/>
          <a:p>
            <a:pPr marL="514350" indent="-514350">
              <a:buFont typeface="+mj-lt"/>
              <a:buAutoNum type="arabicPeriod" startAt="10"/>
            </a:pPr>
            <a:r>
              <a:rPr lang="en-US" b="1" dirty="0"/>
              <a:t>Junior Statistical Officer</a:t>
            </a:r>
          </a:p>
          <a:p>
            <a:pPr marL="514350" indent="-514350">
              <a:buFont typeface="+mj-lt"/>
              <a:buAutoNum type="arabicPeriod" startAt="10"/>
            </a:pPr>
            <a:r>
              <a:rPr lang="en-US" b="1" dirty="0"/>
              <a:t>Auditor</a:t>
            </a:r>
          </a:p>
          <a:p>
            <a:pPr marL="514350" indent="-514350">
              <a:buFont typeface="+mj-lt"/>
              <a:buAutoNum type="arabicPeriod" startAt="10"/>
            </a:pPr>
            <a:r>
              <a:rPr lang="en-US" b="1" dirty="0"/>
              <a:t>Accountant/Junior Accountant</a:t>
            </a:r>
          </a:p>
          <a:p>
            <a:pPr marL="514350" indent="-514350">
              <a:buFont typeface="+mj-lt"/>
              <a:buAutoNum type="arabicPeriod" startAt="10"/>
            </a:pPr>
            <a:r>
              <a:rPr lang="en-US" b="1" dirty="0"/>
              <a:t>Upper Division Clerk	</a:t>
            </a:r>
          </a:p>
          <a:p>
            <a:pPr marL="514350" indent="-514350">
              <a:buFont typeface="+mj-lt"/>
              <a:buAutoNum type="arabicPeriod" startAt="10"/>
            </a:pPr>
            <a:r>
              <a:rPr lang="en-US" b="1" dirty="0"/>
              <a:t>Tax Assistant</a:t>
            </a:r>
          </a:p>
          <a:p>
            <a:pPr marL="514350" indent="-514350">
              <a:buFont typeface="+mj-lt"/>
              <a:buAutoNum type="arabicPeriod" startAt="10"/>
            </a:pPr>
            <a:r>
              <a:rPr lang="en-US" b="1" dirty="0"/>
              <a:t>Assistant</a:t>
            </a:r>
          </a:p>
          <a:p>
            <a:pPr marL="514350" indent="-514350">
              <a:buFont typeface="+mj-lt"/>
              <a:buAutoNum type="arabicPeriod" startAt="10"/>
            </a:pPr>
            <a:r>
              <a:rPr lang="en-US" b="1" dirty="0"/>
              <a:t>Assistant Audit Officer </a:t>
            </a:r>
          </a:p>
          <a:p>
            <a:pPr marL="514350" indent="-514350">
              <a:buFont typeface="+mj-lt"/>
              <a:buAutoNum type="arabicPeriod" startAt="10"/>
            </a:pPr>
            <a:r>
              <a:rPr lang="en-US" b="1" dirty="0"/>
              <a:t>Assistant Section Officer</a:t>
            </a:r>
          </a:p>
          <a:p>
            <a:pPr marL="514350" indent="-514350">
              <a:buFont typeface="+mj-lt"/>
              <a:buAutoNum type="arabicPeriod" startAt="10"/>
            </a:pPr>
            <a:r>
              <a:rPr lang="en-US" b="1" dirty="0"/>
              <a:t>Assistant</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00000"/>
                </a:solidFill>
              </a:rPr>
              <a:t>RAILWAYS</a:t>
            </a:r>
            <a:endParaRPr lang="en-US" dirty="0">
              <a:solidFill>
                <a:srgbClr val="C00000"/>
              </a:solidFill>
            </a:endParaRPr>
          </a:p>
        </p:txBody>
      </p:sp>
      <p:sp>
        <p:nvSpPr>
          <p:cNvPr id="3" name="Text Placeholder 2"/>
          <p:cNvSpPr>
            <a:spLocks noGrp="1"/>
          </p:cNvSpPr>
          <p:nvPr>
            <p:ph type="body" idx="1"/>
          </p:nvPr>
        </p:nvSpPr>
        <p:spPr/>
        <p:txBody>
          <a:bodyPr/>
          <a:lstStyle/>
          <a:p>
            <a:pPr marL="514350" indent="-514350">
              <a:buFont typeface="+mj-lt"/>
              <a:buAutoNum type="arabicPeriod"/>
            </a:pPr>
            <a:r>
              <a:rPr lang="en-US" b="1" dirty="0"/>
              <a:t>Station Master </a:t>
            </a:r>
          </a:p>
          <a:p>
            <a:pPr marL="514350" indent="-514350">
              <a:buFont typeface="+mj-lt"/>
              <a:buAutoNum type="arabicPeriod"/>
            </a:pPr>
            <a:r>
              <a:rPr lang="en-US" b="1" dirty="0"/>
              <a:t>Goods Guard</a:t>
            </a:r>
          </a:p>
          <a:p>
            <a:pPr marL="514350" indent="-514350">
              <a:buFont typeface="+mj-lt"/>
              <a:buAutoNum type="arabicPeriod"/>
            </a:pPr>
            <a:r>
              <a:rPr lang="en-US" b="1" dirty="0"/>
              <a:t>Traffic Assistant </a:t>
            </a:r>
          </a:p>
          <a:p>
            <a:pPr marL="514350" indent="-514350">
              <a:buFont typeface="+mj-lt"/>
              <a:buAutoNum type="arabicPeriod"/>
            </a:pPr>
            <a:r>
              <a:rPr lang="en-US" b="1" dirty="0"/>
              <a:t>Senior Commercial Ticket Clerk</a:t>
            </a:r>
          </a:p>
          <a:p>
            <a:pPr marL="514350" indent="-514350">
              <a:buFont typeface="+mj-lt"/>
              <a:buAutoNum type="arabicPeriod"/>
            </a:pPr>
            <a:r>
              <a:rPr lang="en-US" b="1" dirty="0"/>
              <a:t>Senior Time Keeper</a:t>
            </a:r>
          </a:p>
          <a:p>
            <a:pPr marL="514350" indent="-514350">
              <a:buFont typeface="+mj-lt"/>
              <a:buAutoNum type="arabicPeriod"/>
            </a:pPr>
            <a:r>
              <a:rPr lang="en-US" b="1" dirty="0"/>
              <a:t>Trains Clerk</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BANKING SERVICES</a:t>
            </a:r>
          </a:p>
        </p:txBody>
      </p:sp>
      <p:sp>
        <p:nvSpPr>
          <p:cNvPr id="3" name="Text Placeholder 2"/>
          <p:cNvSpPr>
            <a:spLocks noGrp="1"/>
          </p:cNvSpPr>
          <p:nvPr>
            <p:ph type="body" idx="1"/>
          </p:nvPr>
        </p:nvSpPr>
        <p:spPr/>
        <p:txBody>
          <a:bodyPr/>
          <a:lstStyle/>
          <a:p>
            <a:pPr marL="514350" indent="-514350">
              <a:buFont typeface="+mj-lt"/>
              <a:buAutoNum type="arabicPeriod"/>
            </a:pPr>
            <a:r>
              <a:rPr lang="en-US" dirty="0"/>
              <a:t>Probationary Officers</a:t>
            </a:r>
          </a:p>
          <a:p>
            <a:pPr marL="514350" indent="-514350">
              <a:buFont typeface="+mj-lt"/>
              <a:buAutoNum type="arabicPeriod"/>
            </a:pPr>
            <a:r>
              <a:rPr lang="en-US" dirty="0"/>
              <a:t>Clerks</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PUBLIC UNDERTAKINGS</a:t>
            </a:r>
            <a:endParaRPr lang="en-US" dirty="0">
              <a:solidFill>
                <a:srgbClr val="C00000"/>
              </a:solidFill>
            </a:endParaRPr>
          </a:p>
        </p:txBody>
      </p:sp>
      <p:sp>
        <p:nvSpPr>
          <p:cNvPr id="4" name="Content Placeholder 3"/>
          <p:cNvSpPr>
            <a:spLocks noGrp="1"/>
          </p:cNvSpPr>
          <p:nvPr>
            <p:ph sz="half" idx="1"/>
          </p:nvPr>
        </p:nvSpPr>
        <p:spPr/>
        <p:txBody>
          <a:bodyPr>
            <a:normAutofit fontScale="77500" lnSpcReduction="20000"/>
          </a:bodyPr>
          <a:lstStyle/>
          <a:p>
            <a:pPr marL="514350" indent="-514350">
              <a:buFont typeface="+mj-lt"/>
              <a:buAutoNum type="arabicPeriod"/>
            </a:pPr>
            <a:r>
              <a:rPr lang="en-US" b="1" dirty="0"/>
              <a:t>National thermal Power Corporation </a:t>
            </a:r>
          </a:p>
          <a:p>
            <a:pPr marL="514350" indent="-514350">
              <a:buFont typeface="+mj-lt"/>
              <a:buAutoNum type="arabicPeriod"/>
            </a:pPr>
            <a:r>
              <a:rPr lang="en-US" b="1" dirty="0"/>
              <a:t>Oil &amp; Natural Gas Corporation Limited </a:t>
            </a:r>
          </a:p>
          <a:p>
            <a:pPr marL="514350" indent="-514350">
              <a:buFont typeface="+mj-lt"/>
              <a:buAutoNum type="arabicPeriod"/>
            </a:pPr>
            <a:r>
              <a:rPr lang="en-US" b="1" dirty="0"/>
              <a:t>Steel Authority of India Limited</a:t>
            </a:r>
          </a:p>
          <a:p>
            <a:pPr marL="514350" indent="-514350">
              <a:buFont typeface="+mj-lt"/>
              <a:buAutoNum type="arabicPeriod"/>
            </a:pPr>
            <a:r>
              <a:rPr lang="en-US" b="1" dirty="0"/>
              <a:t>Bharat Heavy Electricals Limited </a:t>
            </a:r>
          </a:p>
          <a:p>
            <a:pPr marL="514350" indent="-514350">
              <a:buFont typeface="+mj-lt"/>
              <a:buAutoNum type="arabicPeriod"/>
            </a:pPr>
            <a:r>
              <a:rPr lang="en-US" b="1" dirty="0"/>
              <a:t>Indian Oil Corporation Limited </a:t>
            </a:r>
          </a:p>
          <a:p>
            <a:pPr marL="514350" indent="-514350">
              <a:buFont typeface="+mj-lt"/>
              <a:buAutoNum type="arabicPeriod"/>
            </a:pPr>
            <a:r>
              <a:rPr lang="en-US" b="1" dirty="0"/>
              <a:t>Coal India Limited 4. GAIL (India) Limited </a:t>
            </a:r>
          </a:p>
          <a:p>
            <a:pPr marL="514350" indent="-514350">
              <a:buFont typeface="+mj-lt"/>
              <a:buAutoNum type="arabicPeriod"/>
            </a:pPr>
            <a:r>
              <a:rPr lang="en-US" b="1" dirty="0"/>
              <a:t>Gas Authority of India Limited</a:t>
            </a:r>
          </a:p>
          <a:p>
            <a:pPr marL="514350" indent="-514350">
              <a:buFont typeface="+mj-lt"/>
              <a:buAutoNum type="arabicPeriod"/>
            </a:pPr>
            <a:r>
              <a:rPr lang="en-US" b="1" dirty="0"/>
              <a:t>Bharat Petroleum Corporation Limited </a:t>
            </a:r>
          </a:p>
          <a:p>
            <a:pPr marL="514350" indent="-514350">
              <a:buFont typeface="+mj-lt"/>
              <a:buAutoNum type="arabicPeriod"/>
            </a:pPr>
            <a:r>
              <a:rPr lang="en-US" b="1" dirty="0"/>
              <a:t>Hindustan Petroleum Corporation Limited </a:t>
            </a:r>
          </a:p>
          <a:p>
            <a:pPr marL="514350" indent="-514350">
              <a:buFont typeface="+mj-lt"/>
              <a:buAutoNum type="arabicPeriod"/>
            </a:pPr>
            <a:r>
              <a:rPr lang="en-US" b="1" dirty="0"/>
              <a:t>Power Grid Corporation of India Limited </a:t>
            </a:r>
          </a:p>
        </p:txBody>
      </p:sp>
      <p:sp>
        <p:nvSpPr>
          <p:cNvPr id="5" name="Content Placeholder 4"/>
          <p:cNvSpPr>
            <a:spLocks noGrp="1"/>
          </p:cNvSpPr>
          <p:nvPr>
            <p:ph sz="half" idx="2"/>
          </p:nvPr>
        </p:nvSpPr>
        <p:spPr/>
        <p:txBody>
          <a:bodyPr>
            <a:normAutofit fontScale="77500" lnSpcReduction="20000"/>
          </a:bodyPr>
          <a:lstStyle/>
          <a:p>
            <a:pPr marL="514350" indent="-514350">
              <a:buFont typeface="+mj-lt"/>
              <a:buAutoNum type="arabicPeriod" startAt="11"/>
            </a:pPr>
            <a:r>
              <a:rPr lang="en-US" b="1" dirty="0"/>
              <a:t>Bharat Electronics Limited </a:t>
            </a:r>
          </a:p>
          <a:p>
            <a:pPr marL="514350" indent="-514350">
              <a:buFont typeface="+mj-lt"/>
              <a:buAutoNum type="arabicPeriod" startAt="11"/>
            </a:pPr>
            <a:r>
              <a:rPr lang="en-US" b="1" dirty="0"/>
              <a:t>Container Corporation of India Limited </a:t>
            </a:r>
          </a:p>
          <a:p>
            <a:pPr marL="514350" indent="-514350">
              <a:buFont typeface="+mj-lt"/>
              <a:buAutoNum type="arabicPeriod" startAt="11"/>
            </a:pPr>
            <a:r>
              <a:rPr lang="en-US" b="1" dirty="0"/>
              <a:t>Engineers India Limited </a:t>
            </a:r>
          </a:p>
          <a:p>
            <a:pPr marL="514350" indent="-514350">
              <a:buFont typeface="+mj-lt"/>
              <a:buAutoNum type="arabicPeriod" startAt="11"/>
            </a:pPr>
            <a:r>
              <a:rPr lang="en-US" b="1" dirty="0"/>
              <a:t>Hindustan Aeronautics Limited </a:t>
            </a:r>
          </a:p>
          <a:p>
            <a:pPr marL="514350" indent="-514350">
              <a:buFont typeface="+mj-lt"/>
              <a:buAutoNum type="arabicPeriod" startAt="11"/>
            </a:pPr>
            <a:r>
              <a:rPr lang="en-US" b="1" dirty="0"/>
              <a:t>Hindustan Petroleum Corporation Limited  </a:t>
            </a:r>
          </a:p>
          <a:p>
            <a:pPr marL="514350" indent="-514350">
              <a:buFont typeface="+mj-lt"/>
              <a:buAutoNum type="arabicPeriod" startAt="11"/>
            </a:pPr>
            <a:r>
              <a:rPr lang="en-US" b="1" dirty="0" err="1"/>
              <a:t>Mahanagar</a:t>
            </a:r>
            <a:r>
              <a:rPr lang="en-US" b="1" dirty="0"/>
              <a:t> Telephone Nigam Limited </a:t>
            </a:r>
          </a:p>
          <a:p>
            <a:pPr marL="514350" indent="-514350">
              <a:buFont typeface="+mj-lt"/>
              <a:buAutoNum type="arabicPeriod" startAt="11"/>
            </a:pPr>
            <a:r>
              <a:rPr lang="en-US" b="1" dirty="0"/>
              <a:t>National </a:t>
            </a:r>
            <a:r>
              <a:rPr lang="en-US" b="1" dirty="0" err="1"/>
              <a:t>Aluminium</a:t>
            </a:r>
            <a:r>
              <a:rPr lang="en-US" b="1" dirty="0"/>
              <a:t> Company Limited </a:t>
            </a:r>
          </a:p>
          <a:p>
            <a:pPr marL="514350" indent="-514350">
              <a:buFont typeface="+mj-lt"/>
              <a:buAutoNum type="arabicPeriod" startAt="11"/>
            </a:pPr>
            <a:r>
              <a:rPr lang="en-US" b="1" dirty="0"/>
              <a:t>National Building Construction Corporation (India) Limited </a:t>
            </a:r>
          </a:p>
          <a:p>
            <a:pPr marL="514350" indent="-514350">
              <a:buFont typeface="+mj-lt"/>
              <a:buAutoNum type="arabicPeriod" startAt="11"/>
            </a:pPr>
            <a:r>
              <a:rPr lang="en-US" b="1" dirty="0"/>
              <a:t>National Mineral Development Corporation Limited </a:t>
            </a:r>
          </a:p>
          <a:p>
            <a:pPr marL="514350" indent="-514350">
              <a:buFont typeface="+mj-lt"/>
              <a:buAutoNum type="arabicPeriod" startAt="11"/>
            </a:pPr>
            <a:r>
              <a:rPr lang="en-US" b="1" dirty="0" err="1"/>
              <a:t>Neyveli</a:t>
            </a:r>
            <a:r>
              <a:rPr lang="en-US" b="1" dirty="0"/>
              <a:t> Lignite Corporation Limited </a:t>
            </a:r>
          </a:p>
          <a:p>
            <a:pPr marL="514350" indent="-514350">
              <a:buFont typeface="+mj-lt"/>
              <a:buAutoNum type="arabicPeriod" startAt="11"/>
            </a:pPr>
            <a:endParaRPr lang="en-US" b="1"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1981200" y="228600"/>
            <a:ext cx="4038600" cy="6324600"/>
          </a:xfrm>
        </p:spPr>
        <p:txBody>
          <a:bodyPr>
            <a:normAutofit fontScale="62500" lnSpcReduction="20000"/>
          </a:bodyPr>
          <a:lstStyle/>
          <a:p>
            <a:pPr marL="514350" indent="-514350">
              <a:buFont typeface="+mj-lt"/>
              <a:buAutoNum type="arabicPeriod" startAt="21"/>
            </a:pPr>
            <a:r>
              <a:rPr lang="en-US" dirty="0"/>
              <a:t>Oil India Limited </a:t>
            </a:r>
          </a:p>
          <a:p>
            <a:pPr marL="514350" indent="-514350">
              <a:buFont typeface="+mj-lt"/>
              <a:buAutoNum type="arabicPeriod" startAt="21"/>
            </a:pPr>
            <a:r>
              <a:rPr lang="en-US" dirty="0"/>
              <a:t>Power Finance Corporation Limited </a:t>
            </a:r>
          </a:p>
          <a:p>
            <a:pPr marL="514350" indent="-514350">
              <a:buFont typeface="+mj-lt"/>
              <a:buAutoNum type="arabicPeriod" startAt="21"/>
            </a:pPr>
            <a:r>
              <a:rPr lang="en-US" dirty="0" err="1"/>
              <a:t>Rashtriya</a:t>
            </a:r>
            <a:r>
              <a:rPr lang="en-US" dirty="0"/>
              <a:t> </a:t>
            </a:r>
            <a:r>
              <a:rPr lang="en-US" dirty="0" err="1"/>
              <a:t>Ispat</a:t>
            </a:r>
            <a:r>
              <a:rPr lang="en-US" dirty="0"/>
              <a:t> Nigam Limited </a:t>
            </a:r>
          </a:p>
          <a:p>
            <a:pPr marL="514350" indent="-514350">
              <a:buFont typeface="+mj-lt"/>
              <a:buAutoNum type="arabicPeriod" startAt="21"/>
            </a:pPr>
            <a:r>
              <a:rPr lang="en-US" dirty="0"/>
              <a:t>Rural Electrification Corporation Limited </a:t>
            </a:r>
          </a:p>
          <a:p>
            <a:pPr marL="514350" indent="-514350">
              <a:buFont typeface="+mj-lt"/>
              <a:buAutoNum type="arabicPeriod" startAt="21"/>
            </a:pPr>
            <a:r>
              <a:rPr lang="en-US" dirty="0"/>
              <a:t>Shipping Corporation of India Limited</a:t>
            </a:r>
          </a:p>
          <a:p>
            <a:pPr marL="514350" indent="-514350">
              <a:buFont typeface="+mj-lt"/>
              <a:buAutoNum type="arabicPeriod" startAt="21"/>
            </a:pPr>
            <a:r>
              <a:rPr lang="en-US" dirty="0"/>
              <a:t>Airports Authority of India </a:t>
            </a:r>
          </a:p>
          <a:p>
            <a:pPr marL="514350" indent="-514350">
              <a:buFont typeface="+mj-lt"/>
              <a:buAutoNum type="arabicPeriod" startAt="21"/>
            </a:pPr>
            <a:r>
              <a:rPr lang="en-US" dirty="0" err="1"/>
              <a:t>Antrix</a:t>
            </a:r>
            <a:r>
              <a:rPr lang="en-US" dirty="0"/>
              <a:t> Corporation Limited </a:t>
            </a:r>
          </a:p>
          <a:p>
            <a:pPr marL="514350" indent="-514350">
              <a:buFont typeface="+mj-lt"/>
              <a:buAutoNum type="arabicPeriod" startAt="21"/>
            </a:pPr>
            <a:r>
              <a:rPr lang="en-US" dirty="0" err="1"/>
              <a:t>Balmer</a:t>
            </a:r>
            <a:r>
              <a:rPr lang="en-US" dirty="0"/>
              <a:t> </a:t>
            </a:r>
            <a:r>
              <a:rPr lang="en-US" dirty="0" err="1"/>
              <a:t>Lawrie</a:t>
            </a:r>
            <a:r>
              <a:rPr lang="en-US" dirty="0"/>
              <a:t> &amp; Co. Limited </a:t>
            </a:r>
          </a:p>
          <a:p>
            <a:pPr marL="514350" indent="-514350">
              <a:buFont typeface="+mj-lt"/>
              <a:buAutoNum type="arabicPeriod" startAt="21"/>
            </a:pPr>
            <a:r>
              <a:rPr lang="en-US" dirty="0"/>
              <a:t>Bharat Coking Coal Limited </a:t>
            </a:r>
          </a:p>
          <a:p>
            <a:pPr marL="514350" indent="-514350">
              <a:buFont typeface="+mj-lt"/>
              <a:buAutoNum type="arabicPeriod" startAt="21"/>
            </a:pPr>
            <a:r>
              <a:rPr lang="en-US" dirty="0"/>
              <a:t>Bharat Dynamics Limited </a:t>
            </a:r>
          </a:p>
          <a:p>
            <a:pPr marL="514350" indent="-514350">
              <a:buFont typeface="+mj-lt"/>
              <a:buAutoNum type="arabicPeriod" startAt="21"/>
            </a:pPr>
            <a:r>
              <a:rPr lang="en-US" dirty="0"/>
              <a:t>Bharat Earth Movers Limited </a:t>
            </a:r>
          </a:p>
          <a:p>
            <a:pPr marL="514350" indent="-514350">
              <a:buFont typeface="+mj-lt"/>
              <a:buAutoNum type="arabicPeriod" startAt="21"/>
            </a:pPr>
            <a:r>
              <a:rPr lang="en-US" dirty="0"/>
              <a:t>Bharat Sanchar Nigam Limited </a:t>
            </a:r>
          </a:p>
          <a:p>
            <a:pPr marL="514350" indent="-514350">
              <a:buFont typeface="+mj-lt"/>
              <a:buAutoNum type="arabicPeriod" startAt="21"/>
            </a:pPr>
            <a:r>
              <a:rPr lang="en-US" dirty="0"/>
              <a:t>Bridge &amp; Roof Company (India) Limited </a:t>
            </a:r>
          </a:p>
          <a:p>
            <a:pPr marL="514350" indent="-514350">
              <a:buFont typeface="+mj-lt"/>
              <a:buAutoNum type="arabicPeriod" startAt="21"/>
            </a:pPr>
            <a:r>
              <a:rPr lang="en-US" dirty="0"/>
              <a:t>Central Warehousing Corporation </a:t>
            </a:r>
          </a:p>
          <a:p>
            <a:pPr marL="514350" indent="-514350">
              <a:buFont typeface="+mj-lt"/>
              <a:buAutoNum type="arabicPeriod" startAt="21"/>
            </a:pPr>
            <a:r>
              <a:rPr lang="en-US" dirty="0"/>
              <a:t>Central Coalfields Limited </a:t>
            </a:r>
          </a:p>
        </p:txBody>
      </p:sp>
      <p:sp>
        <p:nvSpPr>
          <p:cNvPr id="6" name="Content Placeholder 5"/>
          <p:cNvSpPr>
            <a:spLocks noGrp="1"/>
          </p:cNvSpPr>
          <p:nvPr>
            <p:ph sz="half" idx="2"/>
          </p:nvPr>
        </p:nvSpPr>
        <p:spPr>
          <a:xfrm>
            <a:off x="6172200" y="228600"/>
            <a:ext cx="4038600" cy="6324600"/>
          </a:xfrm>
        </p:spPr>
        <p:txBody>
          <a:bodyPr>
            <a:normAutofit fontScale="62500" lnSpcReduction="20000"/>
          </a:bodyPr>
          <a:lstStyle/>
          <a:p>
            <a:pPr marL="514350" indent="-514350">
              <a:buFont typeface="+mj-lt"/>
              <a:buAutoNum type="arabicPeriod" startAt="36"/>
            </a:pPr>
            <a:r>
              <a:rPr lang="en-US" dirty="0"/>
              <a:t>Central Mine Planning &amp; Design Institute Limited </a:t>
            </a:r>
          </a:p>
          <a:p>
            <a:pPr marL="514350" indent="-514350">
              <a:buFont typeface="+mj-lt"/>
              <a:buAutoNum type="arabicPeriod" startAt="36"/>
            </a:pPr>
            <a:r>
              <a:rPr lang="en-US" dirty="0"/>
              <a:t>Chennai Petroleum Corporation Limited</a:t>
            </a:r>
          </a:p>
          <a:p>
            <a:pPr marL="514350" indent="-514350">
              <a:buFont typeface="+mj-lt"/>
              <a:buAutoNum type="arabicPeriod" startAt="36"/>
            </a:pPr>
            <a:r>
              <a:rPr lang="en-US" dirty="0"/>
              <a:t>Cochin Shipyard Limited </a:t>
            </a:r>
          </a:p>
          <a:p>
            <a:pPr marL="514350" indent="-514350">
              <a:buFont typeface="+mj-lt"/>
              <a:buAutoNum type="arabicPeriod" startAt="36"/>
            </a:pPr>
            <a:r>
              <a:rPr lang="en-US" dirty="0"/>
              <a:t>Cotton Corporation of India Limited </a:t>
            </a:r>
          </a:p>
          <a:p>
            <a:pPr marL="514350" indent="-514350">
              <a:buFont typeface="+mj-lt"/>
              <a:buAutoNum type="arabicPeriod" startAt="36"/>
            </a:pPr>
            <a:r>
              <a:rPr lang="en-US" dirty="0"/>
              <a:t>Dredging Corporation of India </a:t>
            </a:r>
          </a:p>
          <a:p>
            <a:pPr marL="514350" indent="-514350">
              <a:buFont typeface="+mj-lt"/>
              <a:buAutoNum type="arabicPeriod" startAt="36"/>
            </a:pPr>
            <a:r>
              <a:rPr lang="en-US" dirty="0"/>
              <a:t>15. Educational Consultants (India) Limited </a:t>
            </a:r>
          </a:p>
          <a:p>
            <a:pPr marL="514350" indent="-514350">
              <a:buFont typeface="+mj-lt"/>
              <a:buAutoNum type="arabicPeriod" startAt="36"/>
            </a:pPr>
            <a:r>
              <a:rPr lang="en-US" dirty="0" err="1"/>
              <a:t>Kamarajar</a:t>
            </a:r>
            <a:r>
              <a:rPr lang="en-US" dirty="0"/>
              <a:t> Port Limited </a:t>
            </a:r>
          </a:p>
          <a:p>
            <a:pPr marL="514350" indent="-514350">
              <a:buFont typeface="+mj-lt"/>
              <a:buAutoNum type="arabicPeriod" startAt="36"/>
            </a:pPr>
            <a:r>
              <a:rPr lang="en-US" dirty="0"/>
              <a:t>Garden Reach Shipbuilders &amp; Engineers Limited </a:t>
            </a:r>
          </a:p>
          <a:p>
            <a:pPr marL="514350" indent="-514350">
              <a:buFont typeface="+mj-lt"/>
              <a:buAutoNum type="arabicPeriod" startAt="36"/>
            </a:pPr>
            <a:r>
              <a:rPr lang="en-US" dirty="0"/>
              <a:t>Goa Shipyard Limited </a:t>
            </a:r>
          </a:p>
          <a:p>
            <a:pPr marL="514350" indent="-514350">
              <a:buFont typeface="+mj-lt"/>
              <a:buAutoNum type="arabicPeriod" startAt="36"/>
            </a:pPr>
            <a:r>
              <a:rPr lang="en-US" dirty="0"/>
              <a:t>Hindustan Copper Limited </a:t>
            </a:r>
          </a:p>
          <a:p>
            <a:pPr marL="514350" indent="-514350">
              <a:buFont typeface="+mj-lt"/>
              <a:buAutoNum type="arabicPeriod" startAt="36"/>
            </a:pPr>
            <a:r>
              <a:rPr lang="en-US" dirty="0"/>
              <a:t>HLL </a:t>
            </a:r>
            <a:r>
              <a:rPr lang="en-US" dirty="0" err="1"/>
              <a:t>Lifecare</a:t>
            </a:r>
            <a:r>
              <a:rPr lang="en-US" dirty="0"/>
              <a:t> Limited </a:t>
            </a:r>
          </a:p>
          <a:p>
            <a:pPr marL="514350" indent="-514350">
              <a:buFont typeface="+mj-lt"/>
              <a:buAutoNum type="arabicPeriod" startAt="36"/>
            </a:pPr>
            <a:r>
              <a:rPr lang="en-US" dirty="0"/>
              <a:t>Hindustan Newsprint Limited </a:t>
            </a:r>
          </a:p>
          <a:p>
            <a:pPr marL="514350" indent="-514350">
              <a:buFont typeface="+mj-lt"/>
              <a:buAutoNum type="arabicPeriod" startAt="36"/>
            </a:pPr>
            <a:r>
              <a:rPr lang="en-US" dirty="0"/>
              <a:t>Hindustan Paper Corporation Limited </a:t>
            </a:r>
          </a:p>
          <a:p>
            <a:pPr marL="514350" indent="-514350">
              <a:buFont typeface="+mj-lt"/>
              <a:buAutoNum type="arabicPeriod" startAt="36"/>
            </a:pPr>
            <a:r>
              <a:rPr lang="en-US" dirty="0"/>
              <a:t>Housing &amp; Urban Development Corporation Limited </a:t>
            </a:r>
          </a:p>
          <a:p>
            <a:pPr marL="514350" indent="-514350">
              <a:buFont typeface="+mj-lt"/>
              <a:buAutoNum type="arabicPeriod" startAt="36"/>
            </a:pPr>
            <a:r>
              <a:rPr lang="en-US" dirty="0"/>
              <a:t>HSCC (India) Limited </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1981200" y="228600"/>
            <a:ext cx="4038600" cy="6324600"/>
          </a:xfrm>
        </p:spPr>
        <p:txBody>
          <a:bodyPr>
            <a:normAutofit fontScale="62500" lnSpcReduction="20000"/>
          </a:bodyPr>
          <a:lstStyle/>
          <a:p>
            <a:pPr marL="514350" indent="-514350">
              <a:buFont typeface="+mj-lt"/>
              <a:buAutoNum type="arabicPeriod" startAt="51"/>
            </a:pPr>
            <a:r>
              <a:rPr lang="en-US" dirty="0"/>
              <a:t>India Tourism Development Corporation Limited </a:t>
            </a:r>
          </a:p>
          <a:p>
            <a:pPr marL="514350" indent="-514350">
              <a:buFont typeface="+mj-lt"/>
              <a:buAutoNum type="arabicPeriod" startAt="51"/>
            </a:pPr>
            <a:r>
              <a:rPr lang="en-US" dirty="0"/>
              <a:t>India Trade Promotion Organization</a:t>
            </a:r>
          </a:p>
          <a:p>
            <a:pPr marL="514350" indent="-514350">
              <a:buFont typeface="+mj-lt"/>
              <a:buAutoNum type="arabicPeriod" startAt="51"/>
            </a:pPr>
            <a:r>
              <a:rPr lang="en-US" dirty="0"/>
              <a:t>Indian Rare Earths Limited </a:t>
            </a:r>
          </a:p>
          <a:p>
            <a:pPr marL="514350" indent="-514350">
              <a:buFont typeface="+mj-lt"/>
              <a:buAutoNum type="arabicPeriod" startAt="51"/>
            </a:pPr>
            <a:r>
              <a:rPr lang="en-US" dirty="0"/>
              <a:t>Indian Railway Catering &amp; Tourism Corporation Limited </a:t>
            </a:r>
          </a:p>
          <a:p>
            <a:pPr marL="514350" indent="-514350">
              <a:buFont typeface="+mj-lt"/>
              <a:buAutoNum type="arabicPeriod" startAt="51"/>
            </a:pPr>
            <a:r>
              <a:rPr lang="en-US" dirty="0"/>
              <a:t>Indian Railway Finance Corporation Limited </a:t>
            </a:r>
          </a:p>
          <a:p>
            <a:pPr marL="514350" indent="-514350">
              <a:buFont typeface="+mj-lt"/>
              <a:buAutoNum type="arabicPeriod" startAt="51"/>
            </a:pPr>
            <a:r>
              <a:rPr lang="en-US" dirty="0"/>
              <a:t>Indian Renewable Energy Development Agency Limited </a:t>
            </a:r>
          </a:p>
          <a:p>
            <a:pPr marL="514350" indent="-514350">
              <a:buFont typeface="+mj-lt"/>
              <a:buAutoNum type="arabicPeriod" startAt="51"/>
            </a:pPr>
            <a:r>
              <a:rPr lang="en-US" dirty="0"/>
              <a:t>IRCON International Limited </a:t>
            </a:r>
          </a:p>
          <a:p>
            <a:pPr marL="514350" indent="-514350">
              <a:buFont typeface="+mj-lt"/>
              <a:buAutoNum type="arabicPeriod" startAt="51"/>
            </a:pPr>
            <a:r>
              <a:rPr lang="en-US" dirty="0" err="1"/>
              <a:t>Kudramukh</a:t>
            </a:r>
            <a:r>
              <a:rPr lang="en-US" dirty="0"/>
              <a:t> Iron Ore Company Limited </a:t>
            </a:r>
          </a:p>
          <a:p>
            <a:pPr marL="514350" indent="-514350">
              <a:buFont typeface="+mj-lt"/>
              <a:buAutoNum type="arabicPeriod" startAt="51"/>
            </a:pPr>
            <a:r>
              <a:rPr lang="en-US" dirty="0"/>
              <a:t>Mazagaon Dock Shipbuilders Limited </a:t>
            </a:r>
          </a:p>
          <a:p>
            <a:pPr marL="514350" indent="-514350">
              <a:buFont typeface="+mj-lt"/>
              <a:buAutoNum type="arabicPeriod" startAt="51"/>
            </a:pPr>
            <a:r>
              <a:rPr lang="en-US" dirty="0"/>
              <a:t>Mahanadi Coalfields Limited </a:t>
            </a:r>
          </a:p>
          <a:p>
            <a:pPr marL="514350" indent="-514350">
              <a:buFont typeface="+mj-lt"/>
              <a:buAutoNum type="arabicPeriod" startAt="51"/>
            </a:pPr>
            <a:r>
              <a:rPr lang="en-US" dirty="0"/>
              <a:t>MOIL Limited </a:t>
            </a:r>
          </a:p>
          <a:p>
            <a:pPr marL="514350" indent="-514350">
              <a:buFont typeface="+mj-lt"/>
              <a:buAutoNum type="arabicPeriod" startAt="51"/>
            </a:pPr>
            <a:r>
              <a:rPr lang="en-US" dirty="0"/>
              <a:t>Mangalore Refinery &amp; Petrochemical Limited </a:t>
            </a:r>
          </a:p>
          <a:p>
            <a:pPr marL="514350" indent="-514350">
              <a:buFont typeface="+mj-lt"/>
              <a:buAutoNum type="arabicPeriod" startAt="51"/>
            </a:pPr>
            <a:r>
              <a:rPr lang="en-US" dirty="0"/>
              <a:t>Mineral Exploration Corporation Limited </a:t>
            </a:r>
          </a:p>
          <a:p>
            <a:pPr marL="514350" indent="-514350">
              <a:buFont typeface="+mj-lt"/>
              <a:buAutoNum type="arabicPeriod" startAt="51"/>
            </a:pPr>
            <a:r>
              <a:rPr lang="en-US" dirty="0" err="1"/>
              <a:t>Mishra</a:t>
            </a:r>
            <a:r>
              <a:rPr lang="en-US" dirty="0"/>
              <a:t> </a:t>
            </a:r>
            <a:r>
              <a:rPr lang="en-US" dirty="0" err="1"/>
              <a:t>Dhatu</a:t>
            </a:r>
            <a:r>
              <a:rPr lang="en-US" dirty="0"/>
              <a:t> Nigam Limited </a:t>
            </a:r>
          </a:p>
          <a:p>
            <a:pPr marL="514350" indent="-514350">
              <a:buFont typeface="+mj-lt"/>
              <a:buAutoNum type="arabicPeriod" startAt="51"/>
            </a:pPr>
            <a:r>
              <a:rPr lang="en-US" dirty="0"/>
              <a:t>MMTC Limited </a:t>
            </a:r>
          </a:p>
        </p:txBody>
      </p:sp>
      <p:sp>
        <p:nvSpPr>
          <p:cNvPr id="6" name="Content Placeholder 5"/>
          <p:cNvSpPr>
            <a:spLocks noGrp="1"/>
          </p:cNvSpPr>
          <p:nvPr>
            <p:ph sz="half" idx="2"/>
          </p:nvPr>
        </p:nvSpPr>
        <p:spPr>
          <a:xfrm>
            <a:off x="6172200" y="228600"/>
            <a:ext cx="4038600" cy="6324600"/>
          </a:xfrm>
        </p:spPr>
        <p:txBody>
          <a:bodyPr>
            <a:normAutofit fontScale="62500" lnSpcReduction="20000"/>
          </a:bodyPr>
          <a:lstStyle/>
          <a:p>
            <a:pPr marL="514350" indent="-514350">
              <a:buFont typeface="+mj-lt"/>
              <a:buAutoNum type="arabicPeriod" startAt="66"/>
            </a:pPr>
            <a:r>
              <a:rPr lang="en-US" dirty="0"/>
              <a:t>MSTC Limited </a:t>
            </a:r>
          </a:p>
          <a:p>
            <a:pPr marL="514350" indent="-514350">
              <a:buFont typeface="+mj-lt"/>
              <a:buAutoNum type="arabicPeriod" startAt="66"/>
            </a:pPr>
            <a:r>
              <a:rPr lang="en-US" dirty="0"/>
              <a:t>National Fertilizers Limited </a:t>
            </a:r>
          </a:p>
          <a:p>
            <a:pPr marL="514350" indent="-514350">
              <a:buFont typeface="+mj-lt"/>
              <a:buAutoNum type="arabicPeriod" startAt="66"/>
            </a:pPr>
            <a:r>
              <a:rPr lang="en-US" dirty="0"/>
              <a:t>National Projects Construction Corporation Limited </a:t>
            </a:r>
          </a:p>
          <a:p>
            <a:pPr marL="514350" indent="-514350">
              <a:buFont typeface="+mj-lt"/>
              <a:buAutoNum type="arabicPeriod" startAt="66"/>
            </a:pPr>
            <a:r>
              <a:rPr lang="en-US" dirty="0"/>
              <a:t>National Small Industries Corporation Limited </a:t>
            </a:r>
          </a:p>
          <a:p>
            <a:pPr marL="514350" indent="-514350">
              <a:buFont typeface="+mj-lt"/>
              <a:buAutoNum type="arabicPeriod" startAt="66"/>
            </a:pPr>
            <a:r>
              <a:rPr lang="en-US" dirty="0"/>
              <a:t>National Seeds Corporation </a:t>
            </a:r>
          </a:p>
          <a:p>
            <a:pPr marL="514350" indent="-514350">
              <a:buFont typeface="+mj-lt"/>
              <a:buAutoNum type="arabicPeriod" startAt="66"/>
            </a:pPr>
            <a:r>
              <a:rPr lang="en-US" dirty="0"/>
              <a:t>NHPC Limited </a:t>
            </a:r>
          </a:p>
          <a:p>
            <a:pPr marL="514350" indent="-514350">
              <a:buFont typeface="+mj-lt"/>
              <a:buAutoNum type="arabicPeriod" startAt="66"/>
            </a:pPr>
            <a:r>
              <a:rPr lang="en-US" dirty="0"/>
              <a:t>Northern Coalfields Limited </a:t>
            </a:r>
          </a:p>
          <a:p>
            <a:pPr marL="514350" indent="-514350">
              <a:buFont typeface="+mj-lt"/>
              <a:buAutoNum type="arabicPeriod" startAt="66"/>
            </a:pPr>
            <a:r>
              <a:rPr lang="en-US" dirty="0"/>
              <a:t>North Eastern Electric Power Corporation Limited </a:t>
            </a:r>
          </a:p>
          <a:p>
            <a:pPr marL="514350" indent="-514350">
              <a:buFont typeface="+mj-lt"/>
              <a:buAutoNum type="arabicPeriod" startAt="66"/>
            </a:pPr>
            <a:r>
              <a:rPr lang="en-US" dirty="0" err="1"/>
              <a:t>Numaligarh</a:t>
            </a:r>
            <a:r>
              <a:rPr lang="en-US" dirty="0"/>
              <a:t> Refinery Limited </a:t>
            </a:r>
          </a:p>
          <a:p>
            <a:pPr marL="514350" indent="-514350">
              <a:buFont typeface="+mj-lt"/>
              <a:buAutoNum type="arabicPeriod" startAt="66"/>
            </a:pPr>
            <a:r>
              <a:rPr lang="en-US" dirty="0"/>
              <a:t>ONGC </a:t>
            </a:r>
            <a:r>
              <a:rPr lang="en-US" dirty="0" err="1"/>
              <a:t>Videsh</a:t>
            </a:r>
            <a:r>
              <a:rPr lang="en-US" dirty="0"/>
              <a:t> Limited </a:t>
            </a:r>
          </a:p>
          <a:p>
            <a:pPr marL="514350" indent="-514350">
              <a:buFont typeface="+mj-lt"/>
              <a:buAutoNum type="arabicPeriod" startAt="66"/>
            </a:pPr>
            <a:r>
              <a:rPr lang="en-US" dirty="0" err="1"/>
              <a:t>Pawan</a:t>
            </a:r>
            <a:r>
              <a:rPr lang="en-US" dirty="0"/>
              <a:t> Hans Helicopters Limited </a:t>
            </a:r>
          </a:p>
          <a:p>
            <a:pPr marL="514350" indent="-514350">
              <a:buFont typeface="+mj-lt"/>
              <a:buAutoNum type="arabicPeriod" startAt="66"/>
            </a:pPr>
            <a:r>
              <a:rPr lang="en-US" dirty="0"/>
              <a:t>Projects &amp; Development India Limited </a:t>
            </a:r>
          </a:p>
          <a:p>
            <a:pPr marL="514350" indent="-514350">
              <a:buFont typeface="+mj-lt"/>
              <a:buAutoNum type="arabicPeriod" startAt="66"/>
            </a:pPr>
            <a:r>
              <a:rPr lang="en-US" dirty="0" err="1"/>
              <a:t>Railtel</a:t>
            </a:r>
            <a:r>
              <a:rPr lang="en-US" dirty="0"/>
              <a:t> Corporation of India Limited </a:t>
            </a:r>
          </a:p>
          <a:p>
            <a:pPr marL="514350" indent="-514350">
              <a:buFont typeface="+mj-lt"/>
              <a:buAutoNum type="arabicPeriod" startAt="66"/>
            </a:pPr>
            <a:r>
              <a:rPr lang="en-US" dirty="0"/>
              <a:t>Rail </a:t>
            </a:r>
            <a:r>
              <a:rPr lang="en-US" dirty="0" err="1"/>
              <a:t>Vikas</a:t>
            </a:r>
            <a:r>
              <a:rPr lang="en-US" dirty="0"/>
              <a:t> Nigam Limited </a:t>
            </a:r>
          </a:p>
          <a:p>
            <a:pPr marL="514350" indent="-514350">
              <a:buFont typeface="+mj-lt"/>
              <a:buAutoNum type="arabicPeriod" startAt="66"/>
            </a:pPr>
            <a:r>
              <a:rPr lang="en-US" dirty="0" err="1"/>
              <a:t>Rashtriya</a:t>
            </a:r>
            <a:r>
              <a:rPr lang="en-US" dirty="0"/>
              <a:t> Chemicals &amp; Fertilizers Limited </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1981200" y="228600"/>
            <a:ext cx="4038600" cy="6324600"/>
          </a:xfrm>
        </p:spPr>
        <p:txBody>
          <a:bodyPr>
            <a:normAutofit fontScale="62500" lnSpcReduction="20000"/>
          </a:bodyPr>
          <a:lstStyle/>
          <a:p>
            <a:pPr marL="514350" indent="-514350">
              <a:buFont typeface="+mj-lt"/>
              <a:buAutoNum type="arabicPeriod" startAt="81"/>
            </a:pPr>
            <a:r>
              <a:rPr lang="en-US" dirty="0"/>
              <a:t>RITES Limited </a:t>
            </a:r>
          </a:p>
          <a:p>
            <a:pPr marL="514350" indent="-514350">
              <a:buFont typeface="+mj-lt"/>
              <a:buAutoNum type="arabicPeriod" startAt="81"/>
            </a:pPr>
            <a:r>
              <a:rPr lang="en-US" dirty="0"/>
              <a:t>SJVN Limited </a:t>
            </a:r>
          </a:p>
          <a:p>
            <a:pPr marL="514350" indent="-514350">
              <a:buFont typeface="+mj-lt"/>
              <a:buAutoNum type="arabicPeriod" startAt="81"/>
            </a:pPr>
            <a:r>
              <a:rPr lang="en-US" dirty="0"/>
              <a:t>Security Printing and Minting Corporation of India Limited </a:t>
            </a:r>
          </a:p>
          <a:p>
            <a:pPr marL="514350" indent="-514350">
              <a:buFont typeface="+mj-lt"/>
              <a:buAutoNum type="arabicPeriod" startAt="81"/>
            </a:pPr>
            <a:r>
              <a:rPr lang="en-US" dirty="0"/>
              <a:t>South Eastern Coalfields Limited</a:t>
            </a:r>
          </a:p>
          <a:p>
            <a:pPr marL="514350" indent="-514350">
              <a:buFont typeface="+mj-lt"/>
              <a:buAutoNum type="arabicPeriod" startAt="81"/>
            </a:pPr>
            <a:r>
              <a:rPr lang="en-US" dirty="0"/>
              <a:t>State Trading Corporation of India</a:t>
            </a:r>
          </a:p>
          <a:p>
            <a:pPr marL="514350" indent="-514350">
              <a:buFont typeface="+mj-lt"/>
              <a:buAutoNum type="arabicPeriod" startAt="81"/>
            </a:pPr>
            <a:r>
              <a:rPr lang="en-US" dirty="0"/>
              <a:t>Telecommunications Consultants India Limited </a:t>
            </a:r>
          </a:p>
          <a:p>
            <a:pPr marL="514350" indent="-514350">
              <a:buFont typeface="+mj-lt"/>
              <a:buAutoNum type="arabicPeriod" startAt="81"/>
            </a:pPr>
            <a:r>
              <a:rPr lang="en-US" dirty="0"/>
              <a:t>THDC India Limited </a:t>
            </a:r>
          </a:p>
          <a:p>
            <a:pPr marL="514350" indent="-514350">
              <a:buFont typeface="+mj-lt"/>
              <a:buAutoNum type="arabicPeriod" startAt="81"/>
            </a:pPr>
            <a:r>
              <a:rPr lang="en-US" dirty="0"/>
              <a:t>Western Coalfields Limited </a:t>
            </a:r>
          </a:p>
          <a:p>
            <a:pPr marL="514350" indent="-514350">
              <a:buFont typeface="+mj-lt"/>
              <a:buAutoNum type="arabicPeriod" startAt="81"/>
            </a:pPr>
            <a:r>
              <a:rPr lang="en-US" dirty="0"/>
              <a:t>Water and Power Consultancy Service Limited</a:t>
            </a:r>
          </a:p>
          <a:p>
            <a:pPr marL="514350" indent="-514350">
              <a:buFont typeface="+mj-lt"/>
              <a:buAutoNum type="arabicPeriod" startAt="81"/>
            </a:pPr>
            <a:r>
              <a:rPr lang="en-US" dirty="0"/>
              <a:t>Artificial Limbs Manufacturing Corporation of India </a:t>
            </a:r>
          </a:p>
          <a:p>
            <a:pPr marL="514350" indent="-514350">
              <a:buFont typeface="+mj-lt"/>
              <a:buAutoNum type="arabicPeriod" startAt="81"/>
            </a:pPr>
            <a:r>
              <a:rPr lang="en-US" dirty="0"/>
              <a:t>Bharat Pumps &amp; Compressors Limited </a:t>
            </a:r>
          </a:p>
          <a:p>
            <a:pPr marL="514350" indent="-514350">
              <a:buFont typeface="+mj-lt"/>
              <a:buAutoNum type="arabicPeriod" startAt="81"/>
            </a:pPr>
            <a:r>
              <a:rPr lang="en-US" dirty="0"/>
              <a:t>Broadcast Engineering Consultants India Limited </a:t>
            </a:r>
          </a:p>
          <a:p>
            <a:pPr marL="514350" indent="-514350">
              <a:buFont typeface="+mj-lt"/>
              <a:buAutoNum type="arabicPeriod" startAt="81"/>
            </a:pPr>
            <a:r>
              <a:rPr lang="en-US" dirty="0"/>
              <a:t>Central </a:t>
            </a:r>
            <a:r>
              <a:rPr lang="en-US" dirty="0" err="1"/>
              <a:t>Railside</a:t>
            </a:r>
            <a:r>
              <a:rPr lang="en-US" dirty="0"/>
              <a:t> Warehouse Company Limited </a:t>
            </a:r>
          </a:p>
          <a:p>
            <a:pPr marL="514350" indent="-514350">
              <a:buFont typeface="+mj-lt"/>
              <a:buAutoNum type="arabicPeriod" startAt="81"/>
            </a:pPr>
            <a:r>
              <a:rPr lang="en-US" dirty="0"/>
              <a:t>Engineering Projects (India) Limited </a:t>
            </a:r>
          </a:p>
          <a:p>
            <a:pPr marL="514350" indent="-514350">
              <a:buFont typeface="+mj-lt"/>
              <a:buAutoNum type="arabicPeriod" startAt="81"/>
            </a:pPr>
            <a:r>
              <a:rPr lang="en-US" dirty="0"/>
              <a:t>FCI </a:t>
            </a:r>
            <a:r>
              <a:rPr lang="en-US" dirty="0" err="1"/>
              <a:t>Aravali</a:t>
            </a:r>
            <a:r>
              <a:rPr lang="en-US" dirty="0"/>
              <a:t> Gypsum &amp; Minerals India Limited </a:t>
            </a:r>
          </a:p>
          <a:p>
            <a:pPr marL="514350" indent="-514350">
              <a:buFont typeface="+mj-lt"/>
              <a:buAutoNum type="arabicPeriod" startAt="81"/>
            </a:pPr>
            <a:endParaRPr lang="en-US" dirty="0"/>
          </a:p>
        </p:txBody>
      </p:sp>
      <p:sp>
        <p:nvSpPr>
          <p:cNvPr id="6" name="Content Placeholder 5"/>
          <p:cNvSpPr>
            <a:spLocks noGrp="1"/>
          </p:cNvSpPr>
          <p:nvPr>
            <p:ph sz="half" idx="2"/>
          </p:nvPr>
        </p:nvSpPr>
        <p:spPr>
          <a:xfrm>
            <a:off x="6172200" y="228600"/>
            <a:ext cx="4038600" cy="6324600"/>
          </a:xfrm>
        </p:spPr>
        <p:txBody>
          <a:bodyPr>
            <a:normAutofit fontScale="62500" lnSpcReduction="20000"/>
          </a:bodyPr>
          <a:lstStyle/>
          <a:p>
            <a:pPr marL="514350" indent="-514350">
              <a:buFont typeface="+mj-lt"/>
              <a:buAutoNum type="arabicPeriod" startAt="96"/>
            </a:pPr>
            <a:r>
              <a:rPr lang="en-US" dirty="0"/>
              <a:t>Ferro Scrap Nigam Limited </a:t>
            </a:r>
          </a:p>
          <a:p>
            <a:pPr marL="514350" indent="-514350">
              <a:buFont typeface="+mj-lt"/>
              <a:buAutoNum type="arabicPeriod" startAt="96"/>
            </a:pPr>
            <a:r>
              <a:rPr lang="en-US" dirty="0"/>
              <a:t>HMT (International) Limited </a:t>
            </a:r>
          </a:p>
          <a:p>
            <a:pPr marL="514350" indent="-514350">
              <a:buFont typeface="+mj-lt"/>
              <a:buAutoNum type="arabicPeriod" startAt="96"/>
            </a:pPr>
            <a:r>
              <a:rPr lang="en-US" dirty="0"/>
              <a:t>Indian Medicines &amp; Pharmaceuticals Corporation Limited </a:t>
            </a:r>
          </a:p>
          <a:p>
            <a:pPr marL="514350" indent="-514350">
              <a:buFont typeface="+mj-lt"/>
              <a:buAutoNum type="arabicPeriod" startAt="96"/>
            </a:pPr>
            <a:r>
              <a:rPr lang="en-US" dirty="0"/>
              <a:t>MECON Limited</a:t>
            </a:r>
          </a:p>
          <a:p>
            <a:pPr marL="514350" indent="-514350">
              <a:buFont typeface="+mj-lt"/>
              <a:buAutoNum type="arabicPeriod" startAt="96"/>
            </a:pPr>
            <a:r>
              <a:rPr lang="en-US" dirty="0"/>
              <a:t>100. National Film Development Corporation Limited </a:t>
            </a:r>
          </a:p>
          <a:p>
            <a:pPr marL="514350" indent="-514350">
              <a:buFont typeface="+mj-lt"/>
              <a:buAutoNum type="arabicPeriod" startAt="96"/>
            </a:pPr>
            <a:r>
              <a:rPr lang="en-US" dirty="0"/>
              <a:t>101. Rajasthan Electronics &amp; Instruments Limited</a:t>
            </a:r>
            <a:br>
              <a:rPr lang="en-US" dirty="0"/>
            </a:br>
            <a:endParaRPr lang="en-US"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a:solidFill>
                  <a:srgbClr val="0070C0"/>
                </a:solidFill>
                <a:latin typeface="Times New Roman" pitchFamily="18" charset="0"/>
                <a:cs typeface="Times New Roman" pitchFamily="18" charset="0"/>
              </a:rPr>
              <a:t>GOVERNMENT EXAMINATIONS FOR JOBS</a:t>
            </a:r>
            <a:endParaRPr lang="en-US" dirty="0">
              <a:solidFill>
                <a:srgbClr val="0070C0"/>
              </a:solidFill>
              <a:latin typeface="Times New Roman" pitchFamily="18" charset="0"/>
              <a:cs typeface="Times New Roman" pitchFamily="18" charset="0"/>
            </a:endParaRPr>
          </a:p>
        </p:txBody>
      </p:sp>
      <p:sp>
        <p:nvSpPr>
          <p:cNvPr id="7" name="Content Placeholder 6"/>
          <p:cNvSpPr>
            <a:spLocks noGrp="1"/>
          </p:cNvSpPr>
          <p:nvPr>
            <p:ph idx="1"/>
          </p:nvPr>
        </p:nvSpPr>
        <p:spPr>
          <a:xfrm>
            <a:off x="1828800" y="1477962"/>
            <a:ext cx="8534400" cy="5227638"/>
          </a:xfrm>
        </p:spPr>
        <p:txBody>
          <a:bodyPr anchor="ctr">
            <a:normAutofit fontScale="77500" lnSpcReduction="20000"/>
          </a:bodyPr>
          <a:lstStyle/>
          <a:p>
            <a:pPr marL="514350" indent="-514350">
              <a:buFont typeface="+mj-lt"/>
              <a:buAutoNum type="arabicPeriod"/>
            </a:pPr>
            <a:r>
              <a:rPr lang="en-US" b="1" dirty="0"/>
              <a:t>Union Public Service Commission Central Armed Police Forces </a:t>
            </a:r>
            <a:r>
              <a:rPr lang="en-US" b="1" dirty="0">
                <a:solidFill>
                  <a:srgbClr val="C00000"/>
                </a:solidFill>
              </a:rPr>
              <a:t>(UPSC CAPF)</a:t>
            </a:r>
          </a:p>
          <a:p>
            <a:pPr marL="514350" indent="-514350">
              <a:buFont typeface="+mj-lt"/>
              <a:buAutoNum type="arabicPeriod"/>
            </a:pPr>
            <a:r>
              <a:rPr lang="en-US" b="1" dirty="0"/>
              <a:t>Karnataka Public Service Commission Karnataka Administrative Service </a:t>
            </a:r>
            <a:r>
              <a:rPr lang="en-US" b="1" dirty="0">
                <a:solidFill>
                  <a:srgbClr val="C00000"/>
                </a:solidFill>
              </a:rPr>
              <a:t>(KPSC KAS)</a:t>
            </a:r>
          </a:p>
          <a:p>
            <a:pPr marL="514350" indent="-514350">
              <a:buFont typeface="+mj-lt"/>
              <a:buAutoNum type="arabicPeriod"/>
            </a:pPr>
            <a:r>
              <a:rPr lang="en-US" b="1" dirty="0"/>
              <a:t>Staff Selection Commission Exams </a:t>
            </a:r>
            <a:r>
              <a:rPr lang="en-US" b="1" dirty="0">
                <a:solidFill>
                  <a:srgbClr val="C00000"/>
                </a:solidFill>
              </a:rPr>
              <a:t>(SSC)</a:t>
            </a:r>
          </a:p>
          <a:p>
            <a:pPr marL="514350" indent="-514350">
              <a:buFont typeface="+mj-lt"/>
              <a:buAutoNum type="arabicPeriod"/>
            </a:pPr>
            <a:r>
              <a:rPr lang="en-US" b="1" dirty="0"/>
              <a:t>Staff Selection Commission Junior Engineer  </a:t>
            </a:r>
            <a:r>
              <a:rPr lang="en-US" b="1" dirty="0">
                <a:solidFill>
                  <a:srgbClr val="C00000"/>
                </a:solidFill>
              </a:rPr>
              <a:t>(SSC JE)</a:t>
            </a:r>
          </a:p>
          <a:p>
            <a:pPr marL="514350" indent="-514350">
              <a:buFont typeface="+mj-lt"/>
              <a:buAutoNum type="arabicPeriod"/>
            </a:pPr>
            <a:r>
              <a:rPr lang="en-US" b="1" dirty="0"/>
              <a:t>Staff Selection Commission General Duty post of Constable            </a:t>
            </a:r>
            <a:r>
              <a:rPr lang="en-US" b="1" dirty="0">
                <a:solidFill>
                  <a:srgbClr val="C00000"/>
                </a:solidFill>
              </a:rPr>
              <a:t>(SSC GD)</a:t>
            </a:r>
          </a:p>
          <a:p>
            <a:pPr marL="514350" indent="-514350">
              <a:buFont typeface="+mj-lt"/>
              <a:buAutoNum type="arabicPeriod"/>
            </a:pPr>
            <a:r>
              <a:rPr lang="en-US" b="1" dirty="0"/>
              <a:t>Staff Selection Commission Central Police Organization </a:t>
            </a:r>
            <a:r>
              <a:rPr lang="en-US" b="1" dirty="0">
                <a:solidFill>
                  <a:srgbClr val="C00000"/>
                </a:solidFill>
              </a:rPr>
              <a:t>(SSC CPO)</a:t>
            </a:r>
          </a:p>
          <a:p>
            <a:pPr marL="514350" indent="-514350">
              <a:buFont typeface="+mj-lt"/>
              <a:buAutoNum type="arabicPeriod"/>
            </a:pPr>
            <a:r>
              <a:rPr lang="en-US" b="1" dirty="0"/>
              <a:t>Staff Selection Commission Combined Higher Secondary Level   </a:t>
            </a:r>
            <a:r>
              <a:rPr lang="en-US" b="1" dirty="0">
                <a:solidFill>
                  <a:srgbClr val="C00000"/>
                </a:solidFill>
              </a:rPr>
              <a:t>(SSC CHSL)</a:t>
            </a:r>
          </a:p>
          <a:p>
            <a:pPr marL="514350" indent="-514350">
              <a:buFont typeface="+mj-lt"/>
              <a:buAutoNum type="arabicPeriod"/>
            </a:pPr>
            <a:r>
              <a:rPr lang="en-US" b="1" dirty="0"/>
              <a:t>Staff Selection Commission Combined Graduate Level  </a:t>
            </a:r>
            <a:r>
              <a:rPr lang="en-US" b="1" dirty="0">
                <a:solidFill>
                  <a:srgbClr val="C00000"/>
                </a:solidFill>
              </a:rPr>
              <a:t>(SSC CGL)</a:t>
            </a:r>
          </a:p>
          <a:p>
            <a:pPr marL="514350" indent="-514350">
              <a:buFont typeface="+mj-lt"/>
              <a:buAutoNum type="arabicPeriod"/>
            </a:pPr>
            <a:r>
              <a:rPr lang="en-US" b="1" dirty="0"/>
              <a:t>Railway Recruitment Board Exam </a:t>
            </a:r>
            <a:r>
              <a:rPr lang="en-US" b="1" dirty="0">
                <a:solidFill>
                  <a:srgbClr val="C00000"/>
                </a:solidFill>
              </a:rPr>
              <a:t>(RRB)</a:t>
            </a:r>
          </a:p>
          <a:p>
            <a:pPr marL="514350" indent="-514350">
              <a:buFont typeface="+mj-lt"/>
              <a:buAutoNum type="arabicPeriod"/>
            </a:pPr>
            <a:r>
              <a:rPr lang="en-US" b="1" dirty="0"/>
              <a:t>Railway Recruitment Board Junior Engineer </a:t>
            </a:r>
            <a:r>
              <a:rPr lang="en-US" b="1" dirty="0">
                <a:solidFill>
                  <a:srgbClr val="C00000"/>
                </a:solidFill>
              </a:rPr>
              <a:t>(RRB JE)</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981200" y="228600"/>
            <a:ext cx="8229600" cy="6324600"/>
          </a:xfrm>
        </p:spPr>
        <p:txBody>
          <a:bodyPr anchor="ctr">
            <a:normAutofit fontScale="85000" lnSpcReduction="20000"/>
          </a:bodyPr>
          <a:lstStyle/>
          <a:p>
            <a:pPr marL="514350" indent="-514350">
              <a:buFont typeface="+mj-lt"/>
              <a:buAutoNum type="arabicPeriod" startAt="11"/>
            </a:pPr>
            <a:r>
              <a:rPr lang="en-US" b="1" dirty="0"/>
              <a:t>Railway Recruitment Board Non Technical Popular Categories </a:t>
            </a:r>
            <a:r>
              <a:rPr lang="en-US" b="1" dirty="0">
                <a:solidFill>
                  <a:srgbClr val="C00000"/>
                </a:solidFill>
              </a:rPr>
              <a:t>(RRB NTPC) </a:t>
            </a:r>
          </a:p>
          <a:p>
            <a:pPr marL="514350" indent="-514350">
              <a:buFont typeface="+mj-lt"/>
              <a:buAutoNum type="arabicPeriod" startAt="11"/>
            </a:pPr>
            <a:r>
              <a:rPr lang="en-US" b="1" dirty="0"/>
              <a:t>Railway Recruitment Board Assistant Loco Pilot </a:t>
            </a:r>
            <a:r>
              <a:rPr lang="en-US" b="1" dirty="0">
                <a:solidFill>
                  <a:srgbClr val="C00000"/>
                </a:solidFill>
              </a:rPr>
              <a:t>(RRB ALP)</a:t>
            </a:r>
          </a:p>
          <a:p>
            <a:pPr marL="514350" indent="-514350">
              <a:buFont typeface="+mj-lt"/>
              <a:buAutoNum type="arabicPeriod" startAt="11"/>
            </a:pPr>
            <a:r>
              <a:rPr lang="en-US" b="1" dirty="0"/>
              <a:t>National Defence Academy Exam  </a:t>
            </a:r>
            <a:r>
              <a:rPr lang="en-US" b="1" dirty="0">
                <a:solidFill>
                  <a:srgbClr val="C00000"/>
                </a:solidFill>
              </a:rPr>
              <a:t>(NDA)</a:t>
            </a:r>
          </a:p>
          <a:p>
            <a:pPr marL="514350" indent="-514350">
              <a:buFont typeface="+mj-lt"/>
              <a:buAutoNum type="arabicPeriod" startAt="11"/>
            </a:pPr>
            <a:r>
              <a:rPr lang="en-US" b="1" dirty="0"/>
              <a:t>Air Force Common Admission Test </a:t>
            </a:r>
            <a:r>
              <a:rPr lang="en-US" b="1" dirty="0">
                <a:solidFill>
                  <a:srgbClr val="C00000"/>
                </a:solidFill>
              </a:rPr>
              <a:t>(AFCAT)</a:t>
            </a:r>
          </a:p>
          <a:p>
            <a:pPr marL="514350" indent="-514350">
              <a:buFont typeface="+mj-lt"/>
              <a:buAutoNum type="arabicPeriod" startAt="11"/>
            </a:pPr>
            <a:r>
              <a:rPr lang="en-US" b="1" dirty="0"/>
              <a:t>Defence Exams</a:t>
            </a:r>
          </a:p>
          <a:p>
            <a:pPr marL="514350" indent="-514350">
              <a:buFont typeface="+mj-lt"/>
              <a:buAutoNum type="arabicPeriod" startAt="11"/>
            </a:pPr>
            <a:r>
              <a:rPr lang="en-US" b="1" dirty="0"/>
              <a:t>Combined Defence Services Exams (CDS)</a:t>
            </a:r>
          </a:p>
          <a:p>
            <a:pPr marL="514350" indent="-514350">
              <a:buFont typeface="+mj-lt"/>
              <a:buAutoNum type="arabicPeriod" startAt="11"/>
            </a:pPr>
            <a:r>
              <a:rPr lang="en-US" b="1" dirty="0"/>
              <a:t>Reserve Bank of India Exams </a:t>
            </a:r>
            <a:r>
              <a:rPr lang="en-US" b="1" dirty="0">
                <a:solidFill>
                  <a:srgbClr val="C00000"/>
                </a:solidFill>
              </a:rPr>
              <a:t>(RBI)</a:t>
            </a:r>
          </a:p>
          <a:p>
            <a:pPr marL="514350" indent="-514350">
              <a:buFont typeface="+mj-lt"/>
              <a:buAutoNum type="arabicPeriod" startAt="11"/>
            </a:pPr>
            <a:r>
              <a:rPr lang="en-US" b="1" dirty="0"/>
              <a:t>Reserve Bank of India Assistant </a:t>
            </a:r>
            <a:r>
              <a:rPr lang="en-US" b="1" dirty="0">
                <a:solidFill>
                  <a:srgbClr val="C00000"/>
                </a:solidFill>
              </a:rPr>
              <a:t>(RBI Assistant)</a:t>
            </a:r>
          </a:p>
          <a:p>
            <a:pPr marL="514350" indent="-514350">
              <a:buFont typeface="+mj-lt"/>
              <a:buAutoNum type="arabicPeriod" startAt="11"/>
            </a:pPr>
            <a:r>
              <a:rPr lang="en-US" b="1" dirty="0"/>
              <a:t>Reserve Bank of India Grade - B </a:t>
            </a:r>
            <a:r>
              <a:rPr lang="en-US" b="1" dirty="0">
                <a:solidFill>
                  <a:srgbClr val="C00000"/>
                </a:solidFill>
              </a:rPr>
              <a:t>(RBI Grade -B)</a:t>
            </a:r>
          </a:p>
          <a:p>
            <a:pPr marL="514350" indent="-514350">
              <a:buFont typeface="+mj-lt"/>
              <a:buAutoNum type="arabicPeriod" startAt="11"/>
            </a:pPr>
            <a:r>
              <a:rPr lang="en-US" b="1" dirty="0"/>
              <a:t>State Bank of India Exams </a:t>
            </a:r>
            <a:r>
              <a:rPr lang="en-US" b="1" dirty="0">
                <a:solidFill>
                  <a:srgbClr val="C00000"/>
                </a:solidFill>
              </a:rPr>
              <a:t>(SBI)</a:t>
            </a:r>
          </a:p>
          <a:p>
            <a:pPr marL="514350" indent="-514350">
              <a:buFont typeface="+mj-lt"/>
              <a:buAutoNum type="arabicPeriod" startAt="11"/>
            </a:pPr>
            <a:r>
              <a:rPr lang="en-US" b="1" dirty="0"/>
              <a:t>State Bank of India Probationary Officers </a:t>
            </a:r>
            <a:r>
              <a:rPr lang="en-US" b="1" dirty="0">
                <a:solidFill>
                  <a:srgbClr val="C00000"/>
                </a:solidFill>
              </a:rPr>
              <a:t>(SBI PO)</a:t>
            </a:r>
          </a:p>
          <a:p>
            <a:pPr marL="514350" indent="-514350">
              <a:buFont typeface="+mj-lt"/>
              <a:buAutoNum type="arabicPeriod" startAt="11"/>
            </a:pPr>
            <a:r>
              <a:rPr lang="en-US" b="1" dirty="0"/>
              <a:t>State Bank of India Specialist Officers </a:t>
            </a:r>
            <a:r>
              <a:rPr lang="en-US" b="1" dirty="0">
                <a:solidFill>
                  <a:srgbClr val="C00000"/>
                </a:solidFill>
              </a:rPr>
              <a:t>(SBI SO)</a:t>
            </a:r>
          </a:p>
          <a:p>
            <a:pPr marL="514350" indent="-514350">
              <a:buFont typeface="+mj-lt"/>
              <a:buAutoNum type="arabicPeriod" startAt="11"/>
            </a:pPr>
            <a:r>
              <a:rPr lang="en-US" b="1" dirty="0"/>
              <a:t>State Bank of India Clerk </a:t>
            </a:r>
            <a:r>
              <a:rPr lang="en-US" b="1" dirty="0">
                <a:solidFill>
                  <a:srgbClr val="C00000"/>
                </a:solidFill>
              </a:rPr>
              <a:t>(SBI Clerk)</a:t>
            </a:r>
          </a:p>
          <a:p>
            <a:pPr marL="514350" indent="-514350">
              <a:buFont typeface="+mj-lt"/>
              <a:buAutoNum type="arabicPeriod" startAt="11"/>
            </a:pPr>
            <a:r>
              <a:rPr lang="en-US" b="1" dirty="0"/>
              <a:t>Institute of Banking Personal Selection Exams </a:t>
            </a:r>
            <a:r>
              <a:rPr lang="en-US" b="1" dirty="0">
                <a:solidFill>
                  <a:srgbClr val="C00000"/>
                </a:solidFill>
              </a:rPr>
              <a:t>(IBPS)</a:t>
            </a:r>
          </a:p>
          <a:p>
            <a:pPr marL="514350" indent="-514350">
              <a:buFont typeface="+mj-lt"/>
              <a:buAutoNum type="arabicPeriod" startAt="11"/>
            </a:pPr>
            <a:r>
              <a:rPr lang="en-US" b="1" dirty="0"/>
              <a:t>Institute of Banking Personal Selection Specialist Officers        </a:t>
            </a:r>
            <a:r>
              <a:rPr lang="en-US" b="1" dirty="0">
                <a:solidFill>
                  <a:srgbClr val="C00000"/>
                </a:solidFill>
              </a:rPr>
              <a:t>(IBPS SO)</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981200" y="304800"/>
            <a:ext cx="8229600" cy="6324600"/>
          </a:xfrm>
        </p:spPr>
        <p:txBody>
          <a:bodyPr anchor="ctr">
            <a:normAutofit fontScale="70000" lnSpcReduction="20000"/>
          </a:bodyPr>
          <a:lstStyle/>
          <a:p>
            <a:pPr marL="514350" indent="-514350">
              <a:buFont typeface="+mj-lt"/>
              <a:buAutoNum type="arabicPeriod" startAt="26"/>
            </a:pPr>
            <a:r>
              <a:rPr lang="en-US" b="1" dirty="0"/>
              <a:t>Institute of Banking Personal Selection Regional Rural Banks </a:t>
            </a:r>
            <a:r>
              <a:rPr lang="en-US" b="1" dirty="0">
                <a:solidFill>
                  <a:srgbClr val="C00000"/>
                </a:solidFill>
              </a:rPr>
              <a:t>(IBPS RRB)</a:t>
            </a:r>
          </a:p>
          <a:p>
            <a:pPr marL="514350" indent="-514350">
              <a:buFont typeface="+mj-lt"/>
              <a:buAutoNum type="arabicPeriod" startAt="26"/>
            </a:pPr>
            <a:r>
              <a:rPr lang="en-US" b="1" dirty="0"/>
              <a:t>Institute of Banking Personal Selection Probationary Officers </a:t>
            </a:r>
            <a:r>
              <a:rPr lang="en-US" b="1" dirty="0">
                <a:solidFill>
                  <a:srgbClr val="C00000"/>
                </a:solidFill>
              </a:rPr>
              <a:t>(IBPS PO) </a:t>
            </a:r>
          </a:p>
          <a:p>
            <a:pPr marL="514350" indent="-514350">
              <a:buFont typeface="+mj-lt"/>
              <a:buAutoNum type="arabicPeriod" startAt="26"/>
            </a:pPr>
            <a:r>
              <a:rPr lang="en-US" b="1" dirty="0"/>
              <a:t>Institute of Banking Personal Selection Clerk </a:t>
            </a:r>
            <a:r>
              <a:rPr lang="en-US" b="1" dirty="0">
                <a:solidFill>
                  <a:srgbClr val="C00000"/>
                </a:solidFill>
              </a:rPr>
              <a:t>(IBPS Clerk)</a:t>
            </a:r>
          </a:p>
          <a:p>
            <a:pPr marL="514350" indent="-514350">
              <a:buFont typeface="+mj-lt"/>
              <a:buAutoNum type="arabicPeriod" startAt="26"/>
            </a:pPr>
            <a:r>
              <a:rPr lang="en-US" b="1" dirty="0"/>
              <a:t>New India Assurance Company Ltd. Exams </a:t>
            </a:r>
            <a:r>
              <a:rPr lang="en-US" b="1" dirty="0">
                <a:solidFill>
                  <a:srgbClr val="C00000"/>
                </a:solidFill>
              </a:rPr>
              <a:t>(NIACL)</a:t>
            </a:r>
          </a:p>
          <a:p>
            <a:pPr marL="514350" indent="-514350">
              <a:buFont typeface="+mj-lt"/>
              <a:buAutoNum type="arabicPeriod" startAt="26"/>
            </a:pPr>
            <a:r>
              <a:rPr lang="en-US" b="1" dirty="0"/>
              <a:t>New India Assurance Company Ltd. Assistant </a:t>
            </a:r>
            <a:r>
              <a:rPr lang="en-US" b="1" dirty="0">
                <a:solidFill>
                  <a:srgbClr val="C00000"/>
                </a:solidFill>
              </a:rPr>
              <a:t>(NIACL Assistant)</a:t>
            </a:r>
          </a:p>
          <a:p>
            <a:pPr marL="514350" indent="-514350">
              <a:buFont typeface="+mj-lt"/>
              <a:buAutoNum type="arabicPeriod" startAt="26"/>
            </a:pPr>
            <a:r>
              <a:rPr lang="en-US" b="1" dirty="0"/>
              <a:t>New India Assurance Company Ltd. Administrative Officers </a:t>
            </a:r>
            <a:r>
              <a:rPr lang="en-US" b="1" dirty="0">
                <a:solidFill>
                  <a:srgbClr val="C00000"/>
                </a:solidFill>
              </a:rPr>
              <a:t>(NIACL AO) </a:t>
            </a:r>
          </a:p>
          <a:p>
            <a:pPr marL="514350" indent="-514350">
              <a:buFont typeface="+mj-lt"/>
              <a:buAutoNum type="arabicPeriod" startAt="26"/>
            </a:pPr>
            <a:r>
              <a:rPr lang="en-US" b="1" dirty="0"/>
              <a:t>Life Insurance Corporation Exams </a:t>
            </a:r>
            <a:r>
              <a:rPr lang="en-US" b="1" dirty="0">
                <a:solidFill>
                  <a:srgbClr val="C00000"/>
                </a:solidFill>
              </a:rPr>
              <a:t>(LIC)</a:t>
            </a:r>
          </a:p>
          <a:p>
            <a:pPr marL="514350" indent="-514350">
              <a:buFont typeface="+mj-lt"/>
              <a:buAutoNum type="arabicPeriod" startAt="26"/>
            </a:pPr>
            <a:r>
              <a:rPr lang="en-US" b="1" dirty="0"/>
              <a:t>Life Insurance Corporation Housing Finance Ltd. </a:t>
            </a:r>
            <a:r>
              <a:rPr lang="en-US" b="1" dirty="0">
                <a:solidFill>
                  <a:srgbClr val="C00000"/>
                </a:solidFill>
              </a:rPr>
              <a:t>(LIC HFL)</a:t>
            </a:r>
          </a:p>
          <a:p>
            <a:pPr marL="514350" indent="-514350">
              <a:buFont typeface="+mj-lt"/>
              <a:buAutoNum type="arabicPeriod" startAt="26"/>
            </a:pPr>
            <a:r>
              <a:rPr lang="en-US" b="1" dirty="0"/>
              <a:t>Life Insurance Corporation Apprentice Development Officer </a:t>
            </a:r>
            <a:r>
              <a:rPr lang="en-US" b="1" dirty="0">
                <a:solidFill>
                  <a:srgbClr val="C00000"/>
                </a:solidFill>
              </a:rPr>
              <a:t>(LIC ADO)</a:t>
            </a:r>
          </a:p>
          <a:p>
            <a:pPr marL="514350" indent="-514350">
              <a:buFont typeface="+mj-lt"/>
              <a:buAutoNum type="arabicPeriod" startAt="26"/>
            </a:pPr>
            <a:r>
              <a:rPr lang="en-US" b="1" dirty="0"/>
              <a:t>Life Insurance Corporation Assistant Administrative Officer </a:t>
            </a:r>
            <a:r>
              <a:rPr lang="en-US" b="1" dirty="0">
                <a:solidFill>
                  <a:srgbClr val="C00000"/>
                </a:solidFill>
              </a:rPr>
              <a:t>(LIC AAO)</a:t>
            </a:r>
          </a:p>
          <a:p>
            <a:pPr marL="514350" indent="-514350">
              <a:buFont typeface="+mj-lt"/>
              <a:buAutoNum type="arabicPeriod" startAt="26"/>
            </a:pPr>
            <a:r>
              <a:rPr lang="en-US" b="1" dirty="0"/>
              <a:t>Indian Institute of Banking and Finance Exams </a:t>
            </a:r>
            <a:r>
              <a:rPr lang="en-US" b="1" dirty="0">
                <a:solidFill>
                  <a:srgbClr val="C00000"/>
                </a:solidFill>
              </a:rPr>
              <a:t>(IIBF)</a:t>
            </a:r>
          </a:p>
          <a:p>
            <a:pPr marL="514350" indent="-514350">
              <a:buFont typeface="+mj-lt"/>
              <a:buAutoNum type="arabicPeriod" startAt="26"/>
            </a:pPr>
            <a:r>
              <a:rPr lang="en-US" b="1" dirty="0"/>
              <a:t>Junior Assistant of Indian Institute of Banking and Finance Exam </a:t>
            </a:r>
            <a:r>
              <a:rPr lang="en-US" b="1" dirty="0">
                <a:solidFill>
                  <a:srgbClr val="C00000"/>
                </a:solidFill>
              </a:rPr>
              <a:t>(JAIIBF)</a:t>
            </a:r>
          </a:p>
          <a:p>
            <a:pPr marL="514350" indent="-514350">
              <a:buFont typeface="+mj-lt"/>
              <a:buAutoNum type="arabicPeriod" startAt="26"/>
            </a:pPr>
            <a:r>
              <a:rPr lang="en-US" b="1" dirty="0"/>
              <a:t>Certified Associate of Indian Institute of Banking and Finance Exam </a:t>
            </a:r>
            <a:r>
              <a:rPr lang="en-US" b="1" dirty="0">
                <a:solidFill>
                  <a:srgbClr val="C00000"/>
                </a:solidFill>
              </a:rPr>
              <a:t>(CAIIBF)</a:t>
            </a:r>
          </a:p>
          <a:p>
            <a:pPr marL="514350" indent="-514350">
              <a:buFont typeface="+mj-lt"/>
              <a:buAutoNum type="arabicPeriod" startAt="26"/>
            </a:pPr>
            <a:r>
              <a:rPr lang="en-US" b="1" dirty="0"/>
              <a:t>Food Corporation of India Manager </a:t>
            </a:r>
            <a:r>
              <a:rPr lang="en-US" b="1" dirty="0">
                <a:solidFill>
                  <a:srgbClr val="C00000"/>
                </a:solidFill>
              </a:rPr>
              <a:t>(FCI)</a:t>
            </a:r>
          </a:p>
          <a:p>
            <a:pPr marL="514350" indent="-514350">
              <a:buFont typeface="+mj-lt"/>
              <a:buAutoNum type="arabicPeriod" startAt="26"/>
            </a:pPr>
            <a:r>
              <a:rPr lang="en-US" b="1" dirty="0"/>
              <a:t>National Insurance Company Ltd. </a:t>
            </a:r>
            <a:r>
              <a:rPr lang="en-US" b="1" dirty="0">
                <a:solidFill>
                  <a:srgbClr val="C00000"/>
                </a:solidFill>
              </a:rPr>
              <a:t>(NICL)</a:t>
            </a:r>
          </a:p>
          <a:p>
            <a:pPr marL="514350" indent="-514350">
              <a:buFont typeface="+mj-lt"/>
              <a:buAutoNum type="arabicPeriod" startAt="26"/>
            </a:pPr>
            <a:endParaRPr lang="en-US" b="1"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b="1" dirty="0">
                <a:solidFill>
                  <a:srgbClr val="002060"/>
                </a:solidFill>
              </a:rPr>
              <a:t>UPCOMING GOVERNMENT EXAMS 2020-21</a:t>
            </a:r>
            <a:endParaRPr lang="en-US" sz="3200" dirty="0">
              <a:solidFill>
                <a:srgbClr val="002060"/>
              </a:solidFill>
            </a:endParaRPr>
          </a:p>
        </p:txBody>
      </p:sp>
      <p:pic>
        <p:nvPicPr>
          <p:cNvPr id="6" name="Picture 5"/>
          <p:cNvPicPr/>
          <p:nvPr/>
        </p:nvPicPr>
        <p:blipFill>
          <a:blip r:embed="rId2"/>
          <a:srcRect l="22125" t="21175" r="23605" b="33298"/>
          <a:stretch>
            <a:fillRect/>
          </a:stretch>
        </p:blipFill>
        <p:spPr bwMode="auto">
          <a:xfrm>
            <a:off x="2286000" y="1143000"/>
            <a:ext cx="7620000" cy="4572000"/>
          </a:xfrm>
          <a:prstGeom prst="rect">
            <a:avLst/>
          </a:prstGeom>
          <a:noFill/>
          <a:ln w="9525">
            <a:noFill/>
            <a:miter lim="800000"/>
            <a:headEnd/>
            <a:tailEnd/>
          </a:ln>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1828800" y="304800"/>
            <a:ext cx="8610600" cy="6172200"/>
            <a:chOff x="1905000" y="685800"/>
            <a:chExt cx="5041900" cy="3016250"/>
          </a:xfrm>
        </p:grpSpPr>
        <p:pic>
          <p:nvPicPr>
            <p:cNvPr id="6" name="Picture 5"/>
            <p:cNvPicPr/>
            <p:nvPr/>
          </p:nvPicPr>
          <p:blipFill>
            <a:blip r:embed="rId2"/>
            <a:srcRect l="22125" t="65191" r="23605" b="5367"/>
            <a:stretch>
              <a:fillRect/>
            </a:stretch>
          </p:blipFill>
          <p:spPr bwMode="auto">
            <a:xfrm>
              <a:off x="1905000" y="685800"/>
              <a:ext cx="5041900" cy="1539240"/>
            </a:xfrm>
            <a:prstGeom prst="rect">
              <a:avLst/>
            </a:prstGeom>
            <a:noFill/>
            <a:ln w="9525">
              <a:noFill/>
              <a:miter lim="800000"/>
              <a:headEnd/>
              <a:tailEnd/>
            </a:ln>
          </p:spPr>
        </p:pic>
        <p:pic>
          <p:nvPicPr>
            <p:cNvPr id="7" name="Picture 6"/>
            <p:cNvPicPr/>
            <p:nvPr/>
          </p:nvPicPr>
          <p:blipFill>
            <a:blip r:embed="rId3"/>
            <a:srcRect l="22231" t="59738" r="23710" b="11610"/>
            <a:stretch>
              <a:fillRect/>
            </a:stretch>
          </p:blipFill>
          <p:spPr bwMode="auto">
            <a:xfrm>
              <a:off x="1905000" y="2209800"/>
              <a:ext cx="5030186" cy="1492250"/>
            </a:xfrm>
            <a:prstGeom prst="rect">
              <a:avLst/>
            </a:prstGeom>
            <a:noFill/>
            <a:ln w="9525">
              <a:noFill/>
              <a:miter lim="800000"/>
              <a:headEnd/>
              <a:tailEnd/>
            </a:ln>
          </p:spPr>
        </p:pic>
      </p:gr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l="23412" t="20532" r="25809" b="4485"/>
          <a:stretch>
            <a:fillRect/>
          </a:stretch>
        </p:blipFill>
        <p:spPr bwMode="auto">
          <a:xfrm>
            <a:off x="2362200" y="381000"/>
            <a:ext cx="7467600" cy="6096000"/>
          </a:xfrm>
          <a:prstGeom prst="rect">
            <a:avLst/>
          </a:prstGeom>
          <a:noFill/>
          <a:ln w="9525">
            <a:noFill/>
            <a:miter lim="800000"/>
            <a:headEnd/>
            <a:tailEnd/>
          </a:ln>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l="23502" t="21863" r="25061" b="10266"/>
          <a:stretch>
            <a:fillRect/>
          </a:stretch>
        </p:blipFill>
        <p:spPr bwMode="auto">
          <a:xfrm>
            <a:off x="1981200" y="380999"/>
            <a:ext cx="8229600" cy="6096002"/>
          </a:xfrm>
          <a:prstGeom prst="rect">
            <a:avLst/>
          </a:prstGeom>
          <a:noFill/>
          <a:ln w="9525">
            <a:noFill/>
            <a:miter lim="800000"/>
            <a:headEnd/>
            <a:tailEnd/>
          </a:ln>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l="23519" t="27566" r="25274" b="9316"/>
          <a:stretch>
            <a:fillRect/>
          </a:stretch>
        </p:blipFill>
        <p:spPr bwMode="auto">
          <a:xfrm>
            <a:off x="2057400" y="533400"/>
            <a:ext cx="8077200" cy="5791200"/>
          </a:xfrm>
          <a:prstGeom prst="rect">
            <a:avLst/>
          </a:prstGeom>
          <a:noFill/>
          <a:ln w="9525">
            <a:noFill/>
            <a:miter lim="800000"/>
            <a:headEnd/>
            <a:tailEnd/>
          </a:ln>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002060"/>
                </a:solidFill>
              </a:rPr>
              <a:t>POST GRADUATE GOVERNMENT JOBS</a:t>
            </a:r>
            <a:endParaRPr lang="en-US" sz="3200" dirty="0">
              <a:solidFill>
                <a:srgbClr val="002060"/>
              </a:solidFill>
            </a:endParaRPr>
          </a:p>
        </p:txBody>
      </p:sp>
      <p:sp>
        <p:nvSpPr>
          <p:cNvPr id="3" name="Text Placeholder 2"/>
          <p:cNvSpPr>
            <a:spLocks noGrp="1"/>
          </p:cNvSpPr>
          <p:nvPr>
            <p:ph sz="half" idx="1"/>
          </p:nvPr>
        </p:nvSpPr>
        <p:spPr/>
        <p:txBody>
          <a:bodyPr>
            <a:noAutofit/>
          </a:bodyPr>
          <a:lstStyle/>
          <a:p>
            <a:pPr>
              <a:buNone/>
            </a:pPr>
            <a:r>
              <a:rPr lang="en-US" sz="1400" b="1" dirty="0">
                <a:solidFill>
                  <a:srgbClr val="006600"/>
                </a:solidFill>
                <a:latin typeface="Times New Roman" pitchFamily="18" charset="0"/>
                <a:cs typeface="Times New Roman" pitchFamily="18" charset="0"/>
              </a:rPr>
              <a:t>PG </a:t>
            </a:r>
            <a:r>
              <a:rPr lang="en-US" sz="1400" b="1" dirty="0" err="1">
                <a:solidFill>
                  <a:srgbClr val="006600"/>
                </a:solidFill>
                <a:latin typeface="Times New Roman" pitchFamily="18" charset="0"/>
                <a:cs typeface="Times New Roman" pitchFamily="18" charset="0"/>
              </a:rPr>
              <a:t>Govt</a:t>
            </a:r>
            <a:r>
              <a:rPr lang="en-US" sz="1400" b="1" dirty="0">
                <a:solidFill>
                  <a:srgbClr val="006600"/>
                </a:solidFill>
                <a:latin typeface="Times New Roman" pitchFamily="18" charset="0"/>
                <a:cs typeface="Times New Roman" pitchFamily="18" charset="0"/>
              </a:rPr>
              <a:t> Jobs Through UPSC</a:t>
            </a:r>
          </a:p>
          <a:p>
            <a:pPr lvl="0">
              <a:buFont typeface="+mj-lt"/>
              <a:buAutoNum type="arabicPeriod"/>
            </a:pPr>
            <a:r>
              <a:rPr lang="en-US" sz="1400" b="1" dirty="0">
                <a:latin typeface="Times New Roman" pitchFamily="18" charset="0"/>
                <a:cs typeface="Times New Roman" pitchFamily="18" charset="0"/>
              </a:rPr>
              <a:t>Combined Geo-Scientist</a:t>
            </a:r>
          </a:p>
          <a:p>
            <a:pPr lvl="0">
              <a:buFont typeface="+mj-lt"/>
              <a:buAutoNum type="arabicPeriod"/>
            </a:pPr>
            <a:r>
              <a:rPr lang="en-US" sz="1400" b="1" dirty="0">
                <a:latin typeface="Times New Roman" pitchFamily="18" charset="0"/>
                <a:cs typeface="Times New Roman" pitchFamily="18" charset="0"/>
              </a:rPr>
              <a:t>UPSC IES Services</a:t>
            </a:r>
          </a:p>
          <a:p>
            <a:pPr>
              <a:buNone/>
            </a:pPr>
            <a:endParaRPr lang="en-US" sz="1400" b="1" dirty="0">
              <a:latin typeface="Times New Roman" pitchFamily="18" charset="0"/>
              <a:cs typeface="Times New Roman" pitchFamily="18" charset="0"/>
            </a:endParaRPr>
          </a:p>
          <a:p>
            <a:pPr>
              <a:buNone/>
            </a:pPr>
            <a:r>
              <a:rPr lang="en-US" sz="1400" b="1" dirty="0">
                <a:solidFill>
                  <a:srgbClr val="006600"/>
                </a:solidFill>
                <a:latin typeface="Times New Roman" pitchFamily="18" charset="0"/>
                <a:cs typeface="Times New Roman" pitchFamily="18" charset="0"/>
              </a:rPr>
              <a:t>PG </a:t>
            </a:r>
            <a:r>
              <a:rPr lang="en-US" sz="1400" b="1" dirty="0" err="1">
                <a:solidFill>
                  <a:srgbClr val="006600"/>
                </a:solidFill>
                <a:latin typeface="Times New Roman" pitchFamily="18" charset="0"/>
                <a:cs typeface="Times New Roman" pitchFamily="18" charset="0"/>
              </a:rPr>
              <a:t>Govt</a:t>
            </a:r>
            <a:r>
              <a:rPr lang="en-US" sz="1400" b="1" dirty="0">
                <a:solidFill>
                  <a:srgbClr val="006600"/>
                </a:solidFill>
                <a:latin typeface="Times New Roman" pitchFamily="18" charset="0"/>
                <a:cs typeface="Times New Roman" pitchFamily="18" charset="0"/>
              </a:rPr>
              <a:t> Jobs through State Service Commissions</a:t>
            </a:r>
          </a:p>
          <a:p>
            <a:pPr>
              <a:buFont typeface="+mj-lt"/>
              <a:buAutoNum type="arabicPeriod"/>
            </a:pPr>
            <a:r>
              <a:rPr lang="en-US" sz="1400" b="1" dirty="0">
                <a:latin typeface="Times New Roman" pitchFamily="18" charset="0"/>
                <a:cs typeface="Times New Roman" pitchFamily="18" charset="0"/>
              </a:rPr>
              <a:t>PG </a:t>
            </a:r>
            <a:r>
              <a:rPr lang="en-US" sz="1400" b="1" dirty="0" err="1">
                <a:latin typeface="Times New Roman" pitchFamily="18" charset="0"/>
                <a:cs typeface="Times New Roman" pitchFamily="18" charset="0"/>
              </a:rPr>
              <a:t>Govt</a:t>
            </a:r>
            <a:r>
              <a:rPr lang="en-US" sz="1400" b="1" dirty="0">
                <a:latin typeface="Times New Roman" pitchFamily="18" charset="0"/>
                <a:cs typeface="Times New Roman" pitchFamily="18" charset="0"/>
              </a:rPr>
              <a:t> Bank jobs  	</a:t>
            </a:r>
          </a:p>
          <a:p>
            <a:pPr lvl="0">
              <a:buFont typeface="+mj-lt"/>
              <a:buAutoNum type="arabicPeriod"/>
            </a:pPr>
            <a:r>
              <a:rPr lang="en-US" sz="1400" b="1" dirty="0">
                <a:latin typeface="Times New Roman" pitchFamily="18" charset="0"/>
                <a:cs typeface="Times New Roman" pitchFamily="18" charset="0"/>
              </a:rPr>
              <a:t>SBI- PO (Probationary Officer)</a:t>
            </a:r>
          </a:p>
          <a:p>
            <a:pPr lvl="0">
              <a:buFont typeface="+mj-lt"/>
              <a:buAutoNum type="arabicPeriod"/>
            </a:pPr>
            <a:r>
              <a:rPr lang="en-US" sz="1400" b="1" dirty="0">
                <a:latin typeface="Times New Roman" pitchFamily="18" charset="0"/>
                <a:cs typeface="Times New Roman" pitchFamily="18" charset="0"/>
              </a:rPr>
              <a:t>IBPS PO</a:t>
            </a:r>
          </a:p>
          <a:p>
            <a:pPr lvl="0">
              <a:buFont typeface="+mj-lt"/>
              <a:buAutoNum type="arabicPeriod"/>
            </a:pPr>
            <a:r>
              <a:rPr lang="en-US" sz="1400" b="1" dirty="0">
                <a:latin typeface="Times New Roman" pitchFamily="18" charset="0"/>
                <a:cs typeface="Times New Roman" pitchFamily="18" charset="0"/>
              </a:rPr>
              <a:t>NABARD Grade A</a:t>
            </a:r>
          </a:p>
          <a:p>
            <a:pPr lvl="0">
              <a:buFont typeface="+mj-lt"/>
              <a:buAutoNum type="arabicPeriod"/>
            </a:pPr>
            <a:r>
              <a:rPr lang="en-US" sz="1400" b="1" dirty="0">
                <a:latin typeface="Times New Roman" pitchFamily="18" charset="0"/>
                <a:cs typeface="Times New Roman" pitchFamily="18" charset="0"/>
              </a:rPr>
              <a:t>NABARD Grade B</a:t>
            </a:r>
          </a:p>
          <a:p>
            <a:pPr lvl="0">
              <a:buFont typeface="+mj-lt"/>
              <a:buAutoNum type="arabicPeriod"/>
            </a:pPr>
            <a:r>
              <a:rPr lang="en-US" sz="1400" b="1" dirty="0">
                <a:latin typeface="Times New Roman" pitchFamily="18" charset="0"/>
                <a:cs typeface="Times New Roman" pitchFamily="18" charset="0"/>
              </a:rPr>
              <a:t>NABARD Development Assistant</a:t>
            </a:r>
          </a:p>
          <a:p>
            <a:pPr lvl="0">
              <a:buFont typeface="+mj-lt"/>
              <a:buAutoNum type="arabicPeriod"/>
            </a:pPr>
            <a:r>
              <a:rPr lang="en-US" sz="1400" b="1" dirty="0">
                <a:latin typeface="Times New Roman" pitchFamily="18" charset="0"/>
                <a:cs typeface="Times New Roman" pitchFamily="18" charset="0"/>
              </a:rPr>
              <a:t>Specialist Officers (SO) in various </a:t>
            </a:r>
            <a:r>
              <a:rPr lang="en-US" sz="1400" b="1" dirty="0" err="1">
                <a:latin typeface="Times New Roman" pitchFamily="18" charset="0"/>
                <a:cs typeface="Times New Roman" pitchFamily="18" charset="0"/>
              </a:rPr>
              <a:t>govt</a:t>
            </a:r>
            <a:r>
              <a:rPr lang="en-US" sz="1400" b="1" dirty="0">
                <a:latin typeface="Times New Roman" pitchFamily="18" charset="0"/>
                <a:cs typeface="Times New Roman" pitchFamily="18" charset="0"/>
              </a:rPr>
              <a:t> banks</a:t>
            </a:r>
          </a:p>
          <a:p>
            <a:pPr lvl="0">
              <a:buFont typeface="+mj-lt"/>
              <a:buAutoNum type="arabicPeriod"/>
            </a:pPr>
            <a:r>
              <a:rPr lang="en-US" sz="1400" b="1" dirty="0">
                <a:latin typeface="Times New Roman" pitchFamily="18" charset="0"/>
                <a:cs typeface="Times New Roman" pitchFamily="18" charset="0"/>
              </a:rPr>
              <a:t>Grade B officer in RBI    </a:t>
            </a:r>
            <a:endParaRPr lang="en-US" sz="1400"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fontScale="47500" lnSpcReduction="20000"/>
          </a:bodyPr>
          <a:lstStyle/>
          <a:p>
            <a:pPr>
              <a:buNone/>
            </a:pPr>
            <a:r>
              <a:rPr lang="en-US" b="1" dirty="0">
                <a:solidFill>
                  <a:srgbClr val="006600"/>
                </a:solidFill>
                <a:latin typeface="Times New Roman" pitchFamily="18" charset="0"/>
                <a:cs typeface="Times New Roman" pitchFamily="18" charset="0"/>
              </a:rPr>
              <a:t>PG </a:t>
            </a:r>
            <a:r>
              <a:rPr lang="en-US" b="1" dirty="0" err="1">
                <a:solidFill>
                  <a:srgbClr val="006600"/>
                </a:solidFill>
                <a:latin typeface="Times New Roman" pitchFamily="18" charset="0"/>
                <a:cs typeface="Times New Roman" pitchFamily="18" charset="0"/>
              </a:rPr>
              <a:t>Govt</a:t>
            </a:r>
            <a:r>
              <a:rPr lang="en-US" b="1" dirty="0">
                <a:solidFill>
                  <a:srgbClr val="006600"/>
                </a:solidFill>
                <a:latin typeface="Times New Roman" pitchFamily="18" charset="0"/>
                <a:cs typeface="Times New Roman" pitchFamily="18" charset="0"/>
              </a:rPr>
              <a:t> job options in PSU</a:t>
            </a:r>
          </a:p>
          <a:p>
            <a:pPr marL="514350" indent="-514350">
              <a:buFont typeface="+mj-lt"/>
              <a:buAutoNum type="arabicPeriod"/>
            </a:pPr>
            <a:r>
              <a:rPr lang="en-US" b="1" dirty="0">
                <a:latin typeface="Times New Roman" pitchFamily="18" charset="0"/>
                <a:cs typeface="Times New Roman" pitchFamily="18" charset="0"/>
              </a:rPr>
              <a:t>Junior Research Follow (JRF)</a:t>
            </a:r>
          </a:p>
          <a:p>
            <a:pPr marL="514350" indent="-514350">
              <a:buFont typeface="+mj-lt"/>
              <a:buAutoNum type="arabicPeriod"/>
            </a:pPr>
            <a:r>
              <a:rPr lang="en-US" b="1" dirty="0">
                <a:latin typeface="Times New Roman" pitchFamily="18" charset="0"/>
                <a:cs typeface="Times New Roman" pitchFamily="18" charset="0"/>
              </a:rPr>
              <a:t>Scientists</a:t>
            </a:r>
          </a:p>
          <a:p>
            <a:pPr marL="514350" indent="-514350">
              <a:buFont typeface="+mj-lt"/>
              <a:buAutoNum type="arabicPeriod"/>
            </a:pPr>
            <a:r>
              <a:rPr lang="en-US" b="1" dirty="0">
                <a:latin typeface="Times New Roman" pitchFamily="18" charset="0"/>
                <a:cs typeface="Times New Roman" pitchFamily="18" charset="0"/>
              </a:rPr>
              <a:t>Engineers</a:t>
            </a:r>
          </a:p>
          <a:p>
            <a:pPr marL="514350" indent="-514350">
              <a:buFont typeface="+mj-lt"/>
              <a:buAutoNum type="arabicPeriod"/>
            </a:pPr>
            <a:r>
              <a:rPr lang="en-US" b="1" dirty="0">
                <a:latin typeface="Times New Roman" pitchFamily="18" charset="0"/>
                <a:cs typeface="Times New Roman" pitchFamily="18" charset="0"/>
              </a:rPr>
              <a:t>Managers in various departments</a:t>
            </a:r>
          </a:p>
          <a:p>
            <a:pPr marL="514350" indent="-514350">
              <a:buFont typeface="+mj-lt"/>
              <a:buAutoNum type="arabicPeriod"/>
            </a:pPr>
            <a:r>
              <a:rPr lang="en-US" b="1" dirty="0">
                <a:latin typeface="Times New Roman" pitchFamily="18" charset="0"/>
                <a:cs typeface="Times New Roman" pitchFamily="18" charset="0"/>
              </a:rPr>
              <a:t>Research Analysts</a:t>
            </a:r>
          </a:p>
          <a:p>
            <a:pPr marL="514350" indent="-514350">
              <a:buFont typeface="+mj-lt"/>
              <a:buAutoNum type="arabicPeriod"/>
            </a:pPr>
            <a:r>
              <a:rPr lang="en-US" b="1" dirty="0">
                <a:latin typeface="Times New Roman" pitchFamily="18" charset="0"/>
                <a:cs typeface="Times New Roman" pitchFamily="18" charset="0"/>
              </a:rPr>
              <a:t>Senior Resident</a:t>
            </a:r>
          </a:p>
          <a:p>
            <a:pPr marL="514350" indent="-514350">
              <a:buFont typeface="+mj-lt"/>
              <a:buAutoNum type="arabicPeriod"/>
            </a:pPr>
            <a:r>
              <a:rPr lang="en-US" b="1" dirty="0">
                <a:latin typeface="Times New Roman" pitchFamily="18" charset="0"/>
                <a:cs typeface="Times New Roman" pitchFamily="18" charset="0"/>
              </a:rPr>
              <a:t>Senior Executive</a:t>
            </a:r>
          </a:p>
          <a:p>
            <a:pPr marL="514350" indent="-514350">
              <a:buFont typeface="+mj-lt"/>
              <a:buAutoNum type="arabicPeriod"/>
            </a:pPr>
            <a:r>
              <a:rPr lang="en-US" b="1" dirty="0">
                <a:latin typeface="Times New Roman" pitchFamily="18" charset="0"/>
                <a:cs typeface="Times New Roman" pitchFamily="18" charset="0"/>
              </a:rPr>
              <a:t>Research Officer</a:t>
            </a:r>
          </a:p>
          <a:p>
            <a:endParaRPr lang="en-US" dirty="0">
              <a:latin typeface="Times New Roman" pitchFamily="18" charset="0"/>
              <a:cs typeface="Times New Roman" pitchFamily="18" charset="0"/>
            </a:endParaRPr>
          </a:p>
          <a:p>
            <a:pPr>
              <a:buNone/>
            </a:pPr>
            <a:r>
              <a:rPr lang="en-US" b="1" dirty="0">
                <a:solidFill>
                  <a:srgbClr val="006600"/>
                </a:solidFill>
                <a:latin typeface="Times New Roman" pitchFamily="18" charset="0"/>
                <a:cs typeface="Times New Roman" pitchFamily="18" charset="0"/>
              </a:rPr>
              <a:t>Other PG </a:t>
            </a:r>
            <a:r>
              <a:rPr lang="en-US" b="1" dirty="0" err="1">
                <a:solidFill>
                  <a:srgbClr val="006600"/>
                </a:solidFill>
                <a:latin typeface="Times New Roman" pitchFamily="18" charset="0"/>
                <a:cs typeface="Times New Roman" pitchFamily="18" charset="0"/>
              </a:rPr>
              <a:t>Govt</a:t>
            </a:r>
            <a:r>
              <a:rPr lang="en-US" b="1" dirty="0">
                <a:solidFill>
                  <a:srgbClr val="006600"/>
                </a:solidFill>
                <a:latin typeface="Times New Roman" pitchFamily="18" charset="0"/>
                <a:cs typeface="Times New Roman" pitchFamily="18" charset="0"/>
              </a:rPr>
              <a:t> Job Options</a:t>
            </a:r>
          </a:p>
          <a:p>
            <a:pPr marL="514350" indent="-514350">
              <a:buFont typeface="+mj-lt"/>
              <a:buAutoNum type="arabicPeriod"/>
            </a:pPr>
            <a:r>
              <a:rPr lang="en-US" b="1" dirty="0">
                <a:latin typeface="Times New Roman" pitchFamily="18" charset="0"/>
                <a:cs typeface="Times New Roman" pitchFamily="18" charset="0"/>
              </a:rPr>
              <a:t>Managers in various Government firms</a:t>
            </a:r>
          </a:p>
          <a:p>
            <a:pPr marL="514350" indent="-514350">
              <a:buFont typeface="+mj-lt"/>
              <a:buAutoNum type="arabicPeriod"/>
            </a:pPr>
            <a:r>
              <a:rPr lang="en-US" b="1" dirty="0">
                <a:latin typeface="Times New Roman" pitchFamily="18" charset="0"/>
                <a:cs typeface="Times New Roman" pitchFamily="18" charset="0"/>
              </a:rPr>
              <a:t>IB (Intelligence Bureau) jobs</a:t>
            </a:r>
          </a:p>
          <a:p>
            <a:pPr marL="514350" indent="-514350">
              <a:buFont typeface="+mj-lt"/>
              <a:buAutoNum type="arabicPeriod"/>
            </a:pPr>
            <a:r>
              <a:rPr lang="en-US" b="1" dirty="0">
                <a:latin typeface="Times New Roman" pitchFamily="18" charset="0"/>
                <a:cs typeface="Times New Roman" pitchFamily="18" charset="0"/>
              </a:rPr>
              <a:t>Lecturers/ Professors in a public Universities</a:t>
            </a:r>
          </a:p>
          <a:p>
            <a:pPr marL="514350" indent="-514350">
              <a:buFont typeface="+mj-lt"/>
              <a:buAutoNum type="arabicPeriod"/>
            </a:pPr>
            <a:r>
              <a:rPr lang="en-US" b="1" dirty="0">
                <a:latin typeface="Times New Roman" pitchFamily="18" charset="0"/>
                <a:cs typeface="Times New Roman" pitchFamily="18" charset="0"/>
              </a:rPr>
              <a:t>Senior Software Engineer/ Developer</a:t>
            </a:r>
          </a:p>
          <a:p>
            <a:pPr marL="514350" indent="-514350">
              <a:buFont typeface="+mj-lt"/>
              <a:buAutoNum type="arabicPeriod"/>
            </a:pPr>
            <a:r>
              <a:rPr lang="en-US" b="1" dirty="0">
                <a:latin typeface="Times New Roman" pitchFamily="18" charset="0"/>
                <a:cs typeface="Times New Roman" pitchFamily="18" charset="0"/>
              </a:rPr>
              <a:t>Statistician etc.</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06600"/>
                </a:solidFill>
                <a:latin typeface="Times New Roman" pitchFamily="18" charset="0"/>
                <a:cs typeface="Times New Roman" pitchFamily="18" charset="0"/>
              </a:rPr>
              <a:t>KPSC RECRUITMENT</a:t>
            </a:r>
            <a:endParaRPr lang="en-US" dirty="0">
              <a:solidFill>
                <a:srgbClr val="006600"/>
              </a:solidFill>
              <a:latin typeface="Times New Roman" pitchFamily="18" charset="0"/>
              <a:cs typeface="Times New Roman" pitchFamily="18" charset="0"/>
            </a:endParaRPr>
          </a:p>
        </p:txBody>
      </p:sp>
      <p:sp>
        <p:nvSpPr>
          <p:cNvPr id="3" name="Text Placeholder 2"/>
          <p:cNvSpPr>
            <a:spLocks noGrp="1"/>
          </p:cNvSpPr>
          <p:nvPr>
            <p:ph type="body" idx="1"/>
          </p:nvPr>
        </p:nvSpPr>
        <p:spPr/>
        <p:txBody>
          <a:bodyPr>
            <a:normAutofit/>
          </a:bodyPr>
          <a:lstStyle/>
          <a:p>
            <a:pPr>
              <a:buNone/>
            </a:pPr>
            <a:r>
              <a:rPr lang="en-US" sz="2400" b="1" dirty="0">
                <a:solidFill>
                  <a:srgbClr val="C00000"/>
                </a:solidFill>
                <a:latin typeface="Times New Roman" pitchFamily="18" charset="0"/>
                <a:cs typeface="Times New Roman" pitchFamily="18" charset="0"/>
              </a:rPr>
              <a:t>Eligibility Criteria</a:t>
            </a:r>
          </a:p>
          <a:p>
            <a:pPr algn="just"/>
            <a:r>
              <a:rPr lang="en-US" sz="2400" dirty="0">
                <a:latin typeface="Times New Roman" pitchFamily="18" charset="0"/>
                <a:cs typeface="Times New Roman" pitchFamily="18" charset="0"/>
              </a:rPr>
              <a:t>Candidates must have a bachelor’s degree or equivalent to it from any university which is recognized from UGC. But candidates who possess a degree in Hindi, </a:t>
            </a:r>
            <a:r>
              <a:rPr lang="en-US" sz="2400" dirty="0" err="1">
                <a:latin typeface="Times New Roman" pitchFamily="18" charset="0"/>
                <a:cs typeface="Times New Roman" pitchFamily="18" charset="0"/>
              </a:rPr>
              <a:t>Vishara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Pandita</a:t>
            </a:r>
            <a:r>
              <a:rPr lang="en-US" sz="2400" dirty="0">
                <a:latin typeface="Times New Roman" pitchFamily="18" charset="0"/>
                <a:cs typeface="Times New Roman" pitchFamily="18" charset="0"/>
              </a:rPr>
              <a:t>, etc. are not notified under the recruitment scripts so candidates with this qualification are not eligible for the post.</a:t>
            </a:r>
          </a:p>
          <a:p>
            <a:pPr>
              <a:buNone/>
            </a:pPr>
            <a:r>
              <a:rPr lang="en-US" sz="2400" b="1" dirty="0">
                <a:solidFill>
                  <a:srgbClr val="C00000"/>
                </a:solidFill>
                <a:latin typeface="Times New Roman" pitchFamily="18" charset="0"/>
                <a:cs typeface="Times New Roman" pitchFamily="18" charset="0"/>
              </a:rPr>
              <a:t>KPSC Assistant/ FDA (RPC &amp; HK) Age Limit</a:t>
            </a:r>
          </a:p>
          <a:p>
            <a:r>
              <a:rPr lang="en-US" sz="2400" dirty="0">
                <a:latin typeface="Times New Roman" pitchFamily="18" charset="0"/>
                <a:cs typeface="Times New Roman" pitchFamily="18" charset="0"/>
              </a:rPr>
              <a:t>All candidates need to fulfill the age criteria as on the last date of application for the post.</a:t>
            </a:r>
          </a:p>
          <a:p>
            <a:pPr lvl="0"/>
            <a:r>
              <a:rPr lang="en-US" sz="2400" b="1" dirty="0">
                <a:latin typeface="Times New Roman" pitchFamily="18" charset="0"/>
                <a:cs typeface="Times New Roman" pitchFamily="18" charset="0"/>
              </a:rPr>
              <a:t>Minimum age: 21 years 	2) Maximum Age: 35 years</a:t>
            </a:r>
          </a:p>
          <a:p>
            <a:endParaRPr lang="en-US" dirty="0">
              <a:latin typeface="Times New Roman" pitchFamily="18" charset="0"/>
              <a:cs typeface="Times New Roman" pitchFamily="18" charset="0"/>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746124"/>
          </a:xfrm>
        </p:spPr>
        <p:txBody>
          <a:bodyPr>
            <a:noAutofit/>
          </a:bodyPr>
          <a:lstStyle/>
          <a:p>
            <a:r>
              <a:rPr lang="en-US" sz="3200" b="1" dirty="0">
                <a:solidFill>
                  <a:srgbClr val="002060"/>
                </a:solidFill>
                <a:latin typeface="Times New Roman" pitchFamily="18" charset="0"/>
                <a:cs typeface="Times New Roman" pitchFamily="18" charset="0"/>
              </a:rPr>
              <a:t>INTELLIGENCE BUREAU</a:t>
            </a:r>
            <a:br>
              <a:rPr lang="en-US" sz="3200" b="1" dirty="0">
                <a:solidFill>
                  <a:srgbClr val="002060"/>
                </a:solidFill>
                <a:latin typeface="Times New Roman" pitchFamily="18" charset="0"/>
                <a:cs typeface="Times New Roman" pitchFamily="18" charset="0"/>
              </a:rPr>
            </a:br>
            <a:r>
              <a:rPr lang="en-US" sz="3200" b="1" dirty="0">
                <a:solidFill>
                  <a:srgbClr val="C00000"/>
                </a:solidFill>
                <a:latin typeface="Times New Roman" pitchFamily="18" charset="0"/>
                <a:cs typeface="Times New Roman" pitchFamily="18" charset="0"/>
              </a:rPr>
              <a:t>IB Recruitment 2021</a:t>
            </a:r>
            <a:endParaRPr lang="en-US" sz="3200" dirty="0">
              <a:solidFill>
                <a:srgbClr val="C0000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555232" y="1014549"/>
          <a:ext cx="9067799" cy="4060374"/>
        </p:xfrm>
        <a:graphic>
          <a:graphicData uri="http://schemas.openxmlformats.org/drawingml/2006/table">
            <a:tbl>
              <a:tblPr/>
              <a:tblGrid>
                <a:gridCol w="2438399">
                  <a:extLst>
                    <a:ext uri="{9D8B030D-6E8A-4147-A177-3AD203B41FA5}">
                      <a16:colId xmlns:a16="http://schemas.microsoft.com/office/drawing/2014/main" val="20000"/>
                    </a:ext>
                  </a:extLst>
                </a:gridCol>
                <a:gridCol w="6629400">
                  <a:extLst>
                    <a:ext uri="{9D8B030D-6E8A-4147-A177-3AD203B41FA5}">
                      <a16:colId xmlns:a16="http://schemas.microsoft.com/office/drawing/2014/main" val="20001"/>
                    </a:ext>
                  </a:extLst>
                </a:gridCol>
              </a:tblGrid>
              <a:tr h="359229">
                <a:tc>
                  <a:txBody>
                    <a:bodyPr/>
                    <a:lstStyle/>
                    <a:p>
                      <a:pPr marL="0" marR="0" indent="152400">
                        <a:lnSpc>
                          <a:spcPct val="150000"/>
                        </a:lnSpc>
                        <a:spcBef>
                          <a:spcPts val="0"/>
                        </a:spcBef>
                        <a:spcAft>
                          <a:spcPts val="0"/>
                        </a:spcAft>
                      </a:pPr>
                      <a:r>
                        <a:rPr lang="en-US" sz="1600" b="1" dirty="0">
                          <a:solidFill>
                            <a:srgbClr val="222222"/>
                          </a:solidFill>
                          <a:latin typeface="Segoe UI"/>
                          <a:ea typeface="Times New Roman"/>
                          <a:cs typeface="Times New Roman"/>
                        </a:rPr>
                        <a:t>Name of recruitment</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52400">
                        <a:lnSpc>
                          <a:spcPct val="150000"/>
                        </a:lnSpc>
                        <a:spcBef>
                          <a:spcPts val="0"/>
                        </a:spcBef>
                        <a:spcAft>
                          <a:spcPts val="0"/>
                        </a:spcAft>
                      </a:pPr>
                      <a:r>
                        <a:rPr lang="en-US" sz="1600" b="1" dirty="0">
                          <a:solidFill>
                            <a:srgbClr val="222222"/>
                          </a:solidFill>
                          <a:latin typeface="Segoe UI"/>
                          <a:ea typeface="Times New Roman"/>
                          <a:cs typeface="Times New Roman"/>
                        </a:rPr>
                        <a:t>Intelligence Bureau ( IB )</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59229">
                <a:tc>
                  <a:txBody>
                    <a:bodyPr/>
                    <a:lstStyle/>
                    <a:p>
                      <a:pPr marL="0" marR="0" indent="152400">
                        <a:lnSpc>
                          <a:spcPct val="150000"/>
                        </a:lnSpc>
                        <a:spcBef>
                          <a:spcPts val="0"/>
                        </a:spcBef>
                        <a:spcAft>
                          <a:spcPts val="0"/>
                        </a:spcAft>
                      </a:pPr>
                      <a:r>
                        <a:rPr lang="en-US" sz="1600" b="1">
                          <a:solidFill>
                            <a:srgbClr val="222222"/>
                          </a:solidFill>
                          <a:latin typeface="Segoe UI"/>
                          <a:ea typeface="Times New Roman"/>
                          <a:cs typeface="Times New Roman"/>
                        </a:rPr>
                        <a:t>Article category</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52400">
                        <a:lnSpc>
                          <a:spcPct val="150000"/>
                        </a:lnSpc>
                        <a:spcBef>
                          <a:spcPts val="0"/>
                        </a:spcBef>
                        <a:spcAft>
                          <a:spcPts val="0"/>
                        </a:spcAft>
                      </a:pPr>
                      <a:r>
                        <a:rPr lang="en-US" sz="1600" b="1">
                          <a:solidFill>
                            <a:srgbClr val="222222"/>
                          </a:solidFill>
                          <a:latin typeface="Segoe UI"/>
                          <a:ea typeface="Times New Roman"/>
                          <a:cs typeface="Times New Roman"/>
                        </a:rPr>
                        <a:t>Recruitment information</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59229">
                <a:tc>
                  <a:txBody>
                    <a:bodyPr/>
                    <a:lstStyle/>
                    <a:p>
                      <a:pPr marL="0" marR="0" indent="152400">
                        <a:lnSpc>
                          <a:spcPct val="150000"/>
                        </a:lnSpc>
                        <a:spcBef>
                          <a:spcPts val="0"/>
                        </a:spcBef>
                        <a:spcAft>
                          <a:spcPts val="0"/>
                        </a:spcAft>
                      </a:pPr>
                      <a:r>
                        <a:rPr lang="en-US" sz="1600" b="1">
                          <a:solidFill>
                            <a:srgbClr val="222222"/>
                          </a:solidFill>
                          <a:latin typeface="Segoe UI"/>
                          <a:ea typeface="Times New Roman"/>
                          <a:cs typeface="Times New Roman"/>
                        </a:rPr>
                        <a:t>Conducting Authority</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52400">
                        <a:lnSpc>
                          <a:spcPct val="150000"/>
                        </a:lnSpc>
                        <a:spcBef>
                          <a:spcPts val="0"/>
                        </a:spcBef>
                        <a:spcAft>
                          <a:spcPts val="0"/>
                        </a:spcAft>
                      </a:pPr>
                      <a:r>
                        <a:rPr lang="en-US" sz="1600" b="1">
                          <a:solidFill>
                            <a:srgbClr val="222222"/>
                          </a:solidFill>
                          <a:latin typeface="Segoe UI"/>
                          <a:ea typeface="Times New Roman"/>
                          <a:cs typeface="Times New Roman"/>
                        </a:rPr>
                        <a:t>Ministry of Home Affairs (MHA)</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59229">
                <a:tc>
                  <a:txBody>
                    <a:bodyPr/>
                    <a:lstStyle/>
                    <a:p>
                      <a:pPr marL="0" marR="0" indent="152400">
                        <a:lnSpc>
                          <a:spcPct val="150000"/>
                        </a:lnSpc>
                        <a:spcBef>
                          <a:spcPts val="0"/>
                        </a:spcBef>
                        <a:spcAft>
                          <a:spcPts val="0"/>
                        </a:spcAft>
                      </a:pPr>
                      <a:r>
                        <a:rPr lang="en-US" sz="1600" b="1">
                          <a:solidFill>
                            <a:srgbClr val="222222"/>
                          </a:solidFill>
                          <a:latin typeface="Segoe UI"/>
                          <a:ea typeface="Times New Roman"/>
                          <a:cs typeface="Times New Roman"/>
                        </a:rPr>
                        <a:t>Type of Exam</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52400">
                        <a:lnSpc>
                          <a:spcPct val="150000"/>
                        </a:lnSpc>
                        <a:spcBef>
                          <a:spcPts val="0"/>
                        </a:spcBef>
                        <a:spcAft>
                          <a:spcPts val="0"/>
                        </a:spcAft>
                      </a:pPr>
                      <a:r>
                        <a:rPr lang="en-US" sz="1600" b="1">
                          <a:solidFill>
                            <a:srgbClr val="222222"/>
                          </a:solidFill>
                          <a:latin typeface="Segoe UI"/>
                          <a:ea typeface="Times New Roman"/>
                          <a:cs typeface="Times New Roman"/>
                        </a:rPr>
                        <a:t>National level recruitment exam</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59229">
                <a:tc>
                  <a:txBody>
                    <a:bodyPr/>
                    <a:lstStyle/>
                    <a:p>
                      <a:pPr marL="0" marR="0" indent="152400">
                        <a:lnSpc>
                          <a:spcPct val="150000"/>
                        </a:lnSpc>
                        <a:spcBef>
                          <a:spcPts val="0"/>
                        </a:spcBef>
                        <a:spcAft>
                          <a:spcPts val="0"/>
                        </a:spcAft>
                      </a:pPr>
                      <a:r>
                        <a:rPr lang="en-US" sz="1600" b="1">
                          <a:solidFill>
                            <a:srgbClr val="222222"/>
                          </a:solidFill>
                          <a:latin typeface="Segoe UI"/>
                          <a:ea typeface="Times New Roman"/>
                          <a:cs typeface="Times New Roman"/>
                        </a:rPr>
                        <a:t>Recruitment year</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52400">
                        <a:lnSpc>
                          <a:spcPct val="150000"/>
                        </a:lnSpc>
                        <a:spcBef>
                          <a:spcPts val="0"/>
                        </a:spcBef>
                        <a:spcAft>
                          <a:spcPts val="0"/>
                        </a:spcAft>
                      </a:pPr>
                      <a:r>
                        <a:rPr lang="en-US" sz="1600" b="1">
                          <a:solidFill>
                            <a:srgbClr val="222222"/>
                          </a:solidFill>
                          <a:latin typeface="Segoe UI"/>
                          <a:ea typeface="Times New Roman"/>
                          <a:cs typeface="Times New Roman"/>
                        </a:rPr>
                        <a:t>2020-21</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59229">
                <a:tc>
                  <a:txBody>
                    <a:bodyPr/>
                    <a:lstStyle/>
                    <a:p>
                      <a:pPr marL="0" marR="0" indent="152400">
                        <a:lnSpc>
                          <a:spcPct val="150000"/>
                        </a:lnSpc>
                        <a:spcBef>
                          <a:spcPts val="0"/>
                        </a:spcBef>
                        <a:spcAft>
                          <a:spcPts val="0"/>
                        </a:spcAft>
                      </a:pPr>
                      <a:r>
                        <a:rPr lang="en-US" sz="1600" b="1">
                          <a:solidFill>
                            <a:srgbClr val="222222"/>
                          </a:solidFill>
                          <a:latin typeface="Segoe UI"/>
                          <a:ea typeface="Times New Roman"/>
                          <a:cs typeface="Times New Roman"/>
                        </a:rPr>
                        <a:t>Mode of application</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52400">
                        <a:lnSpc>
                          <a:spcPct val="150000"/>
                        </a:lnSpc>
                        <a:spcBef>
                          <a:spcPts val="0"/>
                        </a:spcBef>
                        <a:spcAft>
                          <a:spcPts val="0"/>
                        </a:spcAft>
                      </a:pPr>
                      <a:r>
                        <a:rPr lang="en-US" sz="1600" b="1" dirty="0">
                          <a:solidFill>
                            <a:srgbClr val="222222"/>
                          </a:solidFill>
                          <a:latin typeface="Segoe UI"/>
                          <a:ea typeface="Times New Roman"/>
                          <a:cs typeface="Times New Roman"/>
                        </a:rPr>
                        <a:t>Online</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59229">
                <a:tc>
                  <a:txBody>
                    <a:bodyPr/>
                    <a:lstStyle/>
                    <a:p>
                      <a:pPr marL="0" marR="0" indent="152400">
                        <a:lnSpc>
                          <a:spcPct val="150000"/>
                        </a:lnSpc>
                        <a:spcBef>
                          <a:spcPts val="0"/>
                        </a:spcBef>
                        <a:spcAft>
                          <a:spcPts val="0"/>
                        </a:spcAft>
                      </a:pPr>
                      <a:r>
                        <a:rPr lang="en-US" sz="1600" b="1">
                          <a:solidFill>
                            <a:srgbClr val="222222"/>
                          </a:solidFill>
                          <a:latin typeface="Segoe UI"/>
                          <a:ea typeface="Times New Roman"/>
                          <a:cs typeface="Times New Roman"/>
                        </a:rPr>
                        <a:t>Official website</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52400">
                        <a:lnSpc>
                          <a:spcPct val="150000"/>
                        </a:lnSpc>
                        <a:spcBef>
                          <a:spcPts val="0"/>
                        </a:spcBef>
                        <a:spcAft>
                          <a:spcPts val="0"/>
                        </a:spcAft>
                      </a:pPr>
                      <a:r>
                        <a:rPr lang="en-US" sz="1600" b="1" dirty="0">
                          <a:solidFill>
                            <a:srgbClr val="222222"/>
                          </a:solidFill>
                          <a:latin typeface="Segoe UI"/>
                          <a:ea typeface="Times New Roman"/>
                          <a:cs typeface="Times New Roman"/>
                        </a:rPr>
                        <a:t>www.mha.gov.in</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59229">
                <a:tc>
                  <a:txBody>
                    <a:bodyPr/>
                    <a:lstStyle/>
                    <a:p>
                      <a:pPr marL="0" marR="0" indent="152400">
                        <a:lnSpc>
                          <a:spcPct val="150000"/>
                        </a:lnSpc>
                        <a:spcBef>
                          <a:spcPts val="0"/>
                        </a:spcBef>
                        <a:spcAft>
                          <a:spcPts val="0"/>
                        </a:spcAft>
                      </a:pPr>
                      <a:r>
                        <a:rPr lang="en-US" sz="1600" b="1" dirty="0">
                          <a:solidFill>
                            <a:srgbClr val="222222"/>
                          </a:solidFill>
                          <a:latin typeface="Segoe UI"/>
                          <a:ea typeface="Times New Roman"/>
                          <a:cs typeface="Times New Roman"/>
                        </a:rPr>
                        <a:t>Latest Vacancy</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53035">
                        <a:lnSpc>
                          <a:spcPct val="150000"/>
                        </a:lnSpc>
                        <a:spcBef>
                          <a:spcPts val="0"/>
                        </a:spcBef>
                        <a:spcAft>
                          <a:spcPts val="0"/>
                        </a:spcAft>
                      </a:pPr>
                      <a:r>
                        <a:rPr lang="en-US" sz="1600" b="1" dirty="0">
                          <a:solidFill>
                            <a:srgbClr val="222222"/>
                          </a:solidFill>
                          <a:latin typeface="Segoe UI"/>
                          <a:ea typeface="Times New Roman"/>
                          <a:cs typeface="Times New Roman"/>
                        </a:rPr>
                        <a:t>2000 post</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509451">
                <a:tc>
                  <a:txBody>
                    <a:bodyPr/>
                    <a:lstStyle/>
                    <a:p>
                      <a:pPr marL="0" marR="0" indent="152400">
                        <a:lnSpc>
                          <a:spcPct val="150000"/>
                        </a:lnSpc>
                        <a:spcBef>
                          <a:spcPts val="0"/>
                        </a:spcBef>
                        <a:spcAft>
                          <a:spcPts val="0"/>
                        </a:spcAft>
                      </a:pPr>
                      <a:r>
                        <a:rPr lang="en-US" sz="1600" b="1" dirty="0">
                          <a:solidFill>
                            <a:srgbClr val="222222"/>
                          </a:solidFill>
                          <a:latin typeface="Segoe UI"/>
                          <a:ea typeface="Times New Roman"/>
                          <a:cs typeface="Times New Roman"/>
                        </a:rPr>
                        <a:t>Post Name</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52400">
                        <a:lnSpc>
                          <a:spcPct val="150000"/>
                        </a:lnSpc>
                        <a:spcBef>
                          <a:spcPts val="0"/>
                        </a:spcBef>
                        <a:spcAft>
                          <a:spcPts val="0"/>
                        </a:spcAft>
                      </a:pPr>
                      <a:r>
                        <a:rPr lang="en-US" sz="1600" b="1" dirty="0">
                          <a:solidFill>
                            <a:srgbClr val="222222"/>
                          </a:solidFill>
                          <a:latin typeface="Segoe UI"/>
                          <a:ea typeface="Times New Roman"/>
                          <a:cs typeface="Times New Roman"/>
                        </a:rPr>
                        <a:t>Intelligence Officer, Accountant &amp; Research Officer &amp; other Posts</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50764">
                <a:tc>
                  <a:txBody>
                    <a:bodyPr/>
                    <a:lstStyle/>
                    <a:p>
                      <a:pPr marL="0" marR="0" indent="152400">
                        <a:lnSpc>
                          <a:spcPct val="150000"/>
                        </a:lnSpc>
                        <a:spcBef>
                          <a:spcPts val="0"/>
                        </a:spcBef>
                        <a:spcAft>
                          <a:spcPts val="0"/>
                        </a:spcAft>
                      </a:pPr>
                      <a:r>
                        <a:rPr lang="en-US" sz="1600" b="1">
                          <a:solidFill>
                            <a:srgbClr val="222222"/>
                          </a:solidFill>
                          <a:latin typeface="Segoe UI"/>
                          <a:ea typeface="Times New Roman"/>
                          <a:cs typeface="Times New Roman"/>
                        </a:rPr>
                        <a:t>AGE LIMIT</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53035">
                        <a:lnSpc>
                          <a:spcPct val="150000"/>
                        </a:lnSpc>
                        <a:spcBef>
                          <a:spcPts val="0"/>
                        </a:spcBef>
                        <a:spcAft>
                          <a:spcPts val="0"/>
                        </a:spcAft>
                      </a:pPr>
                      <a:r>
                        <a:rPr lang="en-US" sz="1600" b="1">
                          <a:solidFill>
                            <a:srgbClr val="222222"/>
                          </a:solidFill>
                          <a:latin typeface="Segoe UI"/>
                          <a:ea typeface="Times New Roman"/>
                          <a:cs typeface="Times New Roman"/>
                        </a:rPr>
                        <a:t> (As of 9/01/2021) Maximum- 27 years</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04800">
                <a:tc>
                  <a:txBody>
                    <a:bodyPr/>
                    <a:lstStyle/>
                    <a:p>
                      <a:pPr marL="0" marR="0" indent="152400">
                        <a:lnSpc>
                          <a:spcPct val="150000"/>
                        </a:lnSpc>
                        <a:spcBef>
                          <a:spcPts val="0"/>
                        </a:spcBef>
                        <a:spcAft>
                          <a:spcPts val="0"/>
                        </a:spcAft>
                      </a:pPr>
                      <a:r>
                        <a:rPr lang="en-US" sz="1600" b="1">
                          <a:solidFill>
                            <a:srgbClr val="222222"/>
                          </a:solidFill>
                          <a:latin typeface="Segoe UI"/>
                          <a:ea typeface="Times New Roman"/>
                          <a:cs typeface="Times New Roman"/>
                        </a:rPr>
                        <a:t> </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53035">
                        <a:lnSpc>
                          <a:spcPct val="150000"/>
                        </a:lnSpc>
                        <a:spcBef>
                          <a:spcPts val="0"/>
                        </a:spcBef>
                        <a:spcAft>
                          <a:spcPts val="0"/>
                        </a:spcAft>
                      </a:pPr>
                      <a:r>
                        <a:rPr lang="en-US" sz="1600" b="1" dirty="0">
                          <a:solidFill>
                            <a:srgbClr val="222222"/>
                          </a:solidFill>
                          <a:latin typeface="Segoe UI"/>
                          <a:ea typeface="Times New Roman"/>
                          <a:cs typeface="Times New Roman"/>
                        </a:rPr>
                        <a:t>Pay Scale– Rs. 44,900/- to Rs.1,42,400/- (Level 7)</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
        <p:nvSpPr>
          <p:cNvPr id="128001" name="Rectangle 1"/>
          <p:cNvSpPr>
            <a:spLocks noChangeArrowheads="1"/>
          </p:cNvSpPr>
          <p:nvPr/>
        </p:nvSpPr>
        <p:spPr bwMode="auto">
          <a:xfrm>
            <a:off x="2057400" y="5334001"/>
            <a:ext cx="8077200" cy="1354217"/>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fontAlgn="base">
              <a:spcBef>
                <a:spcPct val="0"/>
              </a:spcBef>
              <a:spcAft>
                <a:spcPct val="0"/>
              </a:spcAft>
            </a:pPr>
            <a:r>
              <a:rPr lang="en-US" b="1" dirty="0">
                <a:solidFill>
                  <a:srgbClr val="C00000"/>
                </a:solidFill>
                <a:latin typeface="Segoe UI" pitchFamily="34" charset="0"/>
                <a:ea typeface="Times New Roman" pitchFamily="18" charset="0"/>
                <a:cs typeface="Segoe UI" pitchFamily="34" charset="0"/>
              </a:rPr>
              <a:t>Eligibility: </a:t>
            </a:r>
            <a:endParaRPr lang="en-US" sz="2400" b="1" dirty="0">
              <a:latin typeface="Arial" pitchFamily="34" charset="0"/>
              <a:ea typeface="Times New Roman" pitchFamily="18" charset="0"/>
              <a:cs typeface="Arial" pitchFamily="34" charset="0"/>
            </a:endParaRPr>
          </a:p>
          <a:p>
            <a:pPr marL="228600" indent="-228600" eaLnBrk="0" fontAlgn="base" hangingPunct="0">
              <a:spcBef>
                <a:spcPct val="0"/>
              </a:spcBef>
              <a:spcAft>
                <a:spcPct val="0"/>
              </a:spcAft>
              <a:buFont typeface="+mj-lt"/>
              <a:buAutoNum type="arabicPeriod"/>
            </a:pPr>
            <a:r>
              <a:rPr lang="en-US" sz="1400" b="1" dirty="0">
                <a:solidFill>
                  <a:srgbClr val="222222"/>
                </a:solidFill>
                <a:latin typeface="Segoe UI" pitchFamily="34" charset="0"/>
                <a:ea typeface="Times New Roman" pitchFamily="18" charset="0"/>
                <a:cs typeface="Segoe UI" pitchFamily="34" charset="0"/>
              </a:rPr>
              <a:t>Candidates must have a graduate degree/ equivalent from a recognized university. Candidates must be of age group 18-27 years.</a:t>
            </a:r>
            <a:endParaRPr lang="en-US" b="1" dirty="0">
              <a:solidFill>
                <a:srgbClr val="222222"/>
              </a:solidFill>
              <a:latin typeface="Calibri" pitchFamily="34" charset="0"/>
              <a:ea typeface="Calibri" pitchFamily="34" charset="0"/>
              <a:cs typeface="Times New Roman" pitchFamily="18" charset="0"/>
            </a:endParaRPr>
          </a:p>
          <a:p>
            <a:pPr marL="228600" indent="-228600" eaLnBrk="0" fontAlgn="base" hangingPunct="0">
              <a:spcBef>
                <a:spcPct val="0"/>
              </a:spcBef>
              <a:spcAft>
                <a:spcPct val="0"/>
              </a:spcAft>
              <a:buFont typeface="+mj-lt"/>
              <a:buAutoNum type="arabicPeriod"/>
            </a:pPr>
            <a:r>
              <a:rPr lang="en-US" sz="1400" b="1" dirty="0">
                <a:solidFill>
                  <a:srgbClr val="222222"/>
                </a:solidFill>
                <a:latin typeface="Segoe UI" pitchFamily="34" charset="0"/>
                <a:ea typeface="Times New Roman" pitchFamily="18" charset="0"/>
                <a:cs typeface="Segoe UI" pitchFamily="34" charset="0"/>
              </a:rPr>
              <a:t>Applicants must have basic knowledge of computers.</a:t>
            </a:r>
            <a:endParaRPr lang="en-US" b="1" dirty="0">
              <a:solidFill>
                <a:srgbClr val="222222"/>
              </a:solidFill>
              <a:latin typeface="Calibri" pitchFamily="34" charset="0"/>
              <a:ea typeface="Calibri" pitchFamily="34" charset="0"/>
              <a:cs typeface="Times New Roman" pitchFamily="18" charset="0"/>
            </a:endParaRPr>
          </a:p>
          <a:p>
            <a:pPr marL="228600" indent="-228600" eaLnBrk="0" fontAlgn="base" hangingPunct="0">
              <a:spcBef>
                <a:spcPct val="0"/>
              </a:spcBef>
              <a:spcAft>
                <a:spcPct val="0"/>
              </a:spcAft>
              <a:buFont typeface="+mj-lt"/>
              <a:buAutoNum type="arabicPeriod"/>
            </a:pPr>
            <a:r>
              <a:rPr lang="en-US" sz="1400" b="1" dirty="0">
                <a:solidFill>
                  <a:srgbClr val="222222"/>
                </a:solidFill>
                <a:latin typeface="Segoe UI" pitchFamily="34" charset="0"/>
                <a:ea typeface="Times New Roman" pitchFamily="18" charset="0"/>
                <a:cs typeface="Segoe UI" pitchFamily="34" charset="0"/>
              </a:rPr>
              <a:t>Age relaxation of 5 years and 3 years in upper age limit is applicable for SC/ST candidates and OBC candidates respectively.</a:t>
            </a:r>
            <a:endParaRPr lang="en-US" b="1" dirty="0">
              <a:latin typeface="Arial" pitchFamily="34" charset="0"/>
              <a:cs typeface="Arial" pitchFamily="34" charset="0"/>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320676"/>
          </a:xfrm>
        </p:spPr>
        <p:txBody>
          <a:bodyPr>
            <a:normAutofit fontScale="90000"/>
          </a:bodyPr>
          <a:lstStyle/>
          <a:p>
            <a:r>
              <a:rPr lang="en-US" sz="2800" b="1" dirty="0">
                <a:solidFill>
                  <a:srgbClr val="002060"/>
                </a:solidFill>
                <a:latin typeface="Times New Roman" pitchFamily="18" charset="0"/>
                <a:cs typeface="Times New Roman" pitchFamily="18" charset="0"/>
              </a:rPr>
              <a:t>IB ACIO RECRUITMENT</a:t>
            </a:r>
            <a:endParaRPr lang="en-US" sz="2800" dirty="0">
              <a:solidFill>
                <a:srgbClr val="002060"/>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1981200" y="457200"/>
            <a:ext cx="8229600" cy="5943600"/>
          </a:xfrm>
        </p:spPr>
        <p:txBody>
          <a:bodyPr>
            <a:normAutofit/>
          </a:bodyPr>
          <a:lstStyle/>
          <a:p>
            <a:pPr lvl="0"/>
            <a:r>
              <a:rPr lang="en-US" sz="2000" b="1" dirty="0"/>
              <a:t>Group C post, General Central Service, Non-Gazettes, Non-Ministerial</a:t>
            </a:r>
            <a:endParaRPr lang="en-US" sz="2000" dirty="0"/>
          </a:p>
          <a:p>
            <a:pPr lvl="0"/>
            <a:r>
              <a:rPr lang="en-US" sz="2000" b="1" dirty="0"/>
              <a:t>Number of Vacancies- 2000</a:t>
            </a:r>
            <a:endParaRPr lang="en-US" sz="2000" dirty="0"/>
          </a:p>
          <a:p>
            <a:endParaRPr lang="en-US" sz="2000" dirty="0"/>
          </a:p>
          <a:p>
            <a:endParaRPr lang="en-US" sz="2000" dirty="0"/>
          </a:p>
          <a:p>
            <a:endParaRPr lang="en-US" sz="1800" b="1" dirty="0">
              <a:solidFill>
                <a:srgbClr val="0070C0"/>
              </a:solidFill>
              <a:latin typeface="Times New Roman" pitchFamily="18" charset="0"/>
              <a:cs typeface="Times New Roman" pitchFamily="18" charset="0"/>
            </a:endParaRPr>
          </a:p>
          <a:p>
            <a:endParaRPr lang="en-US" sz="1800" b="1" dirty="0">
              <a:solidFill>
                <a:srgbClr val="0070C0"/>
              </a:solidFill>
              <a:latin typeface="Times New Roman" pitchFamily="18" charset="0"/>
              <a:cs typeface="Times New Roman" pitchFamily="18" charset="0"/>
            </a:endParaRPr>
          </a:p>
          <a:p>
            <a:endParaRPr lang="en-US" sz="700" b="1" dirty="0">
              <a:solidFill>
                <a:srgbClr val="0070C0"/>
              </a:solidFill>
              <a:latin typeface="Times New Roman" pitchFamily="18" charset="0"/>
              <a:cs typeface="Times New Roman" pitchFamily="18" charset="0"/>
            </a:endParaRPr>
          </a:p>
          <a:p>
            <a:r>
              <a:rPr lang="en-US" sz="2000" b="1" dirty="0">
                <a:solidFill>
                  <a:srgbClr val="0070C0"/>
                </a:solidFill>
                <a:latin typeface="Times New Roman" pitchFamily="18" charset="0"/>
                <a:cs typeface="Times New Roman" pitchFamily="18" charset="0"/>
              </a:rPr>
              <a:t>ACIO 2021 RECRUITMENT OVERVIEW</a:t>
            </a:r>
          </a:p>
          <a:p>
            <a:endParaRPr lang="en-US" sz="2000" dirty="0"/>
          </a:p>
        </p:txBody>
      </p:sp>
      <p:graphicFrame>
        <p:nvGraphicFramePr>
          <p:cNvPr id="4" name="Table 3"/>
          <p:cNvGraphicFramePr>
            <a:graphicFrameLocks noGrp="1"/>
          </p:cNvGraphicFramePr>
          <p:nvPr/>
        </p:nvGraphicFramePr>
        <p:xfrm>
          <a:off x="5486400" y="857250"/>
          <a:ext cx="4724400" cy="1809751"/>
        </p:xfrm>
        <a:graphic>
          <a:graphicData uri="http://schemas.openxmlformats.org/drawingml/2006/table">
            <a:tbl>
              <a:tblPr/>
              <a:tblGrid>
                <a:gridCol w="1947610">
                  <a:extLst>
                    <a:ext uri="{9D8B030D-6E8A-4147-A177-3AD203B41FA5}">
                      <a16:colId xmlns:a16="http://schemas.microsoft.com/office/drawing/2014/main" val="20000"/>
                    </a:ext>
                  </a:extLst>
                </a:gridCol>
                <a:gridCol w="2776790">
                  <a:extLst>
                    <a:ext uri="{9D8B030D-6E8A-4147-A177-3AD203B41FA5}">
                      <a16:colId xmlns:a16="http://schemas.microsoft.com/office/drawing/2014/main" val="20001"/>
                    </a:ext>
                  </a:extLst>
                </a:gridCol>
              </a:tblGrid>
              <a:tr h="383886">
                <a:tc>
                  <a:txBody>
                    <a:bodyPr/>
                    <a:lstStyle/>
                    <a:p>
                      <a:pPr marL="0" marR="0" algn="ctr">
                        <a:lnSpc>
                          <a:spcPct val="107000"/>
                        </a:lnSpc>
                        <a:spcBef>
                          <a:spcPts val="0"/>
                        </a:spcBef>
                        <a:spcAft>
                          <a:spcPts val="0"/>
                        </a:spcAft>
                      </a:pPr>
                      <a:r>
                        <a:rPr lang="en-US" sz="1800" b="1" dirty="0">
                          <a:solidFill>
                            <a:srgbClr val="C00000"/>
                          </a:solidFill>
                          <a:latin typeface="Times New Roman"/>
                          <a:ea typeface="Times New Roman"/>
                          <a:cs typeface="Times New Roman"/>
                        </a:rPr>
                        <a:t>Category</a:t>
                      </a:r>
                      <a:endParaRPr lang="en-US" sz="2400"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C00000"/>
                          </a:solidFill>
                          <a:latin typeface="Times New Roman"/>
                          <a:ea typeface="Times New Roman"/>
                          <a:cs typeface="Times New Roman"/>
                        </a:rPr>
                        <a:t>No. of Post as per category</a:t>
                      </a:r>
                      <a:endParaRPr lang="en-US" sz="2400"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5173">
                <a:tc>
                  <a:txBody>
                    <a:bodyPr/>
                    <a:lstStyle/>
                    <a:p>
                      <a:pPr marL="0" marR="0" algn="ctr">
                        <a:lnSpc>
                          <a:spcPct val="107000"/>
                        </a:lnSpc>
                        <a:spcBef>
                          <a:spcPts val="0"/>
                        </a:spcBef>
                        <a:spcAft>
                          <a:spcPts val="0"/>
                        </a:spcAft>
                      </a:pPr>
                      <a:r>
                        <a:rPr lang="en-US" sz="1800" b="1" dirty="0">
                          <a:solidFill>
                            <a:srgbClr val="000000"/>
                          </a:solidFill>
                          <a:latin typeface="Times New Roman"/>
                          <a:ea typeface="Times New Roman"/>
                          <a:cs typeface="Times New Roman"/>
                        </a:rPr>
                        <a:t>OBC</a:t>
                      </a:r>
                      <a:endParaRPr lang="en-US"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a:ea typeface="Times New Roman"/>
                          <a:cs typeface="Times New Roman"/>
                        </a:rPr>
                        <a:t>417</a:t>
                      </a:r>
                      <a:endParaRPr lang="en-US" sz="2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5173">
                <a:tc>
                  <a:txBody>
                    <a:bodyPr/>
                    <a:lstStyle/>
                    <a:p>
                      <a:pPr marL="0" marR="0" algn="ctr">
                        <a:lnSpc>
                          <a:spcPct val="107000"/>
                        </a:lnSpc>
                        <a:spcBef>
                          <a:spcPts val="0"/>
                        </a:spcBef>
                        <a:spcAft>
                          <a:spcPts val="0"/>
                        </a:spcAft>
                      </a:pPr>
                      <a:r>
                        <a:rPr lang="en-US" sz="1800" b="1" dirty="0">
                          <a:solidFill>
                            <a:srgbClr val="000000"/>
                          </a:solidFill>
                          <a:latin typeface="Times New Roman"/>
                          <a:ea typeface="Times New Roman"/>
                          <a:cs typeface="Times New Roman"/>
                        </a:rPr>
                        <a:t>ST</a:t>
                      </a:r>
                      <a:endParaRPr lang="en-US"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a:ea typeface="Times New Roman"/>
                          <a:cs typeface="Times New Roman"/>
                        </a:rPr>
                        <a:t>121</a:t>
                      </a:r>
                      <a:endParaRPr lang="en-US" sz="2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5173">
                <a:tc>
                  <a:txBody>
                    <a:bodyPr/>
                    <a:lstStyle/>
                    <a:p>
                      <a:pPr marL="0" marR="0" algn="ctr">
                        <a:lnSpc>
                          <a:spcPct val="107000"/>
                        </a:lnSpc>
                        <a:spcBef>
                          <a:spcPts val="0"/>
                        </a:spcBef>
                        <a:spcAft>
                          <a:spcPts val="0"/>
                        </a:spcAft>
                      </a:pPr>
                      <a:r>
                        <a:rPr lang="en-US" sz="1800" b="1">
                          <a:solidFill>
                            <a:srgbClr val="000000"/>
                          </a:solidFill>
                          <a:latin typeface="Times New Roman"/>
                          <a:ea typeface="Times New Roman"/>
                          <a:cs typeface="Times New Roman"/>
                        </a:rPr>
                        <a:t>SC</a:t>
                      </a:r>
                      <a:endParaRPr lang="en-US" sz="2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a:ea typeface="Times New Roman"/>
                          <a:cs typeface="Times New Roman"/>
                        </a:rPr>
                        <a:t>360</a:t>
                      </a:r>
                      <a:endParaRPr lang="en-US" sz="2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5173">
                <a:tc>
                  <a:txBody>
                    <a:bodyPr/>
                    <a:lstStyle/>
                    <a:p>
                      <a:pPr marL="0" marR="0" algn="ctr">
                        <a:lnSpc>
                          <a:spcPct val="107000"/>
                        </a:lnSpc>
                        <a:spcBef>
                          <a:spcPts val="0"/>
                        </a:spcBef>
                        <a:spcAft>
                          <a:spcPts val="0"/>
                        </a:spcAft>
                      </a:pPr>
                      <a:r>
                        <a:rPr lang="en-US" sz="1800" b="1">
                          <a:solidFill>
                            <a:srgbClr val="000000"/>
                          </a:solidFill>
                          <a:latin typeface="Times New Roman"/>
                          <a:ea typeface="Times New Roman"/>
                          <a:cs typeface="Times New Roman"/>
                        </a:rPr>
                        <a:t>EWS</a:t>
                      </a:r>
                      <a:endParaRPr lang="en-US" sz="2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a:ea typeface="Times New Roman"/>
                          <a:cs typeface="Times New Roman"/>
                        </a:rPr>
                        <a:t>113</a:t>
                      </a:r>
                      <a:endParaRPr lang="en-US" sz="2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5173">
                <a:tc>
                  <a:txBody>
                    <a:bodyPr/>
                    <a:lstStyle/>
                    <a:p>
                      <a:pPr marL="0" marR="0" algn="ctr">
                        <a:lnSpc>
                          <a:spcPct val="107000"/>
                        </a:lnSpc>
                        <a:spcBef>
                          <a:spcPts val="0"/>
                        </a:spcBef>
                        <a:spcAft>
                          <a:spcPts val="0"/>
                        </a:spcAft>
                      </a:pPr>
                      <a:r>
                        <a:rPr lang="en-US" sz="1800" b="1">
                          <a:solidFill>
                            <a:srgbClr val="000000"/>
                          </a:solidFill>
                          <a:latin typeface="Times New Roman"/>
                          <a:ea typeface="Times New Roman"/>
                          <a:cs typeface="Times New Roman"/>
                        </a:rPr>
                        <a:t>UR</a:t>
                      </a:r>
                      <a:endParaRPr lang="en-US" sz="2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latin typeface="Times New Roman"/>
                          <a:ea typeface="Times New Roman"/>
                          <a:cs typeface="Times New Roman"/>
                        </a:rPr>
                        <a:t>989</a:t>
                      </a:r>
                      <a:endParaRPr lang="en-US"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5" name="Table 4"/>
          <p:cNvGraphicFramePr>
            <a:graphicFrameLocks noGrp="1"/>
          </p:cNvGraphicFramePr>
          <p:nvPr/>
        </p:nvGraphicFramePr>
        <p:xfrm>
          <a:off x="1981200" y="3066919"/>
          <a:ext cx="8382000" cy="3633534"/>
        </p:xfrm>
        <a:graphic>
          <a:graphicData uri="http://schemas.openxmlformats.org/drawingml/2006/table">
            <a:tbl>
              <a:tblPr/>
              <a:tblGrid>
                <a:gridCol w="28956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190500">
                <a:tc>
                  <a:txBody>
                    <a:bodyPr/>
                    <a:lstStyle/>
                    <a:p>
                      <a:pPr marL="0" marR="0" algn="ctr">
                        <a:lnSpc>
                          <a:spcPct val="107000"/>
                        </a:lnSpc>
                        <a:spcBef>
                          <a:spcPts val="0"/>
                        </a:spcBef>
                        <a:spcAft>
                          <a:spcPts val="0"/>
                        </a:spcAft>
                      </a:pPr>
                      <a:r>
                        <a:rPr lang="en-US" sz="1600" b="1" dirty="0">
                          <a:solidFill>
                            <a:srgbClr val="000000"/>
                          </a:solidFill>
                          <a:latin typeface="Calibri"/>
                          <a:ea typeface="Times New Roman"/>
                          <a:cs typeface="Calibri"/>
                        </a:rPr>
                        <a:t>EXAM NAME</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IB ACIO</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CONDUCTING BODY</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MHA (MINISTRY OF HOME AFFAIRS</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EXAM LEVEL</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NATIONAL LEVEL EXAM</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8497">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MODE OF EXAMINATION</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Calibri"/>
                          <a:ea typeface="Times New Roman"/>
                          <a:cs typeface="Calibri"/>
                        </a:rPr>
                        <a:t>ONLINE</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3996">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QUESTION TYPE</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rgbClr val="000000"/>
                          </a:solidFill>
                          <a:latin typeface="Calibri"/>
                          <a:ea typeface="Times New Roman"/>
                          <a:cs typeface="Calibri"/>
                        </a:rPr>
                        <a:t>MCQ (MULTIPLE TYPE OF QUESTIONS)</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73295">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YEAR</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rgbClr val="000000"/>
                          </a:solidFill>
                          <a:latin typeface="Calibri"/>
                          <a:ea typeface="Times New Roman"/>
                          <a:cs typeface="Calibri"/>
                        </a:rPr>
                        <a:t>2020-21</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90500">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NUMBER OF VACCANCIES</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2000</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190500">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ESSENTIAL QUALIFICATION</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GRADUATION</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90500">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DESIRED QUALIFICATION</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COMPUTER KNOWLEDGE</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31828">
                <a:tc rowSpan="2">
                  <a:txBody>
                    <a:bodyPr/>
                    <a:lstStyle/>
                    <a:p>
                      <a:pPr marL="0" marR="0" algn="ctr">
                        <a:lnSpc>
                          <a:spcPct val="107000"/>
                        </a:lnSpc>
                        <a:spcBef>
                          <a:spcPts val="0"/>
                        </a:spcBef>
                        <a:spcAft>
                          <a:spcPts val="0"/>
                        </a:spcAft>
                      </a:pPr>
                      <a:r>
                        <a:rPr lang="en-US" sz="1600" b="1" dirty="0">
                          <a:solidFill>
                            <a:srgbClr val="000000"/>
                          </a:solidFill>
                          <a:latin typeface="Calibri"/>
                          <a:ea typeface="Times New Roman"/>
                          <a:cs typeface="Calibri"/>
                        </a:rPr>
                        <a:t>EXAMINATION FEES</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rgbClr val="000000"/>
                          </a:solidFill>
                          <a:latin typeface="Calibri"/>
                          <a:ea typeface="Times New Roman"/>
                          <a:cs typeface="Calibri"/>
                        </a:rPr>
                        <a:t>100/-</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415927">
                <a:tc vMerge="1">
                  <a:txBody>
                    <a:bodyPr/>
                    <a:lstStyle/>
                    <a:p>
                      <a:endParaRPr lang="en-US"/>
                    </a:p>
                  </a:txBody>
                  <a:tcPr/>
                </a:tc>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APPLICATION FEES is only for unreserved male aspirants, its free for reserved class ST/SC and all females</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190500">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RECRUITMENT FEES</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000000"/>
                          </a:solidFill>
                          <a:latin typeface="Calibri"/>
                          <a:ea typeface="Times New Roman"/>
                          <a:cs typeface="Calibri"/>
                        </a:rPr>
                        <a:t>500/-</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81000">
                <a:tc>
                  <a:txBody>
                    <a:bodyPr/>
                    <a:lstStyle/>
                    <a:p>
                      <a:pPr marL="0" marR="0" algn="ctr">
                        <a:lnSpc>
                          <a:spcPct val="107000"/>
                        </a:lnSpc>
                        <a:spcBef>
                          <a:spcPts val="0"/>
                        </a:spcBef>
                        <a:spcAft>
                          <a:spcPts val="0"/>
                        </a:spcAft>
                      </a:pPr>
                      <a:r>
                        <a:rPr lang="en-US" sz="1600" b="1" dirty="0">
                          <a:solidFill>
                            <a:srgbClr val="000000"/>
                          </a:solidFill>
                          <a:latin typeface="Calibri"/>
                          <a:ea typeface="Times New Roman"/>
                          <a:cs typeface="Calibri"/>
                        </a:rPr>
                        <a:t>Official Web Site</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rgbClr val="000000"/>
                          </a:solidFill>
                          <a:latin typeface="Calibri"/>
                          <a:ea typeface="Times New Roman"/>
                          <a:cs typeface="Calibri"/>
                        </a:rPr>
                        <a:t>www.mha.gov.in or www.ncs.gov.in</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304801"/>
            <a:ext cx="8229600" cy="5821363"/>
          </a:xfrm>
        </p:spPr>
        <p:txBody>
          <a:bodyPr anchor="ctr">
            <a:normAutofit fontScale="77500" lnSpcReduction="20000"/>
          </a:bodyPr>
          <a:lstStyle/>
          <a:p>
            <a:pPr>
              <a:buNone/>
            </a:pPr>
            <a:r>
              <a:rPr lang="en-US" b="1" dirty="0">
                <a:solidFill>
                  <a:srgbClr val="C00000"/>
                </a:solidFill>
              </a:rPr>
              <a:t>ELIGIBILTY CERITERIA</a:t>
            </a:r>
          </a:p>
          <a:p>
            <a:pPr lvl="0"/>
            <a:r>
              <a:rPr lang="en-US" dirty="0">
                <a:latin typeface="Times New Roman" pitchFamily="18" charset="0"/>
                <a:cs typeface="Times New Roman" pitchFamily="18" charset="0"/>
              </a:rPr>
              <a:t>Minimum Qualification Required:- The candidate must be </a:t>
            </a:r>
            <a:r>
              <a:rPr lang="en-US" b="1" dirty="0">
                <a:latin typeface="Times New Roman" pitchFamily="18" charset="0"/>
                <a:cs typeface="Times New Roman" pitchFamily="18" charset="0"/>
              </a:rPr>
              <a:t>graduated</a:t>
            </a:r>
            <a:r>
              <a:rPr lang="en-US" dirty="0">
                <a:latin typeface="Times New Roman" pitchFamily="18" charset="0"/>
                <a:cs typeface="Times New Roman" pitchFamily="18" charset="0"/>
              </a:rPr>
              <a:t> from any field, are eligible for this post.</a:t>
            </a:r>
          </a:p>
          <a:p>
            <a:pPr lvl="0"/>
            <a:r>
              <a:rPr lang="en-US" dirty="0">
                <a:latin typeface="Times New Roman" pitchFamily="18" charset="0"/>
                <a:cs typeface="Times New Roman" pitchFamily="18" charset="0"/>
              </a:rPr>
              <a:t>Candidate must have basic </a:t>
            </a:r>
            <a:r>
              <a:rPr lang="en-US" b="1" dirty="0">
                <a:latin typeface="Times New Roman" pitchFamily="18" charset="0"/>
                <a:cs typeface="Times New Roman" pitchFamily="18" charset="0"/>
              </a:rPr>
              <a:t>computer knowledge.</a:t>
            </a:r>
          </a:p>
          <a:p>
            <a:pPr lvl="0"/>
            <a:endParaRPr lang="en-US" dirty="0"/>
          </a:p>
          <a:p>
            <a:pPr>
              <a:buNone/>
            </a:pPr>
            <a:r>
              <a:rPr lang="en-US" b="1" dirty="0">
                <a:solidFill>
                  <a:srgbClr val="C00000"/>
                </a:solidFill>
              </a:rPr>
              <a:t>AGE LIMIT</a:t>
            </a:r>
            <a:endParaRPr lang="en-US" dirty="0">
              <a:solidFill>
                <a:srgbClr val="C00000"/>
              </a:solidFill>
            </a:endParaRPr>
          </a:p>
          <a:p>
            <a:pPr lvl="0"/>
            <a:r>
              <a:rPr lang="en-US" dirty="0">
                <a:latin typeface="Times New Roman" pitchFamily="18" charset="0"/>
                <a:cs typeface="Times New Roman" pitchFamily="18" charset="0"/>
              </a:rPr>
              <a:t>The age is in between 18-27 years</a:t>
            </a:r>
          </a:p>
          <a:p>
            <a:pPr lvl="0"/>
            <a:r>
              <a:rPr lang="en-US" dirty="0">
                <a:latin typeface="Times New Roman" pitchFamily="18" charset="0"/>
                <a:cs typeface="Times New Roman" pitchFamily="18" charset="0"/>
              </a:rPr>
              <a:t>The age relaxation for General candidates is 35year whereas in case of SC/ST, Widow, divorced women, and judicially separated woman and not remarried the age relaxation is 40 years.</a:t>
            </a:r>
          </a:p>
          <a:p>
            <a:pPr lvl="0"/>
            <a:r>
              <a:rPr lang="en-US" dirty="0">
                <a:latin typeface="Times New Roman" pitchFamily="18" charset="0"/>
                <a:cs typeface="Times New Roman" pitchFamily="18" charset="0"/>
              </a:rPr>
              <a:t>candidates who already served 3years continuous services can fill the application form up to the age of Forty.</a:t>
            </a:r>
          </a:p>
          <a:p>
            <a:pPr lvl="0"/>
            <a:r>
              <a:rPr lang="en-US" dirty="0">
                <a:latin typeface="Times New Roman" pitchFamily="18" charset="0"/>
                <a:cs typeface="Times New Roman" pitchFamily="18" charset="0"/>
              </a:rPr>
              <a:t>Age relaxation for 5 years more for ST/SC and by 3 years for OBC aspirants</a:t>
            </a:r>
          </a:p>
          <a:p>
            <a:pPr lvl="0"/>
            <a:r>
              <a:rPr lang="en-US" dirty="0">
                <a:latin typeface="Times New Roman" pitchFamily="18" charset="0"/>
                <a:cs typeface="Times New Roman" pitchFamily="18" charset="0"/>
              </a:rPr>
              <a:t>5 years age relaxation for meritorious Sport person</a:t>
            </a:r>
          </a:p>
          <a:p>
            <a:pPr lvl="0"/>
            <a:r>
              <a:rPr lang="en-US" dirty="0">
                <a:latin typeface="Times New Roman" pitchFamily="18" charset="0"/>
                <a:cs typeface="Times New Roman" pitchFamily="18" charset="0"/>
              </a:rPr>
              <a:t>the age relaxation for Serviceman and the candidate who has Jammu and Kashmir</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838200"/>
          </a:xfrm>
        </p:spPr>
        <p:txBody>
          <a:bodyPr>
            <a:noAutofit/>
          </a:bodyPr>
          <a:lstStyle/>
          <a:p>
            <a:r>
              <a:rPr lang="en-US" sz="3200" b="1" dirty="0">
                <a:solidFill>
                  <a:srgbClr val="0070C0"/>
                </a:solidFill>
                <a:latin typeface="Times New Roman" pitchFamily="18" charset="0"/>
                <a:cs typeface="Times New Roman" pitchFamily="18" charset="0"/>
              </a:rPr>
              <a:t>STAFF SELECTION COMMISSION</a:t>
            </a:r>
            <a:br>
              <a:rPr lang="en-US" sz="3200" b="1" dirty="0">
                <a:solidFill>
                  <a:srgbClr val="0070C0"/>
                </a:solidFill>
                <a:latin typeface="Times New Roman" pitchFamily="18" charset="0"/>
                <a:cs typeface="Times New Roman" pitchFamily="18" charset="0"/>
              </a:rPr>
            </a:br>
            <a:r>
              <a:rPr lang="en-US" sz="2400" b="1" dirty="0">
                <a:solidFill>
                  <a:schemeClr val="accent6">
                    <a:lumMod val="50000"/>
                  </a:schemeClr>
                </a:solidFill>
                <a:latin typeface="Times New Roman" pitchFamily="18" charset="0"/>
                <a:cs typeface="Times New Roman" pitchFamily="18" charset="0"/>
              </a:rPr>
              <a:t>SSC JUNIOR ENGINEER RECRUITMENT</a:t>
            </a:r>
            <a:endParaRPr lang="en-US" sz="2400" dirty="0">
              <a:solidFill>
                <a:schemeClr val="accent6">
                  <a:lumMod val="50000"/>
                </a:schemeClr>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1981200" y="1219200"/>
            <a:ext cx="8229600" cy="5410200"/>
          </a:xfrm>
        </p:spPr>
        <p:txBody>
          <a:bodyPr>
            <a:normAutofit fontScale="62500" lnSpcReduction="20000"/>
          </a:bodyPr>
          <a:lstStyle/>
          <a:p>
            <a:pPr>
              <a:buNone/>
            </a:pPr>
            <a:r>
              <a:rPr lang="en-US" sz="1900" b="1" dirty="0">
                <a:solidFill>
                  <a:srgbClr val="C00000"/>
                </a:solidFill>
                <a:latin typeface="Times New Roman" pitchFamily="18" charset="0"/>
                <a:cs typeface="Times New Roman" pitchFamily="18" charset="0"/>
              </a:rPr>
              <a:t>Eligibility</a:t>
            </a:r>
          </a:p>
          <a:p>
            <a:r>
              <a:rPr lang="en-US" sz="1800" b="1" i="1" dirty="0">
                <a:latin typeface="Times New Roman" pitchFamily="18" charset="0"/>
                <a:cs typeface="Times New Roman" pitchFamily="18" charset="0"/>
              </a:rPr>
              <a:t>Age Criteria</a:t>
            </a:r>
          </a:p>
          <a:p>
            <a:r>
              <a:rPr lang="en-US" sz="1800" b="1" dirty="0">
                <a:latin typeface="Times New Roman" pitchFamily="18" charset="0"/>
                <a:cs typeface="Times New Roman" pitchFamily="18" charset="0"/>
              </a:rPr>
              <a:t>Up to 32 Years</a:t>
            </a:r>
          </a:p>
          <a:p>
            <a:pPr>
              <a:buNone/>
            </a:pPr>
            <a:r>
              <a:rPr lang="en-US" sz="1800" dirty="0">
                <a:solidFill>
                  <a:srgbClr val="C00000"/>
                </a:solidFill>
                <a:latin typeface="Times New Roman" pitchFamily="18" charset="0"/>
                <a:cs typeface="Times New Roman" pitchFamily="18" charset="0"/>
              </a:rPr>
              <a:t> </a:t>
            </a:r>
            <a:r>
              <a:rPr lang="en-US" sz="1800" b="1" dirty="0">
                <a:solidFill>
                  <a:srgbClr val="C00000"/>
                </a:solidFill>
                <a:latin typeface="Times New Roman" pitchFamily="18" charset="0"/>
                <a:cs typeface="Times New Roman" pitchFamily="18" charset="0"/>
              </a:rPr>
              <a:t>SECURITY EXCHANGE BOARD OF INDIA (SEBI)</a:t>
            </a:r>
            <a:endParaRPr lang="en-US" sz="1800" dirty="0">
              <a:solidFill>
                <a:srgbClr val="C00000"/>
              </a:solidFill>
              <a:latin typeface="Times New Roman" pitchFamily="18" charset="0"/>
              <a:cs typeface="Times New Roman" pitchFamily="18" charset="0"/>
            </a:endParaRPr>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pPr>
              <a:buNone/>
            </a:pPr>
            <a:r>
              <a:rPr lang="en-US" sz="1900" b="1" dirty="0">
                <a:solidFill>
                  <a:srgbClr val="C00000"/>
                </a:solidFill>
              </a:rPr>
              <a:t>Age</a:t>
            </a:r>
            <a:endParaRPr lang="en-US" sz="1900" dirty="0">
              <a:solidFill>
                <a:srgbClr val="C00000"/>
              </a:solidFill>
            </a:endParaRPr>
          </a:p>
          <a:p>
            <a:pPr lvl="0"/>
            <a:r>
              <a:rPr lang="en-US" sz="1900" dirty="0">
                <a:latin typeface="Times New Roman" pitchFamily="18" charset="0"/>
                <a:cs typeface="Times New Roman" pitchFamily="18" charset="0"/>
              </a:rPr>
              <a:t>Age will be calculated as on 29</a:t>
            </a:r>
            <a:r>
              <a:rPr lang="en-US" sz="1900" baseline="30000" dirty="0">
                <a:latin typeface="Times New Roman" pitchFamily="18" charset="0"/>
                <a:cs typeface="Times New Roman" pitchFamily="18" charset="0"/>
              </a:rPr>
              <a:t>th</a:t>
            </a:r>
            <a:r>
              <a:rPr lang="en-US" sz="1900" dirty="0">
                <a:latin typeface="Times New Roman" pitchFamily="18" charset="0"/>
                <a:cs typeface="Times New Roman" pitchFamily="18" charset="0"/>
              </a:rPr>
              <a:t> Feb 2020.</a:t>
            </a:r>
          </a:p>
          <a:p>
            <a:pPr lvl="0"/>
            <a:r>
              <a:rPr lang="en-US" sz="1900" dirty="0">
                <a:latin typeface="Times New Roman" pitchFamily="18" charset="0"/>
                <a:cs typeface="Times New Roman" pitchFamily="18" charset="0"/>
              </a:rPr>
              <a:t>Candidate applying for the post should not exceed the age of 30</a:t>
            </a:r>
          </a:p>
          <a:p>
            <a:pPr lvl="0"/>
            <a:r>
              <a:rPr lang="en-US" sz="1900" dirty="0">
                <a:latin typeface="Times New Roman" pitchFamily="18" charset="0"/>
                <a:cs typeface="Times New Roman" pitchFamily="18" charset="0"/>
              </a:rPr>
              <a:t>Candidates must have been born on or after 1</a:t>
            </a:r>
            <a:r>
              <a:rPr lang="en-US" sz="1900" baseline="30000" dirty="0">
                <a:latin typeface="Times New Roman" pitchFamily="18" charset="0"/>
                <a:cs typeface="Times New Roman" pitchFamily="18" charset="0"/>
              </a:rPr>
              <a:t>st</a:t>
            </a:r>
            <a:r>
              <a:rPr lang="en-US" sz="1900" dirty="0">
                <a:latin typeface="Times New Roman" pitchFamily="18" charset="0"/>
                <a:cs typeface="Times New Roman" pitchFamily="18" charset="0"/>
              </a:rPr>
              <a:t> March 1990.</a:t>
            </a:r>
          </a:p>
          <a:p>
            <a:pPr lvl="0"/>
            <a:r>
              <a:rPr lang="en-US" sz="1900" dirty="0">
                <a:latin typeface="Times New Roman" pitchFamily="18" charset="0"/>
                <a:cs typeface="Times New Roman" pitchFamily="18" charset="0"/>
              </a:rPr>
              <a:t>Relaxation in age:</a:t>
            </a:r>
          </a:p>
          <a:p>
            <a:pPr lvl="0"/>
            <a:r>
              <a:rPr lang="en-US" sz="1900" dirty="0">
                <a:latin typeface="Times New Roman" pitchFamily="18" charset="0"/>
                <a:cs typeface="Times New Roman" pitchFamily="18" charset="0"/>
              </a:rPr>
              <a:t>SC/ST candidates: 5 years in upper age limit</a:t>
            </a:r>
          </a:p>
          <a:p>
            <a:pPr lvl="0"/>
            <a:r>
              <a:rPr lang="en-US" sz="1900" dirty="0">
                <a:latin typeface="Times New Roman" pitchFamily="18" charset="0"/>
                <a:cs typeface="Times New Roman" pitchFamily="18" charset="0"/>
              </a:rPr>
              <a:t>OBC: 3 years</a:t>
            </a:r>
          </a:p>
          <a:p>
            <a:pPr lvl="0"/>
            <a:r>
              <a:rPr lang="en-US" sz="1900" dirty="0">
                <a:latin typeface="Times New Roman" pitchFamily="18" charset="0"/>
                <a:cs typeface="Times New Roman" pitchFamily="18" charset="0"/>
              </a:rPr>
              <a:t>PWBD: 10 years</a:t>
            </a:r>
          </a:p>
          <a:p>
            <a:pPr lvl="0"/>
            <a:r>
              <a:rPr lang="en-US" sz="1900" dirty="0">
                <a:latin typeface="Times New Roman" pitchFamily="18" charset="0"/>
                <a:cs typeface="Times New Roman" pitchFamily="18" charset="0"/>
              </a:rPr>
              <a:t>Ex-servicemen: 5 years</a:t>
            </a:r>
          </a:p>
          <a:p>
            <a:endParaRPr lang="en-US" sz="1400" dirty="0"/>
          </a:p>
          <a:p>
            <a:endParaRPr lang="en-US" sz="1400" dirty="0"/>
          </a:p>
        </p:txBody>
      </p:sp>
      <p:graphicFrame>
        <p:nvGraphicFramePr>
          <p:cNvPr id="4" name="Table 3"/>
          <p:cNvGraphicFramePr>
            <a:graphicFrameLocks noGrp="1"/>
          </p:cNvGraphicFramePr>
          <p:nvPr/>
        </p:nvGraphicFramePr>
        <p:xfrm>
          <a:off x="1752601" y="2286001"/>
          <a:ext cx="8686800" cy="1552259"/>
        </p:xfrm>
        <a:graphic>
          <a:graphicData uri="http://schemas.openxmlformats.org/drawingml/2006/table">
            <a:tbl>
              <a:tblPr/>
              <a:tblGrid>
                <a:gridCol w="41148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304800">
                <a:tc>
                  <a:txBody>
                    <a:bodyPr/>
                    <a:lstStyle/>
                    <a:p>
                      <a:pPr marL="0" marR="0" algn="ctr">
                        <a:lnSpc>
                          <a:spcPct val="107000"/>
                        </a:lnSpc>
                        <a:spcBef>
                          <a:spcPts val="0"/>
                        </a:spcBef>
                        <a:spcAft>
                          <a:spcPts val="0"/>
                        </a:spcAft>
                      </a:pPr>
                      <a:r>
                        <a:rPr lang="en-US" sz="1600" b="1" dirty="0">
                          <a:solidFill>
                            <a:schemeClr val="accent6">
                              <a:lumMod val="75000"/>
                            </a:schemeClr>
                          </a:solidFill>
                          <a:latin typeface="Times New Roman" pitchFamily="18" charset="0"/>
                          <a:ea typeface="Times New Roman"/>
                          <a:cs typeface="Times New Roman" pitchFamily="18" charset="0"/>
                        </a:rPr>
                        <a:t>Name of the body conducting the examination</a:t>
                      </a:r>
                      <a:endParaRPr lang="en-US" sz="1600" b="1" dirty="0">
                        <a:solidFill>
                          <a:schemeClr val="accent6">
                            <a:lumMod val="75000"/>
                          </a:schemeClr>
                        </a:solidFill>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chemeClr val="accent6">
                              <a:lumMod val="75000"/>
                            </a:schemeClr>
                          </a:solidFill>
                          <a:latin typeface="Times New Roman" pitchFamily="18" charset="0"/>
                          <a:ea typeface="Times New Roman"/>
                          <a:cs typeface="Times New Roman" pitchFamily="18" charset="0"/>
                        </a:rPr>
                        <a:t>Security Exchange Board of India</a:t>
                      </a:r>
                      <a:endParaRPr lang="en-US" sz="1600" b="1" dirty="0">
                        <a:solidFill>
                          <a:schemeClr val="accent6">
                            <a:lumMod val="75000"/>
                          </a:schemeClr>
                        </a:solidFill>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84984">
                <a:tc>
                  <a:txBody>
                    <a:bodyPr/>
                    <a:lstStyle/>
                    <a:p>
                      <a:pPr marL="0" marR="0">
                        <a:lnSpc>
                          <a:spcPct val="107000"/>
                        </a:lnSpc>
                        <a:spcBef>
                          <a:spcPts val="0"/>
                        </a:spcBef>
                        <a:spcAft>
                          <a:spcPts val="0"/>
                        </a:spcAft>
                      </a:pPr>
                      <a:r>
                        <a:rPr lang="en-US" sz="1800" b="1" dirty="0">
                          <a:solidFill>
                            <a:srgbClr val="222222"/>
                          </a:solidFill>
                          <a:latin typeface="Times New Roman" pitchFamily="18" charset="0"/>
                          <a:ea typeface="Times New Roman"/>
                          <a:cs typeface="Times New Roman" pitchFamily="18" charset="0"/>
                        </a:rPr>
                        <a:t>Name of the examination</a:t>
                      </a:r>
                      <a:endParaRPr lang="en-US" sz="1800" b="1"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800" b="1" dirty="0">
                          <a:solidFill>
                            <a:srgbClr val="222222"/>
                          </a:solidFill>
                          <a:latin typeface="Times New Roman" pitchFamily="18" charset="0"/>
                          <a:ea typeface="Times New Roman"/>
                          <a:cs typeface="Times New Roman" pitchFamily="18" charset="0"/>
                        </a:rPr>
                        <a:t>Grade ‘A’ officer recruitment</a:t>
                      </a:r>
                      <a:endParaRPr lang="en-US" sz="1800" b="1"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984">
                <a:tc>
                  <a:txBody>
                    <a:bodyPr/>
                    <a:lstStyle/>
                    <a:p>
                      <a:pPr marL="0" marR="0">
                        <a:lnSpc>
                          <a:spcPct val="107000"/>
                        </a:lnSpc>
                        <a:spcBef>
                          <a:spcPts val="0"/>
                        </a:spcBef>
                        <a:spcAft>
                          <a:spcPts val="0"/>
                        </a:spcAft>
                      </a:pPr>
                      <a:r>
                        <a:rPr lang="en-US" sz="1800" b="1">
                          <a:solidFill>
                            <a:srgbClr val="222222"/>
                          </a:solidFill>
                          <a:latin typeface="Times New Roman" pitchFamily="18" charset="0"/>
                          <a:ea typeface="Times New Roman"/>
                          <a:cs typeface="Times New Roman" pitchFamily="18" charset="0"/>
                        </a:rPr>
                        <a:t>Name of the post</a:t>
                      </a:r>
                      <a:endParaRPr lang="en-US" sz="1800" b="1">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800" b="1" dirty="0">
                          <a:solidFill>
                            <a:srgbClr val="222222"/>
                          </a:solidFill>
                          <a:latin typeface="Times New Roman" pitchFamily="18" charset="0"/>
                          <a:ea typeface="Times New Roman"/>
                          <a:cs typeface="Times New Roman" pitchFamily="18" charset="0"/>
                        </a:rPr>
                        <a:t>Assistant Manager (under various categories)</a:t>
                      </a:r>
                      <a:endParaRPr lang="en-US" sz="1800" b="1"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84984">
                <a:tc>
                  <a:txBody>
                    <a:bodyPr/>
                    <a:lstStyle/>
                    <a:p>
                      <a:pPr marL="0" marR="0">
                        <a:lnSpc>
                          <a:spcPct val="107000"/>
                        </a:lnSpc>
                        <a:spcBef>
                          <a:spcPts val="0"/>
                        </a:spcBef>
                        <a:spcAft>
                          <a:spcPts val="0"/>
                        </a:spcAft>
                      </a:pPr>
                      <a:r>
                        <a:rPr lang="en-US" sz="1800" b="1" dirty="0">
                          <a:solidFill>
                            <a:srgbClr val="222222"/>
                          </a:solidFill>
                          <a:latin typeface="Times New Roman" pitchFamily="18" charset="0"/>
                          <a:ea typeface="Times New Roman"/>
                          <a:cs typeface="Times New Roman" pitchFamily="18" charset="0"/>
                        </a:rPr>
                        <a:t>Number of posts</a:t>
                      </a:r>
                      <a:endParaRPr lang="en-US" sz="1800" b="1"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800" b="1" dirty="0">
                          <a:solidFill>
                            <a:srgbClr val="222222"/>
                          </a:solidFill>
                          <a:latin typeface="Times New Roman" pitchFamily="18" charset="0"/>
                          <a:ea typeface="Times New Roman"/>
                          <a:cs typeface="Times New Roman" pitchFamily="18" charset="0"/>
                        </a:rPr>
                        <a:t>147</a:t>
                      </a:r>
                      <a:endParaRPr lang="en-US" sz="1800" b="1"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304800"/>
            <a:ext cx="8229600" cy="6248400"/>
          </a:xfrm>
        </p:spPr>
        <p:txBody>
          <a:bodyPr anchor="ctr">
            <a:normAutofit fontScale="85000" lnSpcReduction="20000"/>
          </a:bodyPr>
          <a:lstStyle/>
          <a:p>
            <a:pPr>
              <a:buNone/>
            </a:pPr>
            <a:r>
              <a:rPr lang="en-US" b="1" dirty="0">
                <a:solidFill>
                  <a:srgbClr val="C00000"/>
                </a:solidFill>
                <a:latin typeface="Times New Roman" pitchFamily="18" charset="0"/>
                <a:cs typeface="Times New Roman" pitchFamily="18" charset="0"/>
              </a:rPr>
              <a:t>Qualification:</a:t>
            </a:r>
            <a:endParaRPr lang="en-US" dirty="0">
              <a:solidFill>
                <a:srgbClr val="C00000"/>
              </a:solidFill>
              <a:latin typeface="Times New Roman" pitchFamily="18" charset="0"/>
              <a:cs typeface="Times New Roman" pitchFamily="18" charset="0"/>
            </a:endParaRPr>
          </a:p>
          <a:p>
            <a:pPr lvl="0"/>
            <a:r>
              <a:rPr lang="en-US" dirty="0">
                <a:latin typeface="Times New Roman" pitchFamily="18" charset="0"/>
                <a:cs typeface="Times New Roman" pitchFamily="18" charset="0"/>
              </a:rPr>
              <a:t>PG Diploma in any discipline for general stream and…</a:t>
            </a:r>
          </a:p>
          <a:p>
            <a:pPr lvl="0"/>
            <a:r>
              <a:rPr lang="en-US" dirty="0">
                <a:latin typeface="Times New Roman" pitchFamily="18" charset="0"/>
                <a:cs typeface="Times New Roman" pitchFamily="18" charset="0"/>
              </a:rPr>
              <a:t>PG diploma in statistics/Economics/commerce/business administration (finance)/econometrics will be required for the research stream.</a:t>
            </a:r>
          </a:p>
          <a:p>
            <a:pPr lvl="0"/>
            <a:r>
              <a:rPr lang="en-US" b="1" dirty="0">
                <a:latin typeface="Times New Roman" pitchFamily="18" charset="0"/>
                <a:cs typeface="Times New Roman" pitchFamily="18" charset="0"/>
              </a:rPr>
              <a:t>Note</a:t>
            </a:r>
            <a:r>
              <a:rPr lang="en-US" dirty="0">
                <a:latin typeface="Times New Roman" pitchFamily="18" charset="0"/>
                <a:cs typeface="Times New Roman" pitchFamily="18" charset="0"/>
              </a:rPr>
              <a:t>: you are eligible to apply for a maximum of two streams in which you are eligible for and for that you have to submit the separate application.</a:t>
            </a:r>
          </a:p>
          <a:p>
            <a:pPr lvl="0"/>
            <a:r>
              <a:rPr lang="en-US" dirty="0">
                <a:latin typeface="Times New Roman" pitchFamily="18" charset="0"/>
                <a:cs typeface="Times New Roman" pitchFamily="18" charset="0"/>
              </a:rPr>
              <a:t>If you have appeared in your final examination and awaiting your result then you are eligible to apply.</a:t>
            </a:r>
          </a:p>
          <a:p>
            <a:endParaRPr lang="en-US" b="1" dirty="0">
              <a:latin typeface="Times New Roman" pitchFamily="18" charset="0"/>
              <a:cs typeface="Times New Roman" pitchFamily="18" charset="0"/>
            </a:endParaRPr>
          </a:p>
          <a:p>
            <a:pPr>
              <a:buNone/>
            </a:pPr>
            <a:r>
              <a:rPr lang="en-US" b="1" dirty="0">
                <a:solidFill>
                  <a:srgbClr val="C00000"/>
                </a:solidFill>
                <a:latin typeface="Times New Roman" pitchFamily="18" charset="0"/>
                <a:cs typeface="Times New Roman" pitchFamily="18" charset="0"/>
              </a:rPr>
              <a:t>Selection criteria</a:t>
            </a:r>
          </a:p>
          <a:p>
            <a:r>
              <a:rPr lang="en-US" dirty="0">
                <a:latin typeface="Times New Roman" pitchFamily="18" charset="0"/>
                <a:cs typeface="Times New Roman" pitchFamily="18" charset="0"/>
              </a:rPr>
              <a:t>The post you are going to apply for will go through three selection procedure stages which are:</a:t>
            </a:r>
          </a:p>
          <a:p>
            <a:pPr lvl="0"/>
            <a:r>
              <a:rPr lang="en-US" b="1" dirty="0">
                <a:latin typeface="Times New Roman" pitchFamily="18" charset="0"/>
                <a:cs typeface="Times New Roman" pitchFamily="18" charset="0"/>
              </a:rPr>
              <a:t>Phase I:</a:t>
            </a:r>
            <a:r>
              <a:rPr lang="en-US" dirty="0">
                <a:latin typeface="Times New Roman" pitchFamily="18" charset="0"/>
                <a:cs typeface="Times New Roman" pitchFamily="18" charset="0"/>
              </a:rPr>
              <a:t> online screening (100 x 2 marks)</a:t>
            </a:r>
          </a:p>
          <a:p>
            <a:pPr lvl="0"/>
            <a:r>
              <a:rPr lang="en-US" b="1" dirty="0">
                <a:latin typeface="Times New Roman" pitchFamily="18" charset="0"/>
                <a:cs typeface="Times New Roman" pitchFamily="18" charset="0"/>
              </a:rPr>
              <a:t>Phase II:</a:t>
            </a:r>
            <a:r>
              <a:rPr lang="en-US" dirty="0">
                <a:latin typeface="Times New Roman" pitchFamily="18" charset="0"/>
                <a:cs typeface="Times New Roman" pitchFamily="18" charset="0"/>
              </a:rPr>
              <a:t> online examination (100 x 2 marks)</a:t>
            </a:r>
          </a:p>
          <a:p>
            <a:pPr lvl="0"/>
            <a:r>
              <a:rPr lang="en-US" b="1" dirty="0">
                <a:latin typeface="Times New Roman" pitchFamily="18" charset="0"/>
                <a:cs typeface="Times New Roman" pitchFamily="18" charset="0"/>
              </a:rPr>
              <a:t>Phase III:</a:t>
            </a:r>
            <a:r>
              <a:rPr lang="en-US" dirty="0">
                <a:latin typeface="Times New Roman" pitchFamily="18" charset="0"/>
                <a:cs typeface="Times New Roman" pitchFamily="18" charset="0"/>
              </a:rPr>
              <a:t> Interview</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C00000"/>
                </a:solidFill>
                <a:latin typeface="Times New Roman" pitchFamily="18" charset="0"/>
                <a:cs typeface="Times New Roman" pitchFamily="18" charset="0"/>
              </a:rPr>
              <a:t>SSC CGL RECRUITMENT 2021</a:t>
            </a:r>
            <a:endParaRPr lang="en-US" sz="3600" dirty="0">
              <a:solidFill>
                <a:srgbClr val="C00000"/>
              </a:solidFill>
              <a:latin typeface="Times New Roman" pitchFamily="18" charset="0"/>
              <a:cs typeface="Times New Roman" pitchFamily="18" charset="0"/>
            </a:endParaRPr>
          </a:p>
        </p:txBody>
      </p:sp>
      <p:graphicFrame>
        <p:nvGraphicFramePr>
          <p:cNvPr id="6" name="Content Placeholder 5"/>
          <p:cNvGraphicFramePr>
            <a:graphicFrameLocks noGrp="1"/>
          </p:cNvGraphicFramePr>
          <p:nvPr>
            <p:ph idx="1"/>
          </p:nvPr>
        </p:nvGraphicFramePr>
        <p:xfrm>
          <a:off x="2286000" y="1173162"/>
          <a:ext cx="7620000" cy="2957072"/>
        </p:xfrm>
        <a:graphic>
          <a:graphicData uri="http://schemas.openxmlformats.org/drawingml/2006/table">
            <a:tbl>
              <a:tblPr/>
              <a:tblGrid>
                <a:gridCol w="2819400">
                  <a:extLst>
                    <a:ext uri="{9D8B030D-6E8A-4147-A177-3AD203B41FA5}">
                      <a16:colId xmlns:a16="http://schemas.microsoft.com/office/drawing/2014/main" val="20000"/>
                    </a:ext>
                  </a:extLst>
                </a:gridCol>
                <a:gridCol w="4800600">
                  <a:extLst>
                    <a:ext uri="{9D8B030D-6E8A-4147-A177-3AD203B41FA5}">
                      <a16:colId xmlns:a16="http://schemas.microsoft.com/office/drawing/2014/main" val="20001"/>
                    </a:ext>
                  </a:extLst>
                </a:gridCol>
              </a:tblGrid>
              <a:tr h="360939">
                <a:tc>
                  <a:txBody>
                    <a:bodyPr/>
                    <a:lstStyle/>
                    <a:p>
                      <a:pPr marL="0" marR="0">
                        <a:lnSpc>
                          <a:spcPct val="107000"/>
                        </a:lnSpc>
                        <a:spcBef>
                          <a:spcPts val="0"/>
                        </a:spcBef>
                        <a:spcAft>
                          <a:spcPts val="0"/>
                        </a:spcAft>
                      </a:pPr>
                      <a:r>
                        <a:rPr lang="en-US" sz="1600" b="1" dirty="0">
                          <a:solidFill>
                            <a:srgbClr val="222222"/>
                          </a:solidFill>
                          <a:latin typeface="Segoe UI"/>
                          <a:ea typeface="Times New Roman"/>
                          <a:cs typeface="Times New Roman"/>
                        </a:rPr>
                        <a:t>Recruitment</a:t>
                      </a:r>
                      <a:endParaRPr lang="en-US" sz="1600" dirty="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a:solidFill>
                            <a:srgbClr val="222222"/>
                          </a:solidFill>
                          <a:latin typeface="Segoe UI"/>
                          <a:ea typeface="Times New Roman"/>
                          <a:cs typeface="Times New Roman"/>
                        </a:rPr>
                        <a:t>SSC CGL 2020 Recruitment</a:t>
                      </a:r>
                      <a:endParaRPr lang="en-US" sz="16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60939">
                <a:tc>
                  <a:txBody>
                    <a:bodyPr/>
                    <a:lstStyle/>
                    <a:p>
                      <a:pPr marL="0" marR="0">
                        <a:lnSpc>
                          <a:spcPct val="107000"/>
                        </a:lnSpc>
                        <a:spcBef>
                          <a:spcPts val="0"/>
                        </a:spcBef>
                        <a:spcAft>
                          <a:spcPts val="0"/>
                        </a:spcAft>
                      </a:pPr>
                      <a:r>
                        <a:rPr lang="en-US" sz="1600" b="1">
                          <a:solidFill>
                            <a:srgbClr val="222222"/>
                          </a:solidFill>
                          <a:latin typeface="Segoe UI"/>
                          <a:ea typeface="Times New Roman"/>
                          <a:cs typeface="Times New Roman"/>
                        </a:rPr>
                        <a:t>Article category</a:t>
                      </a:r>
                      <a:endParaRPr lang="en-US" sz="16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a:solidFill>
                            <a:srgbClr val="222222"/>
                          </a:solidFill>
                          <a:latin typeface="Segoe UI"/>
                          <a:ea typeface="Times New Roman"/>
                          <a:cs typeface="Times New Roman"/>
                        </a:rPr>
                        <a:t>Recruitment Application</a:t>
                      </a:r>
                      <a:endParaRPr lang="en-US" sz="16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0939">
                <a:tc>
                  <a:txBody>
                    <a:bodyPr/>
                    <a:lstStyle/>
                    <a:p>
                      <a:pPr marL="0" marR="0">
                        <a:lnSpc>
                          <a:spcPct val="107000"/>
                        </a:lnSpc>
                        <a:spcBef>
                          <a:spcPts val="0"/>
                        </a:spcBef>
                        <a:spcAft>
                          <a:spcPts val="0"/>
                        </a:spcAft>
                      </a:pPr>
                      <a:r>
                        <a:rPr lang="en-US" sz="1600" b="1" dirty="0">
                          <a:solidFill>
                            <a:srgbClr val="222222"/>
                          </a:solidFill>
                          <a:latin typeface="Segoe UI"/>
                          <a:ea typeface="Times New Roman"/>
                          <a:cs typeface="Times New Roman"/>
                        </a:rPr>
                        <a:t>Conducting Authority</a:t>
                      </a:r>
                      <a:endParaRPr lang="en-US" sz="1600" dirty="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a:solidFill>
                            <a:srgbClr val="222222"/>
                          </a:solidFill>
                          <a:latin typeface="Segoe UI"/>
                          <a:ea typeface="Times New Roman"/>
                          <a:cs typeface="Times New Roman"/>
                        </a:rPr>
                        <a:t>Staff Selection Commission (SSC)</a:t>
                      </a:r>
                      <a:endParaRPr lang="en-US" sz="16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0939">
                <a:tc>
                  <a:txBody>
                    <a:bodyPr/>
                    <a:lstStyle/>
                    <a:p>
                      <a:pPr marL="0" marR="0">
                        <a:lnSpc>
                          <a:spcPct val="107000"/>
                        </a:lnSpc>
                        <a:spcBef>
                          <a:spcPts val="0"/>
                        </a:spcBef>
                        <a:spcAft>
                          <a:spcPts val="0"/>
                        </a:spcAft>
                      </a:pPr>
                      <a:r>
                        <a:rPr lang="en-US" sz="1600" b="1" dirty="0">
                          <a:solidFill>
                            <a:srgbClr val="222222"/>
                          </a:solidFill>
                          <a:latin typeface="Segoe UI"/>
                          <a:ea typeface="Times New Roman"/>
                          <a:cs typeface="Times New Roman"/>
                        </a:rPr>
                        <a:t>Recruitment Exam</a:t>
                      </a:r>
                      <a:endParaRPr lang="en-US" sz="1600" dirty="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a:solidFill>
                            <a:srgbClr val="222222"/>
                          </a:solidFill>
                          <a:latin typeface="Segoe UI"/>
                          <a:ea typeface="Times New Roman"/>
                          <a:cs typeface="Times New Roman"/>
                        </a:rPr>
                        <a:t>Combined Graduate Level Examination</a:t>
                      </a:r>
                      <a:endParaRPr lang="en-US" sz="16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67270">
                <a:tc>
                  <a:txBody>
                    <a:bodyPr/>
                    <a:lstStyle/>
                    <a:p>
                      <a:pPr marL="0" marR="0">
                        <a:lnSpc>
                          <a:spcPct val="107000"/>
                        </a:lnSpc>
                        <a:spcBef>
                          <a:spcPts val="0"/>
                        </a:spcBef>
                        <a:spcAft>
                          <a:spcPts val="0"/>
                        </a:spcAft>
                      </a:pPr>
                      <a:r>
                        <a:rPr lang="en-US" sz="1600" b="1" dirty="0">
                          <a:solidFill>
                            <a:srgbClr val="222222"/>
                          </a:solidFill>
                          <a:latin typeface="Segoe UI"/>
                          <a:ea typeface="Times New Roman"/>
                          <a:cs typeface="Times New Roman"/>
                        </a:rPr>
                        <a:t>Recruitment Year</a:t>
                      </a:r>
                      <a:endParaRPr lang="en-US" sz="1600" dirty="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a:solidFill>
                            <a:srgbClr val="222222"/>
                          </a:solidFill>
                          <a:latin typeface="Segoe UI"/>
                          <a:ea typeface="Times New Roman"/>
                          <a:cs typeface="Times New Roman"/>
                        </a:rPr>
                        <a:t>2020</a:t>
                      </a:r>
                      <a:endParaRPr lang="en-US" sz="16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65428">
                <a:tc>
                  <a:txBody>
                    <a:bodyPr/>
                    <a:lstStyle/>
                    <a:p>
                      <a:pPr marL="0" marR="0">
                        <a:lnSpc>
                          <a:spcPct val="107000"/>
                        </a:lnSpc>
                        <a:spcBef>
                          <a:spcPts val="0"/>
                        </a:spcBef>
                        <a:spcAft>
                          <a:spcPts val="0"/>
                        </a:spcAft>
                      </a:pPr>
                      <a:r>
                        <a:rPr lang="en-US" sz="1600" b="1" dirty="0">
                          <a:solidFill>
                            <a:srgbClr val="222222"/>
                          </a:solidFill>
                          <a:latin typeface="Segoe UI"/>
                          <a:ea typeface="Times New Roman"/>
                          <a:cs typeface="Times New Roman"/>
                        </a:rPr>
                        <a:t>Job Type</a:t>
                      </a:r>
                      <a:endParaRPr lang="en-US" sz="1600" dirty="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a:solidFill>
                            <a:srgbClr val="222222"/>
                          </a:solidFill>
                          <a:latin typeface="Segoe UI"/>
                          <a:ea typeface="Times New Roman"/>
                          <a:cs typeface="Times New Roman"/>
                        </a:rPr>
                        <a:t>Group ‘B’ and Group ‘C’ (Central Government)</a:t>
                      </a:r>
                      <a:endParaRPr lang="en-US" sz="16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60939">
                <a:tc>
                  <a:txBody>
                    <a:bodyPr/>
                    <a:lstStyle/>
                    <a:p>
                      <a:pPr marL="0" marR="0">
                        <a:lnSpc>
                          <a:spcPct val="107000"/>
                        </a:lnSpc>
                        <a:spcBef>
                          <a:spcPts val="0"/>
                        </a:spcBef>
                        <a:spcAft>
                          <a:spcPts val="0"/>
                        </a:spcAft>
                      </a:pPr>
                      <a:r>
                        <a:rPr lang="en-US" sz="1600" b="1">
                          <a:solidFill>
                            <a:srgbClr val="222222"/>
                          </a:solidFill>
                          <a:latin typeface="Segoe UI"/>
                          <a:ea typeface="Times New Roman"/>
                          <a:cs typeface="Times New Roman"/>
                        </a:rPr>
                        <a:t>Total Vacancies</a:t>
                      </a:r>
                      <a:endParaRPr lang="en-US" sz="16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a:solidFill>
                            <a:srgbClr val="222222"/>
                          </a:solidFill>
                          <a:latin typeface="Segoe UI"/>
                          <a:ea typeface="Times New Roman"/>
                          <a:cs typeface="Times New Roman"/>
                        </a:rPr>
                        <a:t>6506 (tentative)</a:t>
                      </a:r>
                      <a:endParaRPr lang="en-US" sz="16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60939">
                <a:tc>
                  <a:txBody>
                    <a:bodyPr/>
                    <a:lstStyle/>
                    <a:p>
                      <a:pPr marL="0" marR="0">
                        <a:lnSpc>
                          <a:spcPct val="107000"/>
                        </a:lnSpc>
                        <a:spcBef>
                          <a:spcPts val="0"/>
                        </a:spcBef>
                        <a:spcAft>
                          <a:spcPts val="0"/>
                        </a:spcAft>
                      </a:pPr>
                      <a:r>
                        <a:rPr lang="en-US" sz="1600" b="1">
                          <a:solidFill>
                            <a:srgbClr val="222222"/>
                          </a:solidFill>
                          <a:latin typeface="Segoe UI"/>
                          <a:ea typeface="Calibri"/>
                          <a:cs typeface="Times New Roman"/>
                        </a:rPr>
                        <a:t>Official portal</a:t>
                      </a:r>
                      <a:endParaRPr lang="en-US" sz="16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dirty="0">
                          <a:solidFill>
                            <a:srgbClr val="222222"/>
                          </a:solidFill>
                          <a:latin typeface="Segoe UI"/>
                          <a:ea typeface="Calibri"/>
                          <a:cs typeface="Times New Roman"/>
                        </a:rPr>
                        <a:t>https://ssc.nic.in</a:t>
                      </a:r>
                      <a:endParaRPr lang="en-US" sz="1600" dirty="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122881" name="Rectangle 1"/>
          <p:cNvSpPr>
            <a:spLocks noChangeArrowheads="1"/>
          </p:cNvSpPr>
          <p:nvPr/>
        </p:nvSpPr>
        <p:spPr bwMode="auto">
          <a:xfrm>
            <a:off x="1828800" y="4540210"/>
            <a:ext cx="8534400" cy="1938992"/>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fontAlgn="base">
              <a:spcBef>
                <a:spcPct val="0"/>
              </a:spcBef>
              <a:spcAft>
                <a:spcPct val="0"/>
              </a:spcAft>
            </a:pPr>
            <a:r>
              <a:rPr lang="en-US" sz="2000" b="1" dirty="0">
                <a:solidFill>
                  <a:srgbClr val="004422"/>
                </a:solidFill>
                <a:latin typeface="Segoe UI" pitchFamily="34" charset="0"/>
                <a:ea typeface="Times New Roman" pitchFamily="18" charset="0"/>
                <a:cs typeface="Segoe UI" pitchFamily="34" charset="0"/>
              </a:rPr>
              <a:t>Eligibility</a:t>
            </a:r>
            <a:endParaRPr lang="en-US" sz="1600" b="1" dirty="0">
              <a:solidFill>
                <a:srgbClr val="5B9BD5"/>
              </a:solidFill>
              <a:latin typeface="Calibri Light"/>
              <a:ea typeface="Times New Roman" pitchFamily="18" charset="0"/>
              <a:cs typeface="Times New Roman" pitchFamily="18" charset="0"/>
            </a:endParaRPr>
          </a:p>
          <a:p>
            <a:pPr eaLnBrk="0" fontAlgn="base" hangingPunct="0">
              <a:spcBef>
                <a:spcPct val="0"/>
              </a:spcBef>
              <a:spcAft>
                <a:spcPct val="0"/>
              </a:spcAft>
            </a:pPr>
            <a:r>
              <a:rPr lang="en-US" sz="1600" b="1" dirty="0">
                <a:solidFill>
                  <a:srgbClr val="CF2E2E"/>
                </a:solidFill>
                <a:latin typeface="Segoe UI" pitchFamily="34" charset="0"/>
                <a:ea typeface="Times New Roman" pitchFamily="18" charset="0"/>
                <a:cs typeface="Segoe UI" pitchFamily="34" charset="0"/>
              </a:rPr>
              <a:t>Citizenship Criteria-</a:t>
            </a:r>
            <a:endParaRPr lang="en-US" sz="1200" dirty="0">
              <a:latin typeface="Arial" pitchFamily="34" charset="0"/>
              <a:cs typeface="Arial" pitchFamily="34" charset="0"/>
            </a:endParaRPr>
          </a:p>
          <a:p>
            <a:pPr eaLnBrk="0" fontAlgn="base" hangingPunct="0">
              <a:spcBef>
                <a:spcPct val="0"/>
              </a:spcBef>
              <a:spcAft>
                <a:spcPct val="0"/>
              </a:spcAft>
              <a:buFont typeface="Wingdings" pitchFamily="2" charset="2"/>
              <a:buChar char="§"/>
            </a:pPr>
            <a:r>
              <a:rPr lang="en-US" b="1" dirty="0">
                <a:solidFill>
                  <a:srgbClr val="222222"/>
                </a:solidFill>
                <a:latin typeface="Segoe UI" pitchFamily="34" charset="0"/>
                <a:ea typeface="Times New Roman" pitchFamily="18" charset="0"/>
                <a:cs typeface="Segoe UI" pitchFamily="34" charset="0"/>
              </a:rPr>
              <a:t>  A citizen of India or a subject of Nepal or Bhutan is eligible to apply. </a:t>
            </a:r>
            <a:r>
              <a:rPr lang="en-US" b="1" dirty="0">
                <a:solidFill>
                  <a:srgbClr val="C00000"/>
                </a:solidFill>
                <a:latin typeface="Segoe UI" pitchFamily="34" charset="0"/>
                <a:ea typeface="Times New Roman" pitchFamily="18" charset="0"/>
                <a:cs typeface="Segoe UI" pitchFamily="34" charset="0"/>
              </a:rPr>
              <a:t>Or </a:t>
            </a:r>
          </a:p>
          <a:p>
            <a:pPr eaLnBrk="0" fontAlgn="base" hangingPunct="0">
              <a:spcBef>
                <a:spcPct val="0"/>
              </a:spcBef>
              <a:spcAft>
                <a:spcPct val="0"/>
              </a:spcAft>
              <a:buFont typeface="Wingdings" pitchFamily="2" charset="2"/>
              <a:buChar char="§"/>
            </a:pPr>
            <a:r>
              <a:rPr lang="en-US" b="1" dirty="0">
                <a:solidFill>
                  <a:srgbClr val="222222"/>
                </a:solidFill>
                <a:latin typeface="Segoe UI" pitchFamily="34" charset="0"/>
                <a:ea typeface="Times New Roman" pitchFamily="18" charset="0"/>
                <a:cs typeface="Segoe UI" pitchFamily="34" charset="0"/>
              </a:rPr>
              <a:t>   Tibetan refugee who have come India before 1st January, 1962 with an </a:t>
            </a:r>
          </a:p>
          <a:p>
            <a:pPr eaLnBrk="0" fontAlgn="base" hangingPunct="0">
              <a:spcBef>
                <a:spcPct val="0"/>
              </a:spcBef>
              <a:spcAft>
                <a:spcPct val="0"/>
              </a:spcAft>
            </a:pPr>
            <a:r>
              <a:rPr lang="en-US" b="1" dirty="0">
                <a:solidFill>
                  <a:srgbClr val="222222"/>
                </a:solidFill>
                <a:latin typeface="Segoe UI" pitchFamily="34" charset="0"/>
                <a:ea typeface="Times New Roman" pitchFamily="18" charset="0"/>
                <a:cs typeface="Segoe UI" pitchFamily="34" charset="0"/>
              </a:rPr>
              <a:t>     intention of settling in India permanently. </a:t>
            </a:r>
            <a:r>
              <a:rPr lang="en-US" b="1" dirty="0">
                <a:solidFill>
                  <a:srgbClr val="C00000"/>
                </a:solidFill>
                <a:latin typeface="Segoe UI" pitchFamily="34" charset="0"/>
                <a:ea typeface="Times New Roman" pitchFamily="18" charset="0"/>
                <a:cs typeface="Segoe UI" pitchFamily="34" charset="0"/>
              </a:rPr>
              <a:t>Or</a:t>
            </a:r>
            <a:r>
              <a:rPr lang="en-US" b="1" dirty="0">
                <a:solidFill>
                  <a:srgbClr val="222222"/>
                </a:solidFill>
                <a:latin typeface="Segoe UI" pitchFamily="34" charset="0"/>
                <a:ea typeface="Times New Roman" pitchFamily="18" charset="0"/>
                <a:cs typeface="Segoe UI" pitchFamily="34" charset="0"/>
              </a:rPr>
              <a:t> </a:t>
            </a:r>
          </a:p>
          <a:p>
            <a:pPr eaLnBrk="0" fontAlgn="base" hangingPunct="0">
              <a:spcBef>
                <a:spcPct val="0"/>
              </a:spcBef>
              <a:spcAft>
                <a:spcPct val="0"/>
              </a:spcAft>
              <a:buFont typeface="Wingdings" pitchFamily="2" charset="2"/>
              <a:buChar char="§"/>
            </a:pPr>
            <a:r>
              <a:rPr lang="en-US" b="1" dirty="0">
                <a:solidFill>
                  <a:srgbClr val="222222"/>
                </a:solidFill>
                <a:latin typeface="Segoe UI" pitchFamily="34" charset="0"/>
                <a:ea typeface="Times New Roman" pitchFamily="18" charset="0"/>
                <a:cs typeface="Segoe UI" pitchFamily="34" charset="0"/>
              </a:rPr>
              <a:t>    Candidate of Indian origin whose ancestors has migrated to India from   </a:t>
            </a:r>
          </a:p>
          <a:p>
            <a:pPr eaLnBrk="0" fontAlgn="base" hangingPunct="0">
              <a:spcBef>
                <a:spcPct val="0"/>
              </a:spcBef>
              <a:spcAft>
                <a:spcPct val="0"/>
              </a:spcAft>
            </a:pPr>
            <a:r>
              <a:rPr lang="en-US" b="1" dirty="0">
                <a:solidFill>
                  <a:srgbClr val="222222"/>
                </a:solidFill>
                <a:latin typeface="Segoe UI" pitchFamily="34" charset="0"/>
                <a:ea typeface="Times New Roman" pitchFamily="18" charset="0"/>
                <a:cs typeface="Segoe UI" pitchFamily="34" charset="0"/>
              </a:rPr>
              <a:t>     countries listed in Indian Constitution.</a:t>
            </a:r>
            <a:endParaRPr lang="en-US" sz="3600" dirty="0">
              <a:latin typeface="Arial" pitchFamily="34" charset="0"/>
              <a:cs typeface="Arial" pitchFamily="34" charset="0"/>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152402"/>
            <a:ext cx="8229600" cy="685799"/>
          </a:xfrm>
        </p:spPr>
        <p:txBody>
          <a:bodyPr anchor="ctr">
            <a:normAutofit/>
          </a:bodyPr>
          <a:lstStyle/>
          <a:p>
            <a:r>
              <a:rPr lang="en-US" sz="2400" b="1" dirty="0">
                <a:solidFill>
                  <a:srgbClr val="C00000"/>
                </a:solidFill>
                <a:latin typeface="Times New Roman" pitchFamily="18" charset="0"/>
                <a:cs typeface="Times New Roman" pitchFamily="18" charset="0"/>
              </a:rPr>
              <a:t>Age Criteria</a:t>
            </a:r>
            <a:r>
              <a:rPr lang="en-US" sz="2400" dirty="0">
                <a:solidFill>
                  <a:srgbClr val="C00000"/>
                </a:solidFill>
                <a:latin typeface="Times New Roman" pitchFamily="18" charset="0"/>
                <a:cs typeface="Times New Roman" pitchFamily="18" charset="0"/>
              </a:rPr>
              <a:t> </a:t>
            </a:r>
            <a:r>
              <a:rPr lang="en-US" sz="2400" b="1" dirty="0">
                <a:solidFill>
                  <a:srgbClr val="C00000"/>
                </a:solidFill>
                <a:latin typeface="Times New Roman" pitchFamily="18" charset="0"/>
                <a:cs typeface="Times New Roman" pitchFamily="18" charset="0"/>
              </a:rPr>
              <a:t>(as on 1st Jan 2021)</a:t>
            </a:r>
            <a:endParaRPr lang="en-US" sz="2400" dirty="0">
              <a:solidFill>
                <a:srgbClr val="C0000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2057399" y="838201"/>
          <a:ext cx="8077203" cy="5739947"/>
        </p:xfrm>
        <a:graphic>
          <a:graphicData uri="http://schemas.openxmlformats.org/drawingml/2006/table">
            <a:tbl>
              <a:tblPr/>
              <a:tblGrid>
                <a:gridCol w="3962402">
                  <a:extLst>
                    <a:ext uri="{9D8B030D-6E8A-4147-A177-3AD203B41FA5}">
                      <a16:colId xmlns:a16="http://schemas.microsoft.com/office/drawing/2014/main" val="20000"/>
                    </a:ext>
                  </a:extLst>
                </a:gridCol>
                <a:gridCol w="1422400">
                  <a:extLst>
                    <a:ext uri="{9D8B030D-6E8A-4147-A177-3AD203B41FA5}">
                      <a16:colId xmlns:a16="http://schemas.microsoft.com/office/drawing/2014/main" val="20001"/>
                    </a:ext>
                  </a:extLst>
                </a:gridCol>
                <a:gridCol w="2692401">
                  <a:extLst>
                    <a:ext uri="{9D8B030D-6E8A-4147-A177-3AD203B41FA5}">
                      <a16:colId xmlns:a16="http://schemas.microsoft.com/office/drawing/2014/main" val="20002"/>
                    </a:ext>
                  </a:extLst>
                </a:gridCol>
              </a:tblGrid>
              <a:tr h="205497">
                <a:tc>
                  <a:txBody>
                    <a:bodyPr/>
                    <a:lstStyle/>
                    <a:p>
                      <a:pPr marL="0" marR="0" algn="ctr">
                        <a:lnSpc>
                          <a:spcPct val="107000"/>
                        </a:lnSpc>
                        <a:spcBef>
                          <a:spcPts val="0"/>
                        </a:spcBef>
                        <a:spcAft>
                          <a:spcPts val="0"/>
                        </a:spcAft>
                      </a:pPr>
                      <a:r>
                        <a:rPr lang="en-US" sz="1800" b="1" dirty="0" err="1">
                          <a:solidFill>
                            <a:schemeClr val="accent6">
                              <a:lumMod val="50000"/>
                            </a:schemeClr>
                          </a:solidFill>
                          <a:latin typeface="Times New Roman"/>
                          <a:ea typeface="Times New Roman"/>
                          <a:cs typeface="Times New Roman"/>
                        </a:rPr>
                        <a:t>Osts</a:t>
                      </a:r>
                      <a:endParaRPr lang="en-US" sz="1800" b="1" dirty="0">
                        <a:solidFill>
                          <a:schemeClr val="accent6">
                            <a:lumMod val="50000"/>
                          </a:schemeClr>
                        </a:solidFill>
                        <a:latin typeface="Calibri"/>
                        <a:ea typeface="Calibri"/>
                        <a:cs typeface="Times New Roman"/>
                      </a:endParaRPr>
                    </a:p>
                  </a:txBody>
                  <a:tcPr marL="27677"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chemeClr val="accent6">
                              <a:lumMod val="50000"/>
                            </a:schemeClr>
                          </a:solidFill>
                          <a:latin typeface="Times New Roman"/>
                          <a:ea typeface="Times New Roman"/>
                          <a:cs typeface="Times New Roman"/>
                        </a:rPr>
                        <a:t>Age Limit</a:t>
                      </a:r>
                      <a:endParaRPr lang="en-US" sz="1800" b="1">
                        <a:solidFill>
                          <a:schemeClr val="accent6">
                            <a:lumMod val="50000"/>
                          </a:schemeClr>
                        </a:solidFill>
                        <a:latin typeface="Calibri"/>
                        <a:ea typeface="Calibri"/>
                        <a:cs typeface="Times New Roman"/>
                      </a:endParaRPr>
                    </a:p>
                  </a:txBody>
                  <a:tcPr marL="27677"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chemeClr val="accent6">
                              <a:lumMod val="50000"/>
                            </a:schemeClr>
                          </a:solidFill>
                          <a:latin typeface="Times New Roman"/>
                          <a:ea typeface="Times New Roman"/>
                          <a:cs typeface="Times New Roman"/>
                        </a:rPr>
                        <a:t>Remark</a:t>
                      </a:r>
                      <a:endParaRPr lang="en-US" sz="1800" b="1" dirty="0">
                        <a:solidFill>
                          <a:schemeClr val="accent6">
                            <a:lumMod val="50000"/>
                          </a:schemeClr>
                        </a:solidFill>
                        <a:latin typeface="Calibri"/>
                        <a:ea typeface="Calibri"/>
                        <a:cs typeface="Times New Roman"/>
                      </a:endParaRPr>
                    </a:p>
                  </a:txBody>
                  <a:tcPr marL="27677"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218435">
                <a:tc>
                  <a:txBody>
                    <a:bodyPr/>
                    <a:lstStyle/>
                    <a:p>
                      <a:pPr marL="0" marR="0">
                        <a:lnSpc>
                          <a:spcPct val="107000"/>
                        </a:lnSpc>
                        <a:spcBef>
                          <a:spcPts val="0"/>
                        </a:spcBef>
                        <a:spcAft>
                          <a:spcPts val="0"/>
                        </a:spcAft>
                      </a:pPr>
                      <a:r>
                        <a:rPr lang="en-US" sz="1800" b="1" dirty="0">
                          <a:latin typeface="Times New Roman"/>
                          <a:ea typeface="Times New Roman"/>
                          <a:cs typeface="Times New Roman"/>
                        </a:rPr>
                        <a:t>Auditors (Diff Ministries), Accountant, Accountant/</a:t>
                      </a:r>
                      <a:br>
                        <a:rPr lang="en-US" sz="1800" b="1" dirty="0">
                          <a:latin typeface="Times New Roman"/>
                          <a:ea typeface="Times New Roman"/>
                          <a:cs typeface="Times New Roman"/>
                        </a:rPr>
                      </a:br>
                      <a:r>
                        <a:rPr lang="en-US" sz="1800" b="1" dirty="0">
                          <a:latin typeface="Times New Roman"/>
                          <a:ea typeface="Times New Roman"/>
                          <a:cs typeface="Times New Roman"/>
                        </a:rPr>
                        <a:t>Junior</a:t>
                      </a:r>
                      <a:br>
                        <a:rPr lang="en-US" sz="1800" b="1" dirty="0">
                          <a:latin typeface="Times New Roman"/>
                          <a:ea typeface="Times New Roman"/>
                          <a:cs typeface="Times New Roman"/>
                        </a:rPr>
                      </a:br>
                      <a:r>
                        <a:rPr lang="en-US" sz="1800" b="1" dirty="0">
                          <a:latin typeface="Times New Roman"/>
                          <a:ea typeface="Times New Roman"/>
                          <a:cs typeface="Times New Roman"/>
                        </a:rPr>
                        <a:t>Accountant, Senior</a:t>
                      </a:r>
                      <a:br>
                        <a:rPr lang="en-US" sz="1800" b="1" dirty="0">
                          <a:latin typeface="Times New Roman"/>
                          <a:ea typeface="Times New Roman"/>
                          <a:cs typeface="Times New Roman"/>
                        </a:rPr>
                      </a:br>
                      <a:r>
                        <a:rPr lang="en-US" sz="1800" b="1" dirty="0">
                          <a:latin typeface="Times New Roman"/>
                          <a:ea typeface="Times New Roman"/>
                          <a:cs typeface="Times New Roman"/>
                        </a:rPr>
                        <a:t>Secretariat</a:t>
                      </a:r>
                      <a:br>
                        <a:rPr lang="en-US" sz="1800" b="1" dirty="0">
                          <a:latin typeface="Times New Roman"/>
                          <a:ea typeface="Times New Roman"/>
                          <a:cs typeface="Times New Roman"/>
                        </a:rPr>
                      </a:br>
                      <a:r>
                        <a:rPr lang="en-US" sz="1800" b="1" dirty="0">
                          <a:latin typeface="Times New Roman"/>
                          <a:ea typeface="Times New Roman"/>
                          <a:cs typeface="Times New Roman"/>
                        </a:rPr>
                        <a:t>Assistant/</a:t>
                      </a:r>
                      <a:br>
                        <a:rPr lang="en-US" sz="1800" b="1" dirty="0">
                          <a:latin typeface="Times New Roman"/>
                          <a:ea typeface="Times New Roman"/>
                          <a:cs typeface="Times New Roman"/>
                        </a:rPr>
                      </a:br>
                      <a:r>
                        <a:rPr lang="en-US" sz="1800" b="1" dirty="0">
                          <a:latin typeface="Times New Roman"/>
                          <a:ea typeface="Times New Roman"/>
                          <a:cs typeface="Times New Roman"/>
                        </a:rPr>
                        <a:t>Upper Division</a:t>
                      </a:r>
                      <a:br>
                        <a:rPr lang="en-US" sz="1800" b="1" dirty="0">
                          <a:latin typeface="Times New Roman"/>
                          <a:ea typeface="Times New Roman"/>
                          <a:cs typeface="Times New Roman"/>
                        </a:rPr>
                      </a:br>
                      <a:r>
                        <a:rPr lang="en-US" sz="1800" b="1" dirty="0">
                          <a:latin typeface="Times New Roman"/>
                          <a:ea typeface="Times New Roman"/>
                          <a:cs typeface="Times New Roman"/>
                        </a:rPr>
                        <a:t>Clerks, Tax Assistant, Sub-Inspector</a:t>
                      </a:r>
                      <a:endParaRPr lang="en-US" sz="1800" b="1" dirty="0">
                        <a:latin typeface="Calibri"/>
                        <a:ea typeface="Calibri"/>
                        <a:cs typeface="Times New Roman"/>
                      </a:endParaRPr>
                    </a:p>
                  </a:txBody>
                  <a:tcPr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latin typeface="Times New Roman"/>
                          <a:ea typeface="Times New Roman"/>
                          <a:cs typeface="Times New Roman"/>
                        </a:rPr>
                        <a:t>18-27 years</a:t>
                      </a:r>
                      <a:endParaRPr lang="en-US" sz="1800" b="1" dirty="0">
                        <a:latin typeface="Calibri"/>
                        <a:ea typeface="Calibri"/>
                        <a:cs typeface="Times New Roman"/>
                      </a:endParaRPr>
                    </a:p>
                  </a:txBody>
                  <a:tcPr marL="27677"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latin typeface="Times New Roman"/>
                          <a:ea typeface="Times New Roman"/>
                          <a:cs typeface="Times New Roman"/>
                        </a:rPr>
                        <a:t>Applicants must have born not before 2nd January 1994 and not after 1st January 2003</a:t>
                      </a:r>
                      <a:endParaRPr lang="en-US" sz="1800" b="1" dirty="0">
                        <a:latin typeface="Calibri"/>
                        <a:ea typeface="Calibri"/>
                        <a:cs typeface="Times New Roman"/>
                      </a:endParaRPr>
                    </a:p>
                  </a:txBody>
                  <a:tcPr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85349">
                <a:tc>
                  <a:txBody>
                    <a:bodyPr/>
                    <a:lstStyle/>
                    <a:p>
                      <a:pPr marL="0" marR="0">
                        <a:lnSpc>
                          <a:spcPct val="107000"/>
                        </a:lnSpc>
                        <a:spcBef>
                          <a:spcPts val="0"/>
                        </a:spcBef>
                        <a:spcAft>
                          <a:spcPts val="0"/>
                        </a:spcAft>
                      </a:pPr>
                      <a:r>
                        <a:rPr lang="en-US" sz="1800" b="1" dirty="0">
                          <a:latin typeface="Times New Roman"/>
                          <a:ea typeface="Times New Roman"/>
                          <a:cs typeface="Times New Roman"/>
                        </a:rPr>
                        <a:t>Various Posts</a:t>
                      </a:r>
                      <a:endParaRPr lang="en-US" sz="1800" b="1" dirty="0">
                        <a:latin typeface="Calibri"/>
                        <a:ea typeface="Calibri"/>
                        <a:cs typeface="Times New Roman"/>
                      </a:endParaRPr>
                    </a:p>
                  </a:txBody>
                  <a:tcPr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latin typeface="Times New Roman"/>
                          <a:ea typeface="Times New Roman"/>
                          <a:cs typeface="Times New Roman"/>
                        </a:rPr>
                        <a:t>20-27 years</a:t>
                      </a:r>
                      <a:endParaRPr lang="en-US" sz="1800" b="1" dirty="0">
                        <a:latin typeface="Calibri"/>
                        <a:ea typeface="Calibri"/>
                        <a:cs typeface="Times New Roman"/>
                      </a:endParaRPr>
                    </a:p>
                  </a:txBody>
                  <a:tcPr marL="27677"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latin typeface="Times New Roman"/>
                          <a:ea typeface="Times New Roman"/>
                          <a:cs typeface="Times New Roman"/>
                        </a:rPr>
                        <a:t>Applicants must have born not before 2nd Jan 1994 and not after 1st Jan 2001</a:t>
                      </a:r>
                      <a:endParaRPr lang="en-US" sz="1800" b="1" dirty="0">
                        <a:latin typeface="Calibri"/>
                        <a:ea typeface="Calibri"/>
                        <a:cs typeface="Times New Roman"/>
                      </a:endParaRPr>
                    </a:p>
                  </a:txBody>
                  <a:tcPr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15471">
                <a:tc>
                  <a:txBody>
                    <a:bodyPr/>
                    <a:lstStyle/>
                    <a:p>
                      <a:pPr marL="0" marR="0">
                        <a:lnSpc>
                          <a:spcPct val="107000"/>
                        </a:lnSpc>
                        <a:spcBef>
                          <a:spcPts val="0"/>
                        </a:spcBef>
                        <a:spcAft>
                          <a:spcPts val="0"/>
                        </a:spcAft>
                      </a:pPr>
                      <a:r>
                        <a:rPr lang="en-US" sz="1800" b="1" dirty="0">
                          <a:latin typeface="Times New Roman"/>
                          <a:ea typeface="Times New Roman"/>
                          <a:cs typeface="Times New Roman"/>
                        </a:rPr>
                        <a:t>Assistant</a:t>
                      </a:r>
                      <a:br>
                        <a:rPr lang="en-US" sz="1800" b="1" dirty="0">
                          <a:latin typeface="Times New Roman"/>
                          <a:ea typeface="Times New Roman"/>
                          <a:cs typeface="Times New Roman"/>
                        </a:rPr>
                      </a:br>
                      <a:r>
                        <a:rPr lang="en-US" sz="1800" b="1" dirty="0">
                          <a:latin typeface="Times New Roman"/>
                          <a:ea typeface="Times New Roman"/>
                          <a:cs typeface="Times New Roman"/>
                        </a:rPr>
                        <a:t>Section Officer, Assistant</a:t>
                      </a:r>
                      <a:br>
                        <a:rPr lang="en-US" sz="1800" b="1" dirty="0">
                          <a:latin typeface="Times New Roman"/>
                          <a:ea typeface="Times New Roman"/>
                          <a:cs typeface="Times New Roman"/>
                        </a:rPr>
                      </a:br>
                      <a:r>
                        <a:rPr lang="en-US" sz="1800" b="1" dirty="0">
                          <a:latin typeface="Times New Roman"/>
                          <a:ea typeface="Times New Roman"/>
                          <a:cs typeface="Times New Roman"/>
                        </a:rPr>
                        <a:t>Section Officer, Assistant</a:t>
                      </a:r>
                      <a:br>
                        <a:rPr lang="en-US" sz="1800" b="1" dirty="0">
                          <a:latin typeface="Times New Roman"/>
                          <a:ea typeface="Times New Roman"/>
                          <a:cs typeface="Times New Roman"/>
                        </a:rPr>
                      </a:br>
                      <a:r>
                        <a:rPr lang="en-US" sz="1800" b="1" dirty="0">
                          <a:latin typeface="Times New Roman"/>
                          <a:ea typeface="Times New Roman"/>
                          <a:cs typeface="Times New Roman"/>
                        </a:rPr>
                        <a:t>Section Officer, Assistant</a:t>
                      </a:r>
                      <a:br>
                        <a:rPr lang="en-US" sz="1800" b="1" dirty="0">
                          <a:latin typeface="Times New Roman"/>
                          <a:ea typeface="Times New Roman"/>
                          <a:cs typeface="Times New Roman"/>
                        </a:rPr>
                      </a:br>
                      <a:r>
                        <a:rPr lang="en-US" sz="1800" b="1" dirty="0">
                          <a:latin typeface="Times New Roman"/>
                          <a:ea typeface="Times New Roman"/>
                          <a:cs typeface="Times New Roman"/>
                        </a:rPr>
                        <a:t>Section Officer, Assistant, Sub Inspector,</a:t>
                      </a:r>
                      <a:endParaRPr lang="en-US" sz="1800" b="1" dirty="0">
                        <a:latin typeface="Calibri"/>
                        <a:ea typeface="Calibri"/>
                        <a:cs typeface="Times New Roman"/>
                      </a:endParaRPr>
                    </a:p>
                  </a:txBody>
                  <a:tcPr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latin typeface="Times New Roman"/>
                          <a:ea typeface="Times New Roman"/>
                          <a:cs typeface="Times New Roman"/>
                        </a:rPr>
                        <a:t>20-30 years</a:t>
                      </a:r>
                      <a:endParaRPr lang="en-US" sz="1800" b="1" dirty="0">
                        <a:latin typeface="Calibri"/>
                        <a:ea typeface="Calibri"/>
                        <a:cs typeface="Times New Roman"/>
                      </a:endParaRPr>
                    </a:p>
                  </a:txBody>
                  <a:tcPr marL="27677"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latin typeface="Times New Roman"/>
                          <a:ea typeface="Times New Roman"/>
                          <a:cs typeface="Times New Roman"/>
                        </a:rPr>
                        <a:t>Applicants must have born not before 2nd January 1991 and not after 1st January 2001</a:t>
                      </a:r>
                      <a:endParaRPr lang="en-US" sz="1800" b="1" dirty="0">
                        <a:latin typeface="Calibri"/>
                        <a:ea typeface="Calibri"/>
                        <a:cs typeface="Times New Roman"/>
                      </a:endParaRPr>
                    </a:p>
                  </a:txBody>
                  <a:tcPr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057399" y="228601"/>
          <a:ext cx="8077203" cy="6286065"/>
        </p:xfrm>
        <a:graphic>
          <a:graphicData uri="http://schemas.openxmlformats.org/drawingml/2006/table">
            <a:tbl>
              <a:tblPr/>
              <a:tblGrid>
                <a:gridCol w="3962402">
                  <a:extLst>
                    <a:ext uri="{9D8B030D-6E8A-4147-A177-3AD203B41FA5}">
                      <a16:colId xmlns:a16="http://schemas.microsoft.com/office/drawing/2014/main" val="20000"/>
                    </a:ext>
                  </a:extLst>
                </a:gridCol>
                <a:gridCol w="1422400">
                  <a:extLst>
                    <a:ext uri="{9D8B030D-6E8A-4147-A177-3AD203B41FA5}">
                      <a16:colId xmlns:a16="http://schemas.microsoft.com/office/drawing/2014/main" val="20001"/>
                    </a:ext>
                  </a:extLst>
                </a:gridCol>
                <a:gridCol w="2692401">
                  <a:extLst>
                    <a:ext uri="{9D8B030D-6E8A-4147-A177-3AD203B41FA5}">
                      <a16:colId xmlns:a16="http://schemas.microsoft.com/office/drawing/2014/main" val="20002"/>
                    </a:ext>
                  </a:extLst>
                </a:gridCol>
              </a:tblGrid>
              <a:tr h="205497">
                <a:tc>
                  <a:txBody>
                    <a:bodyPr/>
                    <a:lstStyle/>
                    <a:p>
                      <a:pPr marL="0" marR="0" algn="ctr">
                        <a:lnSpc>
                          <a:spcPct val="107000"/>
                        </a:lnSpc>
                        <a:spcBef>
                          <a:spcPts val="0"/>
                        </a:spcBef>
                        <a:spcAft>
                          <a:spcPts val="0"/>
                        </a:spcAft>
                      </a:pPr>
                      <a:r>
                        <a:rPr lang="en-US" sz="1800" b="1" dirty="0" err="1">
                          <a:solidFill>
                            <a:schemeClr val="accent6">
                              <a:lumMod val="50000"/>
                            </a:schemeClr>
                          </a:solidFill>
                          <a:latin typeface="Times New Roman"/>
                          <a:ea typeface="Times New Roman"/>
                          <a:cs typeface="Times New Roman"/>
                        </a:rPr>
                        <a:t>Osts</a:t>
                      </a:r>
                      <a:endParaRPr lang="en-US" sz="1800" b="1" dirty="0">
                        <a:solidFill>
                          <a:schemeClr val="accent6">
                            <a:lumMod val="50000"/>
                          </a:schemeClr>
                        </a:solidFill>
                        <a:latin typeface="Calibri"/>
                        <a:ea typeface="Calibri"/>
                        <a:cs typeface="Times New Roman"/>
                      </a:endParaRPr>
                    </a:p>
                  </a:txBody>
                  <a:tcPr marL="27677"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chemeClr val="accent6">
                              <a:lumMod val="50000"/>
                            </a:schemeClr>
                          </a:solidFill>
                          <a:latin typeface="Times New Roman"/>
                          <a:ea typeface="Times New Roman"/>
                          <a:cs typeface="Times New Roman"/>
                        </a:rPr>
                        <a:t>Age Limit</a:t>
                      </a:r>
                      <a:endParaRPr lang="en-US" sz="1800" b="1">
                        <a:solidFill>
                          <a:schemeClr val="accent6">
                            <a:lumMod val="50000"/>
                          </a:schemeClr>
                        </a:solidFill>
                        <a:latin typeface="Calibri"/>
                        <a:ea typeface="Calibri"/>
                        <a:cs typeface="Times New Roman"/>
                      </a:endParaRPr>
                    </a:p>
                  </a:txBody>
                  <a:tcPr marL="27677"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chemeClr val="accent6">
                              <a:lumMod val="50000"/>
                            </a:schemeClr>
                          </a:solidFill>
                          <a:latin typeface="Times New Roman"/>
                          <a:ea typeface="Times New Roman"/>
                          <a:cs typeface="Times New Roman"/>
                        </a:rPr>
                        <a:t>Remark</a:t>
                      </a:r>
                      <a:endParaRPr lang="en-US" sz="1800" b="1" dirty="0">
                        <a:solidFill>
                          <a:schemeClr val="accent6">
                            <a:lumMod val="50000"/>
                          </a:schemeClr>
                        </a:solidFill>
                        <a:latin typeface="Calibri"/>
                        <a:ea typeface="Calibri"/>
                        <a:cs typeface="Times New Roman"/>
                      </a:endParaRPr>
                    </a:p>
                  </a:txBody>
                  <a:tcPr marL="27677"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484608">
                <a:tc>
                  <a:txBody>
                    <a:bodyPr/>
                    <a:lstStyle/>
                    <a:p>
                      <a:pPr marL="0" marR="0">
                        <a:lnSpc>
                          <a:spcPct val="107000"/>
                        </a:lnSpc>
                        <a:spcBef>
                          <a:spcPts val="0"/>
                        </a:spcBef>
                        <a:spcAft>
                          <a:spcPts val="0"/>
                        </a:spcAft>
                      </a:pPr>
                      <a:r>
                        <a:rPr lang="en-US" sz="1800" b="1" dirty="0">
                          <a:latin typeface="Times New Roman"/>
                          <a:ea typeface="Times New Roman"/>
                          <a:cs typeface="Times New Roman"/>
                        </a:rPr>
                        <a:t>Sub Inspector (group B), Divisional</a:t>
                      </a:r>
                      <a:br>
                        <a:rPr lang="en-US" sz="1800" b="1" dirty="0">
                          <a:latin typeface="Times New Roman"/>
                          <a:ea typeface="Times New Roman"/>
                          <a:cs typeface="Times New Roman"/>
                        </a:rPr>
                      </a:br>
                      <a:r>
                        <a:rPr lang="en-US" sz="1800" b="1" dirty="0">
                          <a:latin typeface="Times New Roman"/>
                          <a:ea typeface="Times New Roman"/>
                          <a:cs typeface="Times New Roman"/>
                        </a:rPr>
                        <a:t>Accountant, Assistant/</a:t>
                      </a:r>
                      <a:br>
                        <a:rPr lang="en-US" sz="1800" b="1" dirty="0">
                          <a:latin typeface="Times New Roman"/>
                          <a:ea typeface="Times New Roman"/>
                          <a:cs typeface="Times New Roman"/>
                        </a:rPr>
                      </a:br>
                      <a:r>
                        <a:rPr lang="en-US" sz="1800" b="1" dirty="0">
                          <a:latin typeface="Times New Roman"/>
                          <a:ea typeface="Times New Roman"/>
                          <a:cs typeface="Times New Roman"/>
                        </a:rPr>
                        <a:t>Superintendent, Assistant, Inspector, Inspector Posts, Assistant</a:t>
                      </a:r>
                      <a:br>
                        <a:rPr lang="en-US" sz="1800" b="1" dirty="0">
                          <a:latin typeface="Times New Roman"/>
                          <a:ea typeface="Times New Roman"/>
                          <a:cs typeface="Times New Roman"/>
                        </a:rPr>
                      </a:br>
                      <a:r>
                        <a:rPr lang="en-US" sz="1800" b="1" dirty="0">
                          <a:latin typeface="Times New Roman"/>
                          <a:ea typeface="Times New Roman"/>
                          <a:cs typeface="Times New Roman"/>
                        </a:rPr>
                        <a:t>Enforcement</a:t>
                      </a:r>
                      <a:br>
                        <a:rPr lang="en-US" sz="1800" b="1" dirty="0">
                          <a:latin typeface="Times New Roman"/>
                          <a:ea typeface="Times New Roman"/>
                          <a:cs typeface="Times New Roman"/>
                        </a:rPr>
                      </a:br>
                      <a:r>
                        <a:rPr lang="en-US" sz="1800" b="1" dirty="0">
                          <a:latin typeface="Times New Roman"/>
                          <a:ea typeface="Times New Roman"/>
                          <a:cs typeface="Times New Roman"/>
                        </a:rPr>
                        <a:t>Officer, Inspector</a:t>
                      </a:r>
                      <a:br>
                        <a:rPr lang="en-US" sz="1800" b="1" dirty="0">
                          <a:latin typeface="Times New Roman"/>
                          <a:ea typeface="Times New Roman"/>
                          <a:cs typeface="Times New Roman"/>
                        </a:rPr>
                      </a:br>
                      <a:r>
                        <a:rPr lang="en-US" sz="1800" b="1" dirty="0">
                          <a:latin typeface="Times New Roman"/>
                          <a:ea typeface="Times New Roman"/>
                          <a:cs typeface="Times New Roman"/>
                        </a:rPr>
                        <a:t>(Examiner), Inspector</a:t>
                      </a:r>
                      <a:br>
                        <a:rPr lang="en-US" sz="1800" b="1" dirty="0">
                          <a:latin typeface="Times New Roman"/>
                          <a:ea typeface="Times New Roman"/>
                          <a:cs typeface="Times New Roman"/>
                        </a:rPr>
                      </a:br>
                      <a:r>
                        <a:rPr lang="en-US" sz="1800" b="1" dirty="0">
                          <a:latin typeface="Times New Roman"/>
                          <a:ea typeface="Times New Roman"/>
                          <a:cs typeface="Times New Roman"/>
                        </a:rPr>
                        <a:t>(Preventive</a:t>
                      </a:r>
                      <a:br>
                        <a:rPr lang="en-US" sz="1800" b="1" dirty="0">
                          <a:latin typeface="Times New Roman"/>
                          <a:ea typeface="Times New Roman"/>
                          <a:cs typeface="Times New Roman"/>
                        </a:rPr>
                      </a:br>
                      <a:r>
                        <a:rPr lang="en-US" sz="1800" b="1" dirty="0">
                          <a:latin typeface="Times New Roman"/>
                          <a:ea typeface="Times New Roman"/>
                          <a:cs typeface="Times New Roman"/>
                        </a:rPr>
                        <a:t>Officer), Inspector,</a:t>
                      </a:r>
                      <a:br>
                        <a:rPr lang="en-US" sz="1800" b="1" dirty="0">
                          <a:latin typeface="Times New Roman"/>
                          <a:ea typeface="Times New Roman"/>
                          <a:cs typeface="Times New Roman"/>
                        </a:rPr>
                      </a:br>
                      <a:r>
                        <a:rPr lang="en-US" sz="1800" b="1" dirty="0">
                          <a:latin typeface="Times New Roman"/>
                          <a:ea typeface="Times New Roman"/>
                          <a:cs typeface="Times New Roman"/>
                        </a:rPr>
                        <a:t>(Central Excise), Inspector of</a:t>
                      </a:r>
                      <a:br>
                        <a:rPr lang="en-US" sz="1800" b="1" dirty="0">
                          <a:latin typeface="Times New Roman"/>
                          <a:ea typeface="Times New Roman"/>
                          <a:cs typeface="Times New Roman"/>
                        </a:rPr>
                      </a:br>
                      <a:r>
                        <a:rPr lang="en-US" sz="1800" b="1" dirty="0">
                          <a:latin typeface="Times New Roman"/>
                          <a:ea typeface="Times New Roman"/>
                          <a:cs typeface="Times New Roman"/>
                        </a:rPr>
                        <a:t>Income Tax, Assistant</a:t>
                      </a:r>
                      <a:br>
                        <a:rPr lang="en-US" sz="1800" b="1" dirty="0">
                          <a:latin typeface="Times New Roman"/>
                          <a:ea typeface="Times New Roman"/>
                          <a:cs typeface="Times New Roman"/>
                        </a:rPr>
                      </a:br>
                      <a:r>
                        <a:rPr lang="en-US" sz="1800" b="1" dirty="0">
                          <a:latin typeface="Times New Roman"/>
                          <a:ea typeface="Times New Roman"/>
                          <a:cs typeface="Times New Roman"/>
                        </a:rPr>
                        <a:t>Section Officer, Assistant</a:t>
                      </a:r>
                      <a:br>
                        <a:rPr lang="en-US" sz="1800" b="1" dirty="0">
                          <a:latin typeface="Times New Roman"/>
                          <a:ea typeface="Times New Roman"/>
                          <a:cs typeface="Times New Roman"/>
                        </a:rPr>
                      </a:br>
                      <a:r>
                        <a:rPr lang="en-US" sz="1800" b="1" dirty="0">
                          <a:latin typeface="Times New Roman"/>
                          <a:ea typeface="Times New Roman"/>
                          <a:cs typeface="Times New Roman"/>
                        </a:rPr>
                        <a:t>Section Officer, Assistant</a:t>
                      </a:r>
                      <a:br>
                        <a:rPr lang="en-US" sz="1800" b="1" dirty="0">
                          <a:latin typeface="Times New Roman"/>
                          <a:ea typeface="Times New Roman"/>
                          <a:cs typeface="Times New Roman"/>
                        </a:rPr>
                      </a:br>
                      <a:r>
                        <a:rPr lang="en-US" sz="1800" b="1" dirty="0">
                          <a:latin typeface="Times New Roman"/>
                          <a:ea typeface="Times New Roman"/>
                          <a:cs typeface="Times New Roman"/>
                        </a:rPr>
                        <a:t>Accounts</a:t>
                      </a:r>
                      <a:br>
                        <a:rPr lang="en-US" sz="1800" b="1" dirty="0">
                          <a:latin typeface="Times New Roman"/>
                          <a:ea typeface="Times New Roman"/>
                          <a:cs typeface="Times New Roman"/>
                        </a:rPr>
                      </a:br>
                      <a:r>
                        <a:rPr lang="en-US" sz="1800" b="1" dirty="0">
                          <a:latin typeface="Times New Roman"/>
                          <a:ea typeface="Times New Roman"/>
                          <a:cs typeface="Times New Roman"/>
                        </a:rPr>
                        <a:t>Officer, Assistant Audit</a:t>
                      </a:r>
                      <a:br>
                        <a:rPr lang="en-US" sz="1800" b="1" dirty="0">
                          <a:latin typeface="Times New Roman"/>
                          <a:ea typeface="Times New Roman"/>
                          <a:cs typeface="Times New Roman"/>
                        </a:rPr>
                      </a:br>
                      <a:r>
                        <a:rPr lang="en-US" sz="1800" b="1" dirty="0">
                          <a:latin typeface="Times New Roman"/>
                          <a:ea typeface="Times New Roman"/>
                          <a:cs typeface="Times New Roman"/>
                        </a:rPr>
                        <a:t>Officer</a:t>
                      </a:r>
                      <a:endParaRPr lang="en-US" sz="1800" b="1" dirty="0">
                        <a:latin typeface="Calibri"/>
                        <a:ea typeface="Calibri"/>
                        <a:cs typeface="Times New Roman"/>
                      </a:endParaRPr>
                    </a:p>
                  </a:txBody>
                  <a:tcPr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latin typeface="Times New Roman"/>
                          <a:ea typeface="Times New Roman"/>
                          <a:cs typeface="Times New Roman"/>
                        </a:rPr>
                        <a:t>up to  30 years</a:t>
                      </a:r>
                      <a:endParaRPr lang="en-US" sz="1800" b="1" dirty="0">
                        <a:latin typeface="Calibri"/>
                        <a:ea typeface="Calibri"/>
                        <a:cs typeface="Times New Roman"/>
                      </a:endParaRPr>
                    </a:p>
                  </a:txBody>
                  <a:tcPr marL="27677"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latin typeface="Times New Roman"/>
                          <a:ea typeface="Times New Roman"/>
                          <a:cs typeface="Times New Roman"/>
                        </a:rPr>
                        <a:t>Applicants must have born not before 2nd Jan 1991 and not after 1st Jan 2003</a:t>
                      </a:r>
                      <a:endParaRPr lang="en-US" sz="1800" b="1" dirty="0">
                        <a:latin typeface="Calibri"/>
                        <a:ea typeface="Calibri"/>
                        <a:cs typeface="Times New Roman"/>
                      </a:endParaRPr>
                    </a:p>
                  </a:txBody>
                  <a:tcPr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8730">
                <a:tc>
                  <a:txBody>
                    <a:bodyPr/>
                    <a:lstStyle/>
                    <a:p>
                      <a:pPr marL="0" marR="0">
                        <a:lnSpc>
                          <a:spcPct val="107000"/>
                        </a:lnSpc>
                        <a:spcBef>
                          <a:spcPts val="0"/>
                        </a:spcBef>
                        <a:spcAft>
                          <a:spcPts val="0"/>
                        </a:spcAft>
                      </a:pPr>
                      <a:r>
                        <a:rPr lang="en-US" sz="1800" b="1" dirty="0">
                          <a:latin typeface="Times New Roman"/>
                          <a:ea typeface="Times New Roman"/>
                          <a:cs typeface="Times New Roman"/>
                        </a:rPr>
                        <a:t>Junior</a:t>
                      </a:r>
                      <a:br>
                        <a:rPr lang="en-US" sz="1800" b="1" dirty="0">
                          <a:latin typeface="Times New Roman"/>
                          <a:ea typeface="Times New Roman"/>
                          <a:cs typeface="Times New Roman"/>
                        </a:rPr>
                      </a:br>
                      <a:r>
                        <a:rPr lang="en-US" sz="1800" b="1" dirty="0">
                          <a:latin typeface="Times New Roman"/>
                          <a:ea typeface="Times New Roman"/>
                          <a:cs typeface="Times New Roman"/>
                        </a:rPr>
                        <a:t>Statistical</a:t>
                      </a:r>
                      <a:br>
                        <a:rPr lang="en-US" sz="1800" b="1" dirty="0">
                          <a:latin typeface="Times New Roman"/>
                          <a:ea typeface="Times New Roman"/>
                          <a:cs typeface="Times New Roman"/>
                        </a:rPr>
                      </a:br>
                      <a:r>
                        <a:rPr lang="en-US" sz="1800" b="1" dirty="0">
                          <a:latin typeface="Times New Roman"/>
                          <a:ea typeface="Times New Roman"/>
                          <a:cs typeface="Times New Roman"/>
                        </a:rPr>
                        <a:t>Officer</a:t>
                      </a:r>
                      <a:endParaRPr lang="en-US" sz="1800" b="1" dirty="0">
                        <a:latin typeface="Calibri"/>
                        <a:ea typeface="Calibri"/>
                        <a:cs typeface="Times New Roman"/>
                      </a:endParaRPr>
                    </a:p>
                  </a:txBody>
                  <a:tcPr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latin typeface="Times New Roman"/>
                          <a:ea typeface="Times New Roman"/>
                          <a:cs typeface="Times New Roman"/>
                        </a:rPr>
                        <a:t>Up to 32years</a:t>
                      </a:r>
                      <a:endParaRPr lang="en-US" sz="1800" b="1" dirty="0">
                        <a:latin typeface="Calibri"/>
                        <a:ea typeface="Calibri"/>
                        <a:cs typeface="Times New Roman"/>
                      </a:endParaRPr>
                    </a:p>
                  </a:txBody>
                  <a:tcPr marL="27677"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latin typeface="Times New Roman"/>
                          <a:ea typeface="Times New Roman"/>
                          <a:cs typeface="Times New Roman"/>
                        </a:rPr>
                        <a:t>Applicants must have born not before 2nd Jan 1989 and not after 1st Jan 2003</a:t>
                      </a:r>
                      <a:endParaRPr lang="en-US" sz="1800" b="1" dirty="0">
                        <a:latin typeface="Calibri"/>
                        <a:ea typeface="Calibri"/>
                        <a:cs typeface="Times New Roman"/>
                      </a:endParaRPr>
                    </a:p>
                  </a:txBody>
                  <a:tcPr marR="27677" marT="27677" marB="2767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228600"/>
            <a:ext cx="8229600" cy="6172200"/>
          </a:xfrm>
        </p:spPr>
        <p:txBody>
          <a:bodyPr>
            <a:normAutofit fontScale="62500" lnSpcReduction="20000"/>
          </a:bodyPr>
          <a:lstStyle/>
          <a:p>
            <a:pPr>
              <a:buNone/>
            </a:pPr>
            <a:r>
              <a:rPr lang="en-US" b="1" dirty="0">
                <a:solidFill>
                  <a:schemeClr val="accent6">
                    <a:lumMod val="50000"/>
                  </a:schemeClr>
                </a:solidFill>
              </a:rPr>
              <a:t>Age relaxation is also permissible as per the reservation criteria</a:t>
            </a:r>
            <a:endParaRPr lang="en-US" dirty="0">
              <a:solidFill>
                <a:schemeClr val="accent6">
                  <a:lumMod val="50000"/>
                </a:schemeClr>
              </a:solidFill>
            </a:endParaRPr>
          </a:p>
          <a:p>
            <a:pPr>
              <a:buNone/>
            </a:pPr>
            <a:r>
              <a:rPr lang="en-US" b="1" dirty="0">
                <a:solidFill>
                  <a:srgbClr val="C00000"/>
                </a:solidFill>
              </a:rPr>
              <a:t>Educational Qualification Criteria (as on 1st Jan 2021)</a:t>
            </a:r>
            <a:endParaRPr lang="en-US" dirty="0">
              <a:solidFill>
                <a:srgbClr val="C00000"/>
              </a:solidFill>
            </a:endParaRPr>
          </a:p>
          <a:p>
            <a:pPr lvl="0"/>
            <a:r>
              <a:rPr lang="en-US" dirty="0"/>
              <a:t>Candidates must have a bachelor’s degree from a recognized university/institution.</a:t>
            </a:r>
          </a:p>
          <a:p>
            <a:pPr lvl="0"/>
            <a:r>
              <a:rPr lang="en-US" dirty="0"/>
              <a:t>Candidate’s in final year of their graduation program are also eligible.</a:t>
            </a:r>
          </a:p>
          <a:p>
            <a:r>
              <a:rPr lang="en-US" dirty="0"/>
              <a:t>For more information on eligibility criteria, candidates can read official recruitment notice </a:t>
            </a:r>
            <a:r>
              <a:rPr lang="en-US" dirty="0" err="1"/>
              <a:t>pdf</a:t>
            </a:r>
            <a:r>
              <a:rPr lang="en-US" dirty="0"/>
              <a:t> shared at the end of the article.</a:t>
            </a:r>
          </a:p>
          <a:p>
            <a:endParaRPr lang="en-US" dirty="0"/>
          </a:p>
          <a:p>
            <a:pPr>
              <a:buNone/>
            </a:pPr>
            <a:r>
              <a:rPr lang="en-US" b="1" dirty="0">
                <a:solidFill>
                  <a:srgbClr val="C00000"/>
                </a:solidFill>
              </a:rPr>
              <a:t>SSC CGL Selection Process</a:t>
            </a:r>
          </a:p>
          <a:p>
            <a:pPr algn="just"/>
            <a:r>
              <a:rPr lang="en-US" dirty="0"/>
              <a:t>There are four stages of </a:t>
            </a:r>
            <a:r>
              <a:rPr lang="en-US" dirty="0" err="1"/>
              <a:t>ssc</a:t>
            </a:r>
            <a:r>
              <a:rPr lang="en-US" dirty="0"/>
              <a:t> </a:t>
            </a:r>
            <a:r>
              <a:rPr lang="en-US" dirty="0" err="1"/>
              <a:t>cgl</a:t>
            </a:r>
            <a:r>
              <a:rPr lang="en-US" dirty="0"/>
              <a:t> recruitment process and these stages include following examinations-</a:t>
            </a:r>
          </a:p>
          <a:p>
            <a:endParaRPr lang="en-US" dirty="0"/>
          </a:p>
          <a:p>
            <a:pPr lvl="0"/>
            <a:r>
              <a:rPr lang="en-US" b="1" dirty="0"/>
              <a:t>Tier I: Computer Based Examination (CBE)</a:t>
            </a:r>
            <a:endParaRPr lang="en-US" dirty="0"/>
          </a:p>
          <a:p>
            <a:pPr lvl="0"/>
            <a:r>
              <a:rPr lang="en-US" b="1" dirty="0"/>
              <a:t>Tier II: Computer Based Examination (CBE)</a:t>
            </a:r>
            <a:endParaRPr lang="en-US" dirty="0"/>
          </a:p>
          <a:p>
            <a:pPr lvl="0"/>
            <a:r>
              <a:rPr lang="en-US" b="1" dirty="0"/>
              <a:t>Tier III: Pen &amp; Paper Mode Exam (Descriptive Paper)</a:t>
            </a:r>
            <a:endParaRPr lang="en-US" dirty="0"/>
          </a:p>
          <a:p>
            <a:pPr lvl="0"/>
            <a:r>
              <a:rPr lang="en-US" b="1" dirty="0"/>
              <a:t>Tier-IV</a:t>
            </a:r>
            <a:r>
              <a:rPr lang="en-US" dirty="0"/>
              <a:t>:</a:t>
            </a:r>
            <a:r>
              <a:rPr lang="en-US" b="1" dirty="0"/>
              <a:t> Computer Proficiency Test/ Data Entry Skill Test (as</a:t>
            </a:r>
            <a:br>
              <a:rPr lang="en-US" b="1" dirty="0"/>
            </a:br>
            <a:r>
              <a:rPr lang="en-US" b="1" dirty="0"/>
              <a:t>applicable)</a:t>
            </a:r>
          </a:p>
          <a:p>
            <a:pPr lvl="0"/>
            <a:endParaRPr lang="en-US" dirty="0"/>
          </a:p>
          <a:p>
            <a:pPr algn="just"/>
            <a:r>
              <a:rPr lang="en-US" dirty="0"/>
              <a:t>Candidates who will clear all the exams will be called for document verification. They have to carry original as well as photocopies of all the required documents along with them at the time of document verification.</a:t>
            </a:r>
          </a:p>
          <a:p>
            <a:endParaRPr lang="en-US"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200" b="1" dirty="0">
                <a:solidFill>
                  <a:srgbClr val="002060"/>
                </a:solidFill>
                <a:latin typeface="Times New Roman" pitchFamily="18" charset="0"/>
                <a:cs typeface="Times New Roman" pitchFamily="18" charset="0"/>
              </a:rPr>
              <a:t>Tentative vacancy Combined Graduate Level Examination-2020 </a:t>
            </a:r>
            <a:br>
              <a:rPr lang="en-US" sz="2200" dirty="0">
                <a:solidFill>
                  <a:srgbClr val="002060"/>
                </a:solidFill>
                <a:latin typeface="Times New Roman" pitchFamily="18" charset="0"/>
                <a:cs typeface="Times New Roman" pitchFamily="18" charset="0"/>
              </a:rPr>
            </a:br>
            <a:r>
              <a:rPr lang="en-US" sz="2200" b="1" dirty="0">
                <a:solidFill>
                  <a:srgbClr val="002060"/>
                </a:solidFill>
                <a:latin typeface="Times New Roman" pitchFamily="18" charset="0"/>
                <a:cs typeface="Times New Roman" pitchFamily="18" charset="0"/>
              </a:rPr>
              <a:t>(Updated as on dated 08.02.2021)</a:t>
            </a:r>
            <a:endParaRPr lang="en-US" sz="2200" dirty="0">
              <a:solidFill>
                <a:srgbClr val="00206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752600" y="1295401"/>
          <a:ext cx="8686800" cy="5257797"/>
        </p:xfrm>
        <a:graphic>
          <a:graphicData uri="http://schemas.openxmlformats.org/drawingml/2006/table">
            <a:tbl>
              <a:tblPr/>
              <a:tblGrid>
                <a:gridCol w="600240">
                  <a:extLst>
                    <a:ext uri="{9D8B030D-6E8A-4147-A177-3AD203B41FA5}">
                      <a16:colId xmlns:a16="http://schemas.microsoft.com/office/drawing/2014/main" val="20000"/>
                    </a:ext>
                  </a:extLst>
                </a:gridCol>
                <a:gridCol w="1000399">
                  <a:extLst>
                    <a:ext uri="{9D8B030D-6E8A-4147-A177-3AD203B41FA5}">
                      <a16:colId xmlns:a16="http://schemas.microsoft.com/office/drawing/2014/main" val="20001"/>
                    </a:ext>
                  </a:extLst>
                </a:gridCol>
                <a:gridCol w="3720929">
                  <a:extLst>
                    <a:ext uri="{9D8B030D-6E8A-4147-A177-3AD203B41FA5}">
                      <a16:colId xmlns:a16="http://schemas.microsoft.com/office/drawing/2014/main" val="20002"/>
                    </a:ext>
                  </a:extLst>
                </a:gridCol>
                <a:gridCol w="2281466">
                  <a:extLst>
                    <a:ext uri="{9D8B030D-6E8A-4147-A177-3AD203B41FA5}">
                      <a16:colId xmlns:a16="http://schemas.microsoft.com/office/drawing/2014/main" val="20003"/>
                    </a:ext>
                  </a:extLst>
                </a:gridCol>
                <a:gridCol w="1083766">
                  <a:extLst>
                    <a:ext uri="{9D8B030D-6E8A-4147-A177-3AD203B41FA5}">
                      <a16:colId xmlns:a16="http://schemas.microsoft.com/office/drawing/2014/main" val="20004"/>
                    </a:ext>
                  </a:extLst>
                </a:gridCol>
              </a:tblGrid>
              <a:tr h="304392">
                <a:tc>
                  <a:txBody>
                    <a:bodyPr/>
                    <a:lstStyle/>
                    <a:p>
                      <a:pPr marL="0" marR="0" algn="ctr">
                        <a:lnSpc>
                          <a:spcPct val="107000"/>
                        </a:lnSpc>
                        <a:spcBef>
                          <a:spcPts val="0"/>
                        </a:spcBef>
                        <a:spcAft>
                          <a:spcPts val="0"/>
                        </a:spcAft>
                      </a:pPr>
                      <a:r>
                        <a:rPr lang="en-US" sz="1400" b="1" dirty="0" err="1">
                          <a:latin typeface="Times New Roman" pitchFamily="18" charset="0"/>
                          <a:ea typeface="Calibri"/>
                          <a:cs typeface="Times New Roman" pitchFamily="18" charset="0"/>
                        </a:rPr>
                        <a:t>Sno</a:t>
                      </a:r>
                      <a:r>
                        <a:rPr lang="en-US" sz="1400" b="1" dirty="0">
                          <a:latin typeface="Times New Roman" pitchFamily="18" charset="0"/>
                          <a:ea typeface="Calibri"/>
                          <a:cs typeface="Times New Roman" pitchFamily="18" charset="0"/>
                        </a:rPr>
                        <a:t> </a:t>
                      </a:r>
                      <a:endParaRPr lang="en-US" sz="14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Post code</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Name of Department </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Name of Post</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Total</a:t>
                      </a:r>
                      <a:endParaRPr lang="en-US" sz="14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75951">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A01</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pitchFamily="18" charset="0"/>
                          <a:ea typeface="Calibri"/>
                          <a:cs typeface="Times New Roman" pitchFamily="18" charset="0"/>
                        </a:rPr>
                        <a:t>Indian Audit &amp; Accounts Department under C&amp;AG </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Assistant Audit Officer</a:t>
                      </a:r>
                      <a:endParaRPr lang="en-US" sz="1400">
                        <a:latin typeface="Times New Roman" pitchFamily="18" charset="0"/>
                        <a:ea typeface="Calibri"/>
                        <a:cs typeface="Times New Roman" pitchFamily="18" charset="0"/>
                      </a:endParaRPr>
                    </a:p>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Group ‘B’</a:t>
                      </a:r>
                      <a:endParaRPr lang="en-US" sz="1400">
                        <a:latin typeface="Times New Roman" pitchFamily="18" charset="0"/>
                        <a:ea typeface="Calibri"/>
                        <a:cs typeface="Times New Roman" pitchFamily="18" charset="0"/>
                      </a:endParaRPr>
                    </a:p>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Gazetted (Non</a:t>
                      </a:r>
                      <a:endParaRPr lang="en-US" sz="1400">
                        <a:latin typeface="Times New Roman" pitchFamily="18" charset="0"/>
                        <a:ea typeface="Calibri"/>
                        <a:cs typeface="Times New Roman" pitchFamily="18" charset="0"/>
                      </a:endParaRPr>
                    </a:p>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Ministerial)</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250</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4392">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B03</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pitchFamily="18" charset="0"/>
                          <a:ea typeface="Calibri"/>
                          <a:cs typeface="Times New Roman" pitchFamily="18" charset="0"/>
                        </a:rPr>
                        <a:t>Central Secretariat Service (DOPT) </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Assistant Section Officer</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151</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28806">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B04</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pitchFamily="18" charset="0"/>
                          <a:ea typeface="Calibri"/>
                          <a:cs typeface="Times New Roman" pitchFamily="18" charset="0"/>
                        </a:rPr>
                        <a:t>Intelligence Bureau </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Assistant/Assistant</a:t>
                      </a:r>
                      <a:endParaRPr lang="en-US" sz="1400">
                        <a:latin typeface="Times New Roman" pitchFamily="18" charset="0"/>
                        <a:ea typeface="Calibri"/>
                        <a:cs typeface="Times New Roman" pitchFamily="18" charset="0"/>
                      </a:endParaRPr>
                    </a:p>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Section Officer</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23</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28806">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B06</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pitchFamily="18" charset="0"/>
                          <a:ea typeface="Calibri"/>
                          <a:cs typeface="Times New Roman" pitchFamily="18" charset="0"/>
                        </a:rPr>
                        <a:t>Ministry of External Affairs </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Assistant/Assistant</a:t>
                      </a:r>
                      <a:endParaRPr lang="en-US" sz="1400">
                        <a:latin typeface="Times New Roman" pitchFamily="18" charset="0"/>
                        <a:ea typeface="Calibri"/>
                        <a:cs typeface="Times New Roman" pitchFamily="18" charset="0"/>
                      </a:endParaRPr>
                    </a:p>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Section Officer</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89</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28806">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B07</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AFHQ (Ministry of Defence)</a:t>
                      </a:r>
                      <a:endParaRPr lang="en-US" sz="14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Assistant/Assistant</a:t>
                      </a:r>
                      <a:endParaRPr lang="en-US" sz="1400">
                        <a:latin typeface="Times New Roman" pitchFamily="18" charset="0"/>
                        <a:ea typeface="Calibri"/>
                        <a:cs typeface="Times New Roman" pitchFamily="18" charset="0"/>
                      </a:endParaRPr>
                    </a:p>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Section Officer</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88</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4392">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B08</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pitchFamily="18" charset="0"/>
                          <a:ea typeface="Calibri"/>
                          <a:cs typeface="Times New Roman" pitchFamily="18" charset="0"/>
                        </a:rPr>
                        <a:t>Election Commission </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Assistant Section Officer</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4</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44662">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B10</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pitchFamily="18" charset="0"/>
                          <a:ea typeface="Calibri"/>
                          <a:cs typeface="Times New Roman" pitchFamily="18" charset="0"/>
                        </a:rPr>
                        <a:t>Ministry of Electronics &amp; Information Technology </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Assistant/Assistant</a:t>
                      </a:r>
                      <a:endParaRPr lang="en-US" sz="1400">
                        <a:latin typeface="Times New Roman" pitchFamily="18" charset="0"/>
                        <a:ea typeface="Calibri"/>
                        <a:cs typeface="Times New Roman" pitchFamily="18" charset="0"/>
                      </a:endParaRPr>
                    </a:p>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Section Officer</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5</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04392">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B11</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pitchFamily="18" charset="0"/>
                          <a:ea typeface="Calibri"/>
                          <a:cs typeface="Times New Roman" pitchFamily="18" charset="0"/>
                        </a:rPr>
                        <a:t>Central Administrative Tribunal </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Assistant Section Officer</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5</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04392">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B12</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pitchFamily="18" charset="0"/>
                          <a:ea typeface="Calibri"/>
                          <a:cs typeface="Times New Roman" pitchFamily="18" charset="0"/>
                        </a:rPr>
                        <a:t>Central Vigilance Commission </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Assistant Section Officer</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latin typeface="Times New Roman" pitchFamily="18" charset="0"/>
                          <a:ea typeface="Calibri"/>
                          <a:cs typeface="Times New Roman"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528806">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B13</a:t>
                      </a:r>
                      <a:endParaRPr lang="en-US" sz="14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National Technical Research Organisation </a:t>
                      </a:r>
                      <a:endParaRPr lang="en-US" sz="14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Assistant/Assistant</a:t>
                      </a:r>
                      <a:endParaRPr lang="en-US" sz="1400">
                        <a:latin typeface="Times New Roman" pitchFamily="18" charset="0"/>
                        <a:ea typeface="Calibri"/>
                        <a:cs typeface="Times New Roman" pitchFamily="18" charset="0"/>
                      </a:endParaRPr>
                    </a:p>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Section Officer</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6</a:t>
                      </a:r>
                      <a:endParaRPr lang="en-US" sz="14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2" y="228601"/>
          <a:ext cx="8534399" cy="6434757"/>
        </p:xfrm>
        <a:graphic>
          <a:graphicData uri="http://schemas.openxmlformats.org/drawingml/2006/table">
            <a:tbl>
              <a:tblPr/>
              <a:tblGrid>
                <a:gridCol w="589709">
                  <a:extLst>
                    <a:ext uri="{9D8B030D-6E8A-4147-A177-3AD203B41FA5}">
                      <a16:colId xmlns:a16="http://schemas.microsoft.com/office/drawing/2014/main" val="20000"/>
                    </a:ext>
                  </a:extLst>
                </a:gridCol>
                <a:gridCol w="982848">
                  <a:extLst>
                    <a:ext uri="{9D8B030D-6E8A-4147-A177-3AD203B41FA5}">
                      <a16:colId xmlns:a16="http://schemas.microsoft.com/office/drawing/2014/main" val="20001"/>
                    </a:ext>
                  </a:extLst>
                </a:gridCol>
                <a:gridCol w="3655650">
                  <a:extLst>
                    <a:ext uri="{9D8B030D-6E8A-4147-A177-3AD203B41FA5}">
                      <a16:colId xmlns:a16="http://schemas.microsoft.com/office/drawing/2014/main" val="20002"/>
                    </a:ext>
                  </a:extLst>
                </a:gridCol>
                <a:gridCol w="2241440">
                  <a:extLst>
                    <a:ext uri="{9D8B030D-6E8A-4147-A177-3AD203B41FA5}">
                      <a16:colId xmlns:a16="http://schemas.microsoft.com/office/drawing/2014/main" val="20003"/>
                    </a:ext>
                  </a:extLst>
                </a:gridCol>
                <a:gridCol w="1064752">
                  <a:extLst>
                    <a:ext uri="{9D8B030D-6E8A-4147-A177-3AD203B41FA5}">
                      <a16:colId xmlns:a16="http://schemas.microsoft.com/office/drawing/2014/main" val="20004"/>
                    </a:ext>
                  </a:extLst>
                </a:gridCol>
              </a:tblGrid>
              <a:tr h="1773845">
                <a:tc>
                  <a:txBody>
                    <a:bodyPr/>
                    <a:lstStyle/>
                    <a:p>
                      <a:pPr marL="0" marR="0" algn="ctr">
                        <a:lnSpc>
                          <a:spcPct val="107000"/>
                        </a:lnSpc>
                        <a:spcBef>
                          <a:spcPts val="0"/>
                        </a:spcBef>
                        <a:spcAft>
                          <a:spcPts val="0"/>
                        </a:spcAft>
                      </a:pPr>
                      <a:r>
                        <a:rPr lang="en-US" sz="1600" b="1" dirty="0">
                          <a:latin typeface="Times New Roman" pitchFamily="18" charset="0"/>
                          <a:ea typeface="Calibri"/>
                          <a:cs typeface="Times New Roman"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latin typeface="Times New Roman" pitchFamily="18" charset="0"/>
                          <a:ea typeface="Calibri"/>
                          <a:cs typeface="Times New Roman" pitchFamily="18" charset="0"/>
                        </a:rPr>
                        <a:t>B14</a:t>
                      </a:r>
                    </a:p>
                    <a:p>
                      <a:pPr marL="0" marR="0" algn="ctr">
                        <a:lnSpc>
                          <a:spcPct val="107000"/>
                        </a:lnSpc>
                        <a:spcBef>
                          <a:spcPts val="0"/>
                        </a:spcBef>
                        <a:spcAft>
                          <a:spcPts val="0"/>
                        </a:spcAft>
                      </a:pPr>
                      <a:r>
                        <a:rPr lang="en-US" sz="1600" b="1" dirty="0">
                          <a:latin typeface="Times New Roman" pitchFamily="18" charset="0"/>
                          <a:ea typeface="Calibri"/>
                          <a:cs typeface="Times New Roman" pitchFamily="18" charset="0"/>
                        </a:rPr>
                        <a:t>to</a:t>
                      </a:r>
                    </a:p>
                    <a:p>
                      <a:pPr marL="0" marR="0" algn="ctr">
                        <a:lnSpc>
                          <a:spcPct val="107000"/>
                        </a:lnSpc>
                        <a:spcBef>
                          <a:spcPts val="0"/>
                        </a:spcBef>
                        <a:spcAft>
                          <a:spcPts val="0"/>
                        </a:spcAft>
                      </a:pPr>
                      <a:r>
                        <a:rPr lang="en-US" sz="1600" b="1" dirty="0">
                          <a:latin typeface="Times New Roman" pitchFamily="18" charset="0"/>
                          <a:ea typeface="Calibri"/>
                          <a:cs typeface="Times New Roman" pitchFamily="18" charset="0"/>
                        </a:rPr>
                        <a:t>B18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latin typeface="Times New Roman" pitchFamily="18" charset="0"/>
                          <a:ea typeface="Calibri"/>
                          <a:cs typeface="Times New Roman" pitchFamily="18" charset="0"/>
                        </a:rPr>
                        <a:t>1. Bureau of Police Research &amp; Development</a:t>
                      </a:r>
                    </a:p>
                    <a:p>
                      <a:pPr marL="0" marR="0">
                        <a:lnSpc>
                          <a:spcPct val="107000"/>
                        </a:lnSpc>
                        <a:spcBef>
                          <a:spcPts val="0"/>
                        </a:spcBef>
                        <a:spcAft>
                          <a:spcPts val="0"/>
                        </a:spcAft>
                      </a:pPr>
                      <a:r>
                        <a:rPr lang="en-US" sz="1600" b="1" dirty="0">
                          <a:latin typeface="Times New Roman" pitchFamily="18" charset="0"/>
                          <a:ea typeface="Calibri"/>
                          <a:cs typeface="Times New Roman" pitchFamily="18" charset="0"/>
                        </a:rPr>
                        <a:t>2. Coast Guard Headquarters</a:t>
                      </a:r>
                    </a:p>
                    <a:p>
                      <a:pPr marL="0" marR="0">
                        <a:lnSpc>
                          <a:spcPct val="107000"/>
                        </a:lnSpc>
                        <a:spcBef>
                          <a:spcPts val="0"/>
                        </a:spcBef>
                        <a:spcAft>
                          <a:spcPts val="0"/>
                        </a:spcAft>
                      </a:pPr>
                      <a:r>
                        <a:rPr lang="en-US" sz="1600" b="1" dirty="0">
                          <a:latin typeface="Times New Roman" pitchFamily="18" charset="0"/>
                          <a:ea typeface="Calibri"/>
                          <a:cs typeface="Times New Roman" pitchFamily="18" charset="0"/>
                        </a:rPr>
                        <a:t>3. D/o Commerce, M/o Commerce &amp; Industry</a:t>
                      </a:r>
                    </a:p>
                    <a:p>
                      <a:pPr marL="0" marR="0">
                        <a:lnSpc>
                          <a:spcPct val="107000"/>
                        </a:lnSpc>
                        <a:spcBef>
                          <a:spcPts val="0"/>
                        </a:spcBef>
                        <a:spcAft>
                          <a:spcPts val="0"/>
                        </a:spcAft>
                      </a:pPr>
                      <a:r>
                        <a:rPr lang="en-US" sz="1600" b="1" dirty="0">
                          <a:latin typeface="Times New Roman" pitchFamily="18" charset="0"/>
                          <a:ea typeface="Calibri"/>
                          <a:cs typeface="Times New Roman" pitchFamily="18" charset="0"/>
                        </a:rPr>
                        <a:t>4. Narcotics Control Bureau</a:t>
                      </a:r>
                    </a:p>
                    <a:p>
                      <a:pPr marL="0" marR="0">
                        <a:lnSpc>
                          <a:spcPct val="107000"/>
                        </a:lnSpc>
                        <a:spcBef>
                          <a:spcPts val="0"/>
                        </a:spcBef>
                        <a:spcAft>
                          <a:spcPts val="0"/>
                        </a:spcAft>
                      </a:pPr>
                      <a:r>
                        <a:rPr lang="en-US" sz="1600" b="1" dirty="0">
                          <a:latin typeface="Times New Roman" pitchFamily="18" charset="0"/>
                          <a:ea typeface="Calibri"/>
                          <a:cs typeface="Times New Roman" pitchFamily="18" charset="0"/>
                        </a:rPr>
                        <a:t>5. Ministry of External Affairs (Passport Division)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Assistant /Assistant</a:t>
                      </a:r>
                    </a:p>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Supdt.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30446">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B20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Ministry of Mines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Assistant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0446">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B21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Ministry of Corporate Affairs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Assistant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30446">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B22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Central Board of Direct Taxes (CBDT)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Inspector Of Income Tax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202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91282">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B23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Central Board of Indirect Taxes &amp; Customs(CBIC)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Inspector, (Central</a:t>
                      </a:r>
                    </a:p>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Excise)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91282">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B24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Central Board of Indirect Taxes &amp; Customs(CBIC)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Inspector (Preventive</a:t>
                      </a:r>
                    </a:p>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Officer)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878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91282">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B25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Central Board of Indirect Taxes &amp; Customs(CBIC)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Inspector (Examiner)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30446">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B26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Enforcement Directorate (Deptt. of Revenue)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Asstt. Enforcement Officer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30446">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B27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Central Bureau of Investigation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Sub Inspectors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591282">
                <a:tc>
                  <a:txBody>
                    <a:bodyPr/>
                    <a:lstStyle/>
                    <a:p>
                      <a:pPr marL="0" marR="0" algn="ctr">
                        <a:lnSpc>
                          <a:spcPct val="107000"/>
                        </a:lnSpc>
                        <a:spcBef>
                          <a:spcPts val="0"/>
                        </a:spcBef>
                        <a:spcAft>
                          <a:spcPts val="0"/>
                        </a:spcAft>
                      </a:pPr>
                      <a:r>
                        <a:rPr lang="en-US" sz="1600" b="1" dirty="0">
                          <a:latin typeface="Times New Roman" pitchFamily="18" charset="0"/>
                          <a:ea typeface="Calibri"/>
                          <a:cs typeface="Times New Roman" pitchFamily="18" charset="0"/>
                        </a:rPr>
                        <a:t>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latin typeface="Times New Roman" pitchFamily="18" charset="0"/>
                          <a:ea typeface="Calibri"/>
                          <a:cs typeface="Times New Roman" pitchFamily="18" charset="0"/>
                        </a:rPr>
                        <a:t>B28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Ministry of Communications (Department of Posts-SPN)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Inspector Post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latin typeface="Times New Roman" pitchFamily="18" charset="0"/>
                          <a:ea typeface="Calibri"/>
                          <a:cs typeface="Times New Roman" pitchFamily="18" charset="0"/>
                        </a:rPr>
                        <a:t>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799" y="328753"/>
          <a:ext cx="8534402" cy="5584636"/>
        </p:xfrm>
        <a:graphic>
          <a:graphicData uri="http://schemas.openxmlformats.org/drawingml/2006/table">
            <a:tbl>
              <a:tblPr/>
              <a:tblGrid>
                <a:gridCol w="589710">
                  <a:extLst>
                    <a:ext uri="{9D8B030D-6E8A-4147-A177-3AD203B41FA5}">
                      <a16:colId xmlns:a16="http://schemas.microsoft.com/office/drawing/2014/main" val="20000"/>
                    </a:ext>
                  </a:extLst>
                </a:gridCol>
                <a:gridCol w="705691">
                  <a:extLst>
                    <a:ext uri="{9D8B030D-6E8A-4147-A177-3AD203B41FA5}">
                      <a16:colId xmlns:a16="http://schemas.microsoft.com/office/drawing/2014/main" val="20001"/>
                    </a:ext>
                  </a:extLst>
                </a:gridCol>
                <a:gridCol w="4114800">
                  <a:extLst>
                    <a:ext uri="{9D8B030D-6E8A-4147-A177-3AD203B41FA5}">
                      <a16:colId xmlns:a16="http://schemas.microsoft.com/office/drawing/2014/main" val="20002"/>
                    </a:ext>
                  </a:extLst>
                </a:gridCol>
                <a:gridCol w="2059449">
                  <a:extLst>
                    <a:ext uri="{9D8B030D-6E8A-4147-A177-3AD203B41FA5}">
                      <a16:colId xmlns:a16="http://schemas.microsoft.com/office/drawing/2014/main" val="20003"/>
                    </a:ext>
                  </a:extLst>
                </a:gridCol>
                <a:gridCol w="1064752">
                  <a:extLst>
                    <a:ext uri="{9D8B030D-6E8A-4147-A177-3AD203B41FA5}">
                      <a16:colId xmlns:a16="http://schemas.microsoft.com/office/drawing/2014/main" val="20004"/>
                    </a:ext>
                  </a:extLst>
                </a:gridCol>
              </a:tblGrid>
              <a:tr h="183208">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21</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B29</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pitchFamily="18" charset="0"/>
                          <a:ea typeface="Calibri"/>
                          <a:cs typeface="Times New Roman" pitchFamily="18" charset="0"/>
                        </a:rPr>
                        <a:t>Comptroller &amp; Auditor General of India </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Divisional Accountant</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400</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3208">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22</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B31</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pitchFamily="18" charset="0"/>
                          <a:ea typeface="Calibri"/>
                          <a:cs typeface="Times New Roman" pitchFamily="18" charset="0"/>
                        </a:rPr>
                        <a:t>National Investigation Agency </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Sub-Inspector(NIA)</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11</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3208">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23</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C32</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M/o Statistics &amp; Programme Implementation </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Junior Statistical Officer</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401</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3208">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24</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D33</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Comptroller &amp; Auditor General of India </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Auditor</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500</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7823">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25</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D34</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Offices under Controller General of Defence Accounts</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Auditor</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260</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3208">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26</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D35</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National Technical Research Organisation </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Auditor</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1</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819556">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27</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D37</a:t>
                      </a:r>
                    </a:p>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to</a:t>
                      </a:r>
                    </a:p>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D39</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1. Controller General of Accounts</a:t>
                      </a:r>
                    </a:p>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2. M/o Communication (D/o Telecommunication O/o CGCA)</a:t>
                      </a:r>
                    </a:p>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3. Ministry of Communication (D/o Post-</a:t>
                      </a:r>
                      <a:r>
                        <a:rPr lang="en-US" sz="1400" b="1" dirty="0" err="1">
                          <a:latin typeface="Times New Roman" pitchFamily="18" charset="0"/>
                          <a:ea typeface="Calibri"/>
                          <a:cs typeface="Times New Roman" pitchFamily="18" charset="0"/>
                        </a:rPr>
                        <a:t>Admn</a:t>
                      </a:r>
                      <a:r>
                        <a:rPr lang="en-US" sz="1400" b="1" dirty="0">
                          <a:latin typeface="Times New Roman" pitchFamily="18" charset="0"/>
                          <a:ea typeface="Calibri"/>
                          <a:cs typeface="Times New Roman" pitchFamily="18" charset="0"/>
                        </a:rPr>
                        <a:t>.)</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Accountant/Junior</a:t>
                      </a:r>
                    </a:p>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Accountant</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661</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786492">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28</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D40</a:t>
                      </a:r>
                    </a:p>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to</a:t>
                      </a:r>
                    </a:p>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D48</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1. Ministry of Textiles</a:t>
                      </a:r>
                    </a:p>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2. Directorate General of Defence Estates (Ministry of Defence)</a:t>
                      </a:r>
                    </a:p>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3. Ministry of Electronics &amp; Information Technology</a:t>
                      </a:r>
                    </a:p>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4. D/o Science &amp; Technology</a:t>
                      </a:r>
                    </a:p>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5. Ministry of Water Resources, River Development &amp; </a:t>
                      </a:r>
                      <a:r>
                        <a:rPr lang="en-US" sz="1400" b="1" dirty="0" err="1">
                          <a:latin typeface="Times New Roman" pitchFamily="18" charset="0"/>
                          <a:ea typeface="Calibri"/>
                          <a:cs typeface="Times New Roman" pitchFamily="18" charset="0"/>
                        </a:rPr>
                        <a:t>Ganga</a:t>
                      </a:r>
                      <a:r>
                        <a:rPr lang="en-US" sz="1400" b="1" dirty="0">
                          <a:latin typeface="Times New Roman" pitchFamily="18" charset="0"/>
                          <a:ea typeface="Calibri"/>
                          <a:cs typeface="Times New Roman" pitchFamily="18" charset="0"/>
                        </a:rPr>
                        <a:t> Rejuvenation (Ministry of </a:t>
                      </a:r>
                      <a:r>
                        <a:rPr lang="en-US" sz="1400" b="1" dirty="0" err="1">
                          <a:latin typeface="Times New Roman" pitchFamily="18" charset="0"/>
                          <a:ea typeface="Calibri"/>
                          <a:cs typeface="Times New Roman" pitchFamily="18" charset="0"/>
                        </a:rPr>
                        <a:t>Jal</a:t>
                      </a:r>
                      <a:r>
                        <a:rPr lang="en-US" sz="1400" b="1" dirty="0">
                          <a:latin typeface="Times New Roman" pitchFamily="18" charset="0"/>
                          <a:ea typeface="Calibri"/>
                          <a:cs typeface="Times New Roman" pitchFamily="18" charset="0"/>
                        </a:rPr>
                        <a:t> </a:t>
                      </a:r>
                      <a:r>
                        <a:rPr lang="en-US" sz="1400" b="1" dirty="0" err="1">
                          <a:latin typeface="Times New Roman" pitchFamily="18" charset="0"/>
                          <a:ea typeface="Calibri"/>
                          <a:cs typeface="Times New Roman" pitchFamily="18" charset="0"/>
                        </a:rPr>
                        <a:t>Shakti</a:t>
                      </a:r>
                      <a:r>
                        <a:rPr lang="en-US" sz="1400" b="1" dirty="0">
                          <a:latin typeface="Times New Roman" pitchFamily="18" charset="0"/>
                          <a:ea typeface="Calibri"/>
                          <a:cs typeface="Times New Roman" pitchFamily="18" charset="0"/>
                        </a:rPr>
                        <a:t>)</a:t>
                      </a:r>
                    </a:p>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6. Office of Development Commissioner (Micro, Small &amp; Medium Enterprises)</a:t>
                      </a:r>
                    </a:p>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7. D/o Agriculture Cooperation and Farmers Welfare</a:t>
                      </a:r>
                    </a:p>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8. Central Bureau of Narcotics</a:t>
                      </a:r>
                    </a:p>
                    <a:p>
                      <a:pPr marL="0" marR="0">
                        <a:lnSpc>
                          <a:spcPct val="107000"/>
                        </a:lnSpc>
                        <a:spcBef>
                          <a:spcPts val="0"/>
                        </a:spcBef>
                        <a:spcAft>
                          <a:spcPts val="0"/>
                        </a:spcAft>
                      </a:pPr>
                      <a:r>
                        <a:rPr lang="en-US" sz="1400" b="1" dirty="0">
                          <a:latin typeface="Times New Roman" pitchFamily="18" charset="0"/>
                          <a:ea typeface="Calibri"/>
                          <a:cs typeface="Times New Roman" pitchFamily="18" charset="0"/>
                        </a:rPr>
                        <a:t>9. D/o Animal Husbandry, Dairying &amp; Fisheries</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Senior Secretariat</a:t>
                      </a:r>
                    </a:p>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Assistant/Upper Division</a:t>
                      </a:r>
                    </a:p>
                    <a:p>
                      <a:pPr marL="0" marR="0" algn="ctr">
                        <a:lnSpc>
                          <a:spcPct val="107000"/>
                        </a:lnSpc>
                        <a:spcBef>
                          <a:spcPts val="0"/>
                        </a:spcBef>
                        <a:spcAft>
                          <a:spcPts val="0"/>
                        </a:spcAft>
                      </a:pPr>
                      <a:r>
                        <a:rPr lang="en-US" sz="1400" b="1">
                          <a:latin typeface="Times New Roman" pitchFamily="18" charset="0"/>
                          <a:ea typeface="Calibri"/>
                          <a:cs typeface="Times New Roman" pitchFamily="18" charset="0"/>
                        </a:rPr>
                        <a:t>Clerk</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dirty="0">
                          <a:latin typeface="Times New Roman" pitchFamily="18" charset="0"/>
                          <a:ea typeface="Calibri"/>
                          <a:cs typeface="Times New Roman" pitchFamily="18" charset="0"/>
                        </a:rPr>
                        <a:t>203</a:t>
                      </a:r>
                    </a:p>
                  </a:txBody>
                  <a:tcPr marL="67951" marR="67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0" y="1066800"/>
          <a:ext cx="8686800" cy="4636096"/>
        </p:xfrm>
        <a:graphic>
          <a:graphicData uri="http://schemas.openxmlformats.org/drawingml/2006/table">
            <a:tbl>
              <a:tblPr/>
              <a:tblGrid>
                <a:gridCol w="600240">
                  <a:extLst>
                    <a:ext uri="{9D8B030D-6E8A-4147-A177-3AD203B41FA5}">
                      <a16:colId xmlns:a16="http://schemas.microsoft.com/office/drawing/2014/main" val="20000"/>
                    </a:ext>
                  </a:extLst>
                </a:gridCol>
                <a:gridCol w="1000399">
                  <a:extLst>
                    <a:ext uri="{9D8B030D-6E8A-4147-A177-3AD203B41FA5}">
                      <a16:colId xmlns:a16="http://schemas.microsoft.com/office/drawing/2014/main" val="20001"/>
                    </a:ext>
                  </a:extLst>
                </a:gridCol>
                <a:gridCol w="3720929">
                  <a:extLst>
                    <a:ext uri="{9D8B030D-6E8A-4147-A177-3AD203B41FA5}">
                      <a16:colId xmlns:a16="http://schemas.microsoft.com/office/drawing/2014/main" val="20002"/>
                    </a:ext>
                  </a:extLst>
                </a:gridCol>
                <a:gridCol w="2281466">
                  <a:extLst>
                    <a:ext uri="{9D8B030D-6E8A-4147-A177-3AD203B41FA5}">
                      <a16:colId xmlns:a16="http://schemas.microsoft.com/office/drawing/2014/main" val="20003"/>
                    </a:ext>
                  </a:extLst>
                </a:gridCol>
                <a:gridCol w="1083766">
                  <a:extLst>
                    <a:ext uri="{9D8B030D-6E8A-4147-A177-3AD203B41FA5}">
                      <a16:colId xmlns:a16="http://schemas.microsoft.com/office/drawing/2014/main" val="20004"/>
                    </a:ext>
                  </a:extLst>
                </a:gridCol>
              </a:tblGrid>
              <a:tr h="277364">
                <a:tc>
                  <a:txBody>
                    <a:bodyPr/>
                    <a:lstStyle/>
                    <a:p>
                      <a:pPr marL="0" marR="0" algn="ctr">
                        <a:lnSpc>
                          <a:spcPct val="107000"/>
                        </a:lnSpc>
                        <a:spcBef>
                          <a:spcPts val="0"/>
                        </a:spcBef>
                        <a:spcAft>
                          <a:spcPts val="0"/>
                        </a:spcAft>
                      </a:pPr>
                      <a:r>
                        <a:rPr lang="en-US" sz="1600" b="1" dirty="0">
                          <a:latin typeface="Times New Roman" pitchFamily="18" charset="0"/>
                          <a:ea typeface="Calibri"/>
                          <a:cs typeface="Times New Roman" pitchFamily="18" charset="0"/>
                        </a:rPr>
                        <a:t>29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D51</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latin typeface="Times New Roman" pitchFamily="18" charset="0"/>
                          <a:ea typeface="Calibri"/>
                          <a:cs typeface="Times New Roman" pitchFamily="18" charset="0"/>
                        </a:rPr>
                        <a:t>Central Board of Direct Taxes (CBDT) </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Tax Assistant</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1085</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96299">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D52</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Central Board of Indirect Taxes &amp; Customs(CBIC) </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Tax Assistant</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354</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8770">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D53</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Central Bureau of Narcotics </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latin typeface="Times New Roman" pitchFamily="18" charset="0"/>
                          <a:ea typeface="Calibri"/>
                          <a:cs typeface="Times New Roman" pitchFamily="18" charset="0"/>
                        </a:rPr>
                        <a:t>Sub-Inspector (Narcotics) - 2400</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5</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50342">
                <a:tc>
                  <a:txBody>
                    <a:bodyPr/>
                    <a:lstStyle/>
                    <a:p>
                      <a:pPr marL="0" marR="0" algn="ctr">
                        <a:lnSpc>
                          <a:spcPct val="107000"/>
                        </a:lnSpc>
                        <a:spcBef>
                          <a:spcPts val="0"/>
                        </a:spcBef>
                        <a:spcAft>
                          <a:spcPts val="0"/>
                        </a:spcAft>
                      </a:pPr>
                      <a:endParaRPr lang="en-US" sz="1800" b="1">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800">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C00000"/>
                          </a:solidFill>
                          <a:latin typeface="Times New Roman" pitchFamily="18" charset="0"/>
                          <a:ea typeface="Calibri"/>
                          <a:cs typeface="Times New Roman" pitchFamily="18" charset="0"/>
                        </a:rPr>
                        <a:t>Total</a:t>
                      </a:r>
                      <a:endParaRPr lang="en-US" sz="1800">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800">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latin typeface="Times New Roman" pitchFamily="18" charset="0"/>
                          <a:ea typeface="Calibri"/>
                          <a:cs typeface="Times New Roman" pitchFamily="18" charset="0"/>
                        </a:rPr>
                        <a:t>7035</a:t>
                      </a:r>
                      <a:endParaRPr lang="en-US" sz="1800" dirty="0">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21129">
                <a:tc gridSpan="5">
                  <a:txBody>
                    <a:bodyPr/>
                    <a:lstStyle/>
                    <a:p>
                      <a:pPr marL="0" marR="0" algn="ctr">
                        <a:lnSpc>
                          <a:spcPct val="107000"/>
                        </a:lnSpc>
                        <a:spcBef>
                          <a:spcPts val="0"/>
                        </a:spcBef>
                        <a:spcAft>
                          <a:spcPts val="0"/>
                        </a:spcAft>
                      </a:pPr>
                      <a:endParaRPr lang="en-US" sz="1600" b="1" dirty="0">
                        <a:latin typeface="Times New Roman" pitchFamily="18" charset="0"/>
                        <a:ea typeface="Calibri"/>
                        <a:cs typeface="Times New Roman"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277364">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B14</a:t>
                      </a:r>
                      <a:endParaRPr lang="en-US" sz="1600">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Bureau of Police Research &amp; Development </a:t>
                      </a:r>
                      <a:endParaRPr lang="en-US" sz="1600">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Assistant</a:t>
                      </a:r>
                      <a:endParaRPr lang="en-US" sz="1600">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latin typeface="Times New Roman" pitchFamily="18" charset="0"/>
                          <a:ea typeface="Calibri"/>
                          <a:cs typeface="Times New Roman" pitchFamily="18" charset="0"/>
                        </a:rPr>
                        <a:t>1</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77364">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B15</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D/o Commerce, M/o Commerce &amp; Industry </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Assistant</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2</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77364">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B16</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Coast Guard Headquarters </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Assistant</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5</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77364">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B17</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Narcotics Control Bureau </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Assistant</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2</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96299">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B18</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Ministry of External Affairs (Central Passport</a:t>
                      </a:r>
                      <a:endParaRPr lang="en-US" sz="1600">
                        <a:latin typeface="Times New Roman" pitchFamily="18" charset="0"/>
                        <a:ea typeface="Calibri"/>
                        <a:cs typeface="Times New Roman" pitchFamily="18" charset="0"/>
                      </a:endParaRPr>
                    </a:p>
                    <a:p>
                      <a:pPr marL="0" marR="0">
                        <a:lnSpc>
                          <a:spcPct val="107000"/>
                        </a:lnSpc>
                        <a:spcBef>
                          <a:spcPts val="0"/>
                        </a:spcBef>
                        <a:spcAft>
                          <a:spcPts val="0"/>
                        </a:spcAft>
                      </a:pPr>
                      <a:r>
                        <a:rPr lang="en-US" sz="1600" b="1">
                          <a:latin typeface="Times New Roman" pitchFamily="18" charset="0"/>
                          <a:ea typeface="Calibri"/>
                          <a:cs typeface="Times New Roman" pitchFamily="18" charset="0"/>
                        </a:rPr>
                        <a:t>Offices )</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Assistant Supdt.</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latin typeface="Times New Roman" pitchFamily="18" charset="0"/>
                          <a:ea typeface="Calibri"/>
                          <a:cs typeface="Times New Roman" pitchFamily="18" charset="0"/>
                        </a:rPr>
                        <a:t>4</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50342">
                <a:tc>
                  <a:txBody>
                    <a:bodyPr/>
                    <a:lstStyle/>
                    <a:p>
                      <a:pPr marL="0" marR="0" algn="ctr">
                        <a:lnSpc>
                          <a:spcPct val="107000"/>
                        </a:lnSpc>
                        <a:spcBef>
                          <a:spcPts val="0"/>
                        </a:spcBef>
                        <a:spcAft>
                          <a:spcPts val="0"/>
                        </a:spcAft>
                      </a:pP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8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C00000"/>
                          </a:solidFill>
                          <a:latin typeface="Times New Roman" pitchFamily="18" charset="0"/>
                          <a:ea typeface="Calibri"/>
                          <a:cs typeface="Times New Roman" pitchFamily="18" charset="0"/>
                        </a:rPr>
                        <a:t>Total</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latin typeface="Times New Roman" pitchFamily="18" charset="0"/>
                          <a:ea typeface="Calibri"/>
                          <a:cs typeface="Times New Roman" pitchFamily="18" charset="0"/>
                        </a:rPr>
                        <a:t>14</a:t>
                      </a:r>
                      <a:endParaRPr lang="en-US" sz="18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05000" y="76201"/>
          <a:ext cx="8382001" cy="6363855"/>
        </p:xfrm>
        <a:graphic>
          <a:graphicData uri="http://schemas.openxmlformats.org/drawingml/2006/table">
            <a:tbl>
              <a:tblPr/>
              <a:tblGrid>
                <a:gridCol w="579179">
                  <a:extLst>
                    <a:ext uri="{9D8B030D-6E8A-4147-A177-3AD203B41FA5}">
                      <a16:colId xmlns:a16="http://schemas.microsoft.com/office/drawing/2014/main" val="20000"/>
                    </a:ext>
                  </a:extLst>
                </a:gridCol>
                <a:gridCol w="965298">
                  <a:extLst>
                    <a:ext uri="{9D8B030D-6E8A-4147-A177-3AD203B41FA5}">
                      <a16:colId xmlns:a16="http://schemas.microsoft.com/office/drawing/2014/main" val="20001"/>
                    </a:ext>
                  </a:extLst>
                </a:gridCol>
                <a:gridCol w="3590370">
                  <a:extLst>
                    <a:ext uri="{9D8B030D-6E8A-4147-A177-3AD203B41FA5}">
                      <a16:colId xmlns:a16="http://schemas.microsoft.com/office/drawing/2014/main" val="20002"/>
                    </a:ext>
                  </a:extLst>
                </a:gridCol>
                <a:gridCol w="2201415">
                  <a:extLst>
                    <a:ext uri="{9D8B030D-6E8A-4147-A177-3AD203B41FA5}">
                      <a16:colId xmlns:a16="http://schemas.microsoft.com/office/drawing/2014/main" val="20003"/>
                    </a:ext>
                  </a:extLst>
                </a:gridCol>
                <a:gridCol w="1045739">
                  <a:extLst>
                    <a:ext uri="{9D8B030D-6E8A-4147-A177-3AD203B41FA5}">
                      <a16:colId xmlns:a16="http://schemas.microsoft.com/office/drawing/2014/main" val="20004"/>
                    </a:ext>
                  </a:extLst>
                </a:gridCol>
              </a:tblGrid>
              <a:tr h="410930">
                <a:tc>
                  <a:txBody>
                    <a:bodyPr/>
                    <a:lstStyle/>
                    <a:p>
                      <a:pPr marL="0" marR="0" algn="ctr">
                        <a:lnSpc>
                          <a:spcPct val="107000"/>
                        </a:lnSpc>
                        <a:spcBef>
                          <a:spcPts val="0"/>
                        </a:spcBef>
                        <a:spcAft>
                          <a:spcPts val="0"/>
                        </a:spcAft>
                      </a:pPr>
                      <a:r>
                        <a:rPr lang="en-US" sz="1400" b="0" dirty="0">
                          <a:latin typeface="Calibri,Bold"/>
                          <a:ea typeface="Calibri"/>
                          <a:cs typeface="Calibri,Bold"/>
                        </a:rPr>
                        <a:t>1</a:t>
                      </a:r>
                      <a:endParaRPr lang="en-US" sz="1400" b="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Times New Roman"/>
                          <a:ea typeface="Calibri"/>
                          <a:cs typeface="Times New Roman"/>
                        </a:rPr>
                        <a:t>D37</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0">
                          <a:latin typeface="Calibri,Bold"/>
                          <a:ea typeface="Calibri"/>
                          <a:cs typeface="Calibri,Bold"/>
                        </a:rPr>
                        <a:t>Controller General of Accounts </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
                          <a:ea typeface="Calibri"/>
                          <a:cs typeface="Calibri"/>
                        </a:rPr>
                        <a:t>Accountant/Junior</a:t>
                      </a:r>
                      <a:endParaRPr lang="en-US" sz="1400" b="0">
                        <a:latin typeface="Calibri"/>
                        <a:ea typeface="Calibri"/>
                        <a:cs typeface="Times New Roman"/>
                      </a:endParaRPr>
                    </a:p>
                    <a:p>
                      <a:pPr marL="0" marR="0" algn="ctr">
                        <a:lnSpc>
                          <a:spcPct val="107000"/>
                        </a:lnSpc>
                        <a:spcBef>
                          <a:spcPts val="0"/>
                        </a:spcBef>
                        <a:spcAft>
                          <a:spcPts val="0"/>
                        </a:spcAft>
                      </a:pPr>
                      <a:r>
                        <a:rPr lang="en-US" sz="1400" b="0">
                          <a:latin typeface="Calibri"/>
                          <a:ea typeface="Calibri"/>
                          <a:cs typeface="Calibri"/>
                        </a:rPr>
                        <a:t>Accountant</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Bold"/>
                          <a:ea typeface="Calibri"/>
                          <a:cs typeface="Calibri,Bold"/>
                        </a:rPr>
                        <a:t>153</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65764">
                <a:tc>
                  <a:txBody>
                    <a:bodyPr/>
                    <a:lstStyle/>
                    <a:p>
                      <a:pPr marL="0" marR="0" algn="ctr">
                        <a:lnSpc>
                          <a:spcPct val="107000"/>
                        </a:lnSpc>
                        <a:spcBef>
                          <a:spcPts val="0"/>
                        </a:spcBef>
                        <a:spcAft>
                          <a:spcPts val="0"/>
                        </a:spcAft>
                      </a:pPr>
                      <a:r>
                        <a:rPr lang="en-US" sz="1400" b="0">
                          <a:latin typeface="Calibri,Bold"/>
                          <a:ea typeface="Calibri"/>
                          <a:cs typeface="Calibri,Bold"/>
                        </a:rPr>
                        <a:t>2</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Times New Roman"/>
                          <a:ea typeface="Calibri"/>
                          <a:cs typeface="Times New Roman"/>
                        </a:rPr>
                        <a:t>D38</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0">
                          <a:latin typeface="Calibri,Bold"/>
                          <a:ea typeface="Calibri"/>
                          <a:cs typeface="Calibri,Bold"/>
                        </a:rPr>
                        <a:t>Ministry of Communication, (D/o</a:t>
                      </a:r>
                      <a:endParaRPr lang="en-US" sz="1400" b="0">
                        <a:latin typeface="Calibri"/>
                        <a:ea typeface="Calibri"/>
                        <a:cs typeface="Times New Roman"/>
                      </a:endParaRPr>
                    </a:p>
                    <a:p>
                      <a:pPr marL="0" marR="0">
                        <a:lnSpc>
                          <a:spcPct val="107000"/>
                        </a:lnSpc>
                        <a:spcBef>
                          <a:spcPts val="0"/>
                        </a:spcBef>
                        <a:spcAft>
                          <a:spcPts val="0"/>
                        </a:spcAft>
                      </a:pPr>
                      <a:r>
                        <a:rPr lang="en-US" sz="1400" b="0">
                          <a:latin typeface="Calibri,Bold"/>
                          <a:ea typeface="Calibri"/>
                          <a:cs typeface="Calibri,Bold"/>
                        </a:rPr>
                        <a:t>Telecommunication O/o CGCA)</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
                          <a:ea typeface="Calibri"/>
                          <a:cs typeface="Calibri"/>
                        </a:rPr>
                        <a:t>Accountant/Junior</a:t>
                      </a:r>
                      <a:endParaRPr lang="en-US" sz="1400" b="0">
                        <a:latin typeface="Calibri"/>
                        <a:ea typeface="Calibri"/>
                        <a:cs typeface="Times New Roman"/>
                      </a:endParaRPr>
                    </a:p>
                    <a:p>
                      <a:pPr marL="0" marR="0" algn="ctr">
                        <a:lnSpc>
                          <a:spcPct val="107000"/>
                        </a:lnSpc>
                        <a:spcBef>
                          <a:spcPts val="0"/>
                        </a:spcBef>
                        <a:spcAft>
                          <a:spcPts val="0"/>
                        </a:spcAft>
                      </a:pPr>
                      <a:r>
                        <a:rPr lang="en-US" sz="1400" b="0">
                          <a:latin typeface="Calibri"/>
                          <a:ea typeface="Calibri"/>
                          <a:cs typeface="Calibri"/>
                        </a:rPr>
                        <a:t>Accountant</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Bold"/>
                          <a:ea typeface="Calibri"/>
                          <a:cs typeface="Calibri,Bold"/>
                        </a:rPr>
                        <a:t>50</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0930">
                <a:tc>
                  <a:txBody>
                    <a:bodyPr/>
                    <a:lstStyle/>
                    <a:p>
                      <a:pPr marL="0" marR="0" algn="ctr">
                        <a:lnSpc>
                          <a:spcPct val="107000"/>
                        </a:lnSpc>
                        <a:spcBef>
                          <a:spcPts val="0"/>
                        </a:spcBef>
                        <a:spcAft>
                          <a:spcPts val="0"/>
                        </a:spcAft>
                      </a:pPr>
                      <a:r>
                        <a:rPr lang="en-US" sz="1400" b="0">
                          <a:latin typeface="Calibri,Bold"/>
                          <a:ea typeface="Calibri"/>
                          <a:cs typeface="Calibri,Bold"/>
                        </a:rPr>
                        <a:t>3</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Times New Roman"/>
                          <a:ea typeface="Calibri"/>
                          <a:cs typeface="Times New Roman"/>
                        </a:rPr>
                        <a:t>D39</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0">
                          <a:latin typeface="Calibri,Bold"/>
                          <a:ea typeface="Calibri"/>
                          <a:cs typeface="Calibri,Bold"/>
                        </a:rPr>
                        <a:t>Ministry of Communication (D/o Post-ADMN.) </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
                          <a:ea typeface="Calibri"/>
                          <a:cs typeface="Calibri"/>
                        </a:rPr>
                        <a:t>Accountant/Junior</a:t>
                      </a:r>
                      <a:endParaRPr lang="en-US" sz="1400" b="0">
                        <a:latin typeface="Calibri"/>
                        <a:ea typeface="Calibri"/>
                        <a:cs typeface="Times New Roman"/>
                      </a:endParaRPr>
                    </a:p>
                    <a:p>
                      <a:pPr marL="0" marR="0" algn="ctr">
                        <a:lnSpc>
                          <a:spcPct val="107000"/>
                        </a:lnSpc>
                        <a:spcBef>
                          <a:spcPts val="0"/>
                        </a:spcBef>
                        <a:spcAft>
                          <a:spcPts val="0"/>
                        </a:spcAft>
                      </a:pPr>
                      <a:r>
                        <a:rPr lang="en-US" sz="1400" b="0">
                          <a:latin typeface="Calibri"/>
                          <a:ea typeface="Calibri"/>
                          <a:cs typeface="Calibri"/>
                        </a:rPr>
                        <a:t>Accountant</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Bold"/>
                          <a:ea typeface="Calibri"/>
                          <a:cs typeface="Calibri,Bold"/>
                        </a:rPr>
                        <a:t>458</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8787">
                <a:tc>
                  <a:txBody>
                    <a:bodyPr/>
                    <a:lstStyle/>
                    <a:p>
                      <a:pPr marL="0" marR="0" algn="ctr">
                        <a:lnSpc>
                          <a:spcPct val="107000"/>
                        </a:lnSpc>
                        <a:spcBef>
                          <a:spcPts val="0"/>
                        </a:spcBef>
                        <a:spcAft>
                          <a:spcPts val="0"/>
                        </a:spcAft>
                      </a:pP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0">
                          <a:solidFill>
                            <a:srgbClr val="C00000"/>
                          </a:solidFill>
                          <a:latin typeface="Arial"/>
                          <a:ea typeface="Calibri"/>
                          <a:cs typeface="Times New Roman"/>
                        </a:rPr>
                        <a:t>Total</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Bold"/>
                          <a:ea typeface="Calibri"/>
                          <a:cs typeface="Calibri,Bold"/>
                        </a:rPr>
                        <a:t>661</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10930">
                <a:tc>
                  <a:txBody>
                    <a:bodyPr/>
                    <a:lstStyle/>
                    <a:p>
                      <a:pPr marL="0" marR="0" algn="ctr">
                        <a:lnSpc>
                          <a:spcPct val="107000"/>
                        </a:lnSpc>
                        <a:spcBef>
                          <a:spcPts val="0"/>
                        </a:spcBef>
                        <a:spcAft>
                          <a:spcPts val="0"/>
                        </a:spcAft>
                      </a:pPr>
                      <a:r>
                        <a:rPr lang="en-US" sz="1400" b="0">
                          <a:latin typeface="Calibri"/>
                          <a:ea typeface="Calibri"/>
                          <a:cs typeface="Calibri"/>
                        </a:rPr>
                        <a:t>1</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Times New Roman"/>
                          <a:ea typeface="Calibri"/>
                          <a:cs typeface="Times New Roman"/>
                        </a:rPr>
                        <a:t>D40</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0">
                          <a:latin typeface="Calibri,Bold"/>
                          <a:ea typeface="Calibri"/>
                          <a:cs typeface="Calibri,Bold"/>
                        </a:rPr>
                        <a:t>Ministry of Textiles </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
                          <a:ea typeface="Calibri"/>
                          <a:cs typeface="Calibri"/>
                        </a:rPr>
                        <a:t>Senior Secretariat Assistant/</a:t>
                      </a:r>
                      <a:endParaRPr lang="en-US" sz="1400" b="0">
                        <a:latin typeface="Calibri"/>
                        <a:ea typeface="Calibri"/>
                        <a:cs typeface="Times New Roman"/>
                      </a:endParaRPr>
                    </a:p>
                    <a:p>
                      <a:pPr marL="0" marR="0" algn="ctr">
                        <a:lnSpc>
                          <a:spcPct val="107000"/>
                        </a:lnSpc>
                        <a:spcBef>
                          <a:spcPts val="0"/>
                        </a:spcBef>
                        <a:spcAft>
                          <a:spcPts val="0"/>
                        </a:spcAft>
                      </a:pPr>
                      <a:r>
                        <a:rPr lang="en-US" sz="1400" b="0">
                          <a:latin typeface="Calibri"/>
                          <a:ea typeface="Calibri"/>
                          <a:cs typeface="Calibri"/>
                        </a:rPr>
                        <a:t>UpperDivision Clerk</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Bold"/>
                          <a:ea typeface="Calibri"/>
                          <a:cs typeface="Calibri,Bold"/>
                        </a:rPr>
                        <a:t>3</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65764">
                <a:tc>
                  <a:txBody>
                    <a:bodyPr/>
                    <a:lstStyle/>
                    <a:p>
                      <a:pPr marL="0" marR="0" algn="ctr">
                        <a:lnSpc>
                          <a:spcPct val="107000"/>
                        </a:lnSpc>
                        <a:spcBef>
                          <a:spcPts val="0"/>
                        </a:spcBef>
                        <a:spcAft>
                          <a:spcPts val="0"/>
                        </a:spcAft>
                      </a:pPr>
                      <a:r>
                        <a:rPr lang="en-US" sz="1400" b="0">
                          <a:latin typeface="Calibri"/>
                          <a:ea typeface="Calibri"/>
                          <a:cs typeface="Calibri"/>
                        </a:rPr>
                        <a:t>2</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Times New Roman"/>
                          <a:ea typeface="Calibri"/>
                          <a:cs typeface="Times New Roman"/>
                        </a:rPr>
                        <a:t>D41</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0">
                          <a:latin typeface="Calibri,Bold"/>
                          <a:ea typeface="Calibri"/>
                          <a:cs typeface="Calibri,Bold"/>
                        </a:rPr>
                        <a:t>Directorate General of Defence Estates (Ministry of Defence)</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
                          <a:ea typeface="Calibri"/>
                          <a:cs typeface="Calibri"/>
                        </a:rPr>
                        <a:t>Senior Secretariat Assistant/</a:t>
                      </a:r>
                      <a:endParaRPr lang="en-US" sz="1400" b="0">
                        <a:latin typeface="Calibri"/>
                        <a:ea typeface="Calibri"/>
                        <a:cs typeface="Times New Roman"/>
                      </a:endParaRPr>
                    </a:p>
                    <a:p>
                      <a:pPr marL="0" marR="0" algn="ctr">
                        <a:lnSpc>
                          <a:spcPct val="107000"/>
                        </a:lnSpc>
                        <a:spcBef>
                          <a:spcPts val="0"/>
                        </a:spcBef>
                        <a:spcAft>
                          <a:spcPts val="0"/>
                        </a:spcAft>
                      </a:pPr>
                      <a:r>
                        <a:rPr lang="en-US" sz="1400" b="0">
                          <a:latin typeface="Calibri"/>
                          <a:ea typeface="Calibri"/>
                          <a:cs typeface="Calibri"/>
                        </a:rPr>
                        <a:t>Upper Division Clerk</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Bold"/>
                          <a:ea typeface="Calibri"/>
                          <a:cs typeface="Calibri,Bold"/>
                        </a:rPr>
                        <a:t>20</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65764">
                <a:tc>
                  <a:txBody>
                    <a:bodyPr/>
                    <a:lstStyle/>
                    <a:p>
                      <a:pPr marL="0" marR="0" algn="ctr">
                        <a:lnSpc>
                          <a:spcPct val="107000"/>
                        </a:lnSpc>
                        <a:spcBef>
                          <a:spcPts val="0"/>
                        </a:spcBef>
                        <a:spcAft>
                          <a:spcPts val="0"/>
                        </a:spcAft>
                      </a:pPr>
                      <a:r>
                        <a:rPr lang="en-US" sz="1400" b="0">
                          <a:latin typeface="Calibri"/>
                          <a:ea typeface="Calibri"/>
                          <a:cs typeface="Calibri"/>
                        </a:rPr>
                        <a:t>3</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Times New Roman"/>
                          <a:ea typeface="Calibri"/>
                          <a:cs typeface="Times New Roman"/>
                        </a:rPr>
                        <a:t>D42</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0">
                          <a:latin typeface="Calibri,Bold"/>
                          <a:ea typeface="Calibri"/>
                          <a:cs typeface="Calibri,Bold"/>
                        </a:rPr>
                        <a:t>Ministry of Electronics &amp; Information Technology </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
                          <a:ea typeface="Calibri"/>
                          <a:cs typeface="Calibri"/>
                        </a:rPr>
                        <a:t>Senior Secretariat Assistant/</a:t>
                      </a:r>
                      <a:endParaRPr lang="en-US" sz="1400" b="0">
                        <a:latin typeface="Calibri"/>
                        <a:ea typeface="Calibri"/>
                        <a:cs typeface="Times New Roman"/>
                      </a:endParaRPr>
                    </a:p>
                    <a:p>
                      <a:pPr marL="0" marR="0" algn="ctr">
                        <a:lnSpc>
                          <a:spcPct val="107000"/>
                        </a:lnSpc>
                        <a:spcBef>
                          <a:spcPts val="0"/>
                        </a:spcBef>
                        <a:spcAft>
                          <a:spcPts val="0"/>
                        </a:spcAft>
                      </a:pPr>
                      <a:r>
                        <a:rPr lang="en-US" sz="1400" b="0">
                          <a:latin typeface="Calibri"/>
                          <a:ea typeface="Calibri"/>
                          <a:cs typeface="Calibri"/>
                        </a:rPr>
                        <a:t>Upper Division Clerk</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Bold"/>
                          <a:ea typeface="Calibri"/>
                          <a:cs typeface="Calibri,Bold"/>
                        </a:rPr>
                        <a:t>14</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10930">
                <a:tc>
                  <a:txBody>
                    <a:bodyPr/>
                    <a:lstStyle/>
                    <a:p>
                      <a:pPr marL="0" marR="0" algn="ctr">
                        <a:lnSpc>
                          <a:spcPct val="107000"/>
                        </a:lnSpc>
                        <a:spcBef>
                          <a:spcPts val="0"/>
                        </a:spcBef>
                        <a:spcAft>
                          <a:spcPts val="0"/>
                        </a:spcAft>
                      </a:pPr>
                      <a:r>
                        <a:rPr lang="en-US" sz="1400" b="0">
                          <a:latin typeface="Calibri"/>
                          <a:ea typeface="Calibri"/>
                          <a:cs typeface="Calibri"/>
                        </a:rPr>
                        <a:t>4</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Times New Roman"/>
                          <a:ea typeface="Calibri"/>
                          <a:cs typeface="Times New Roman"/>
                        </a:rPr>
                        <a:t>D43</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0">
                          <a:latin typeface="Calibri,Bold"/>
                          <a:ea typeface="Calibri"/>
                          <a:cs typeface="Calibri,Bold"/>
                        </a:rPr>
                        <a:t>D/o Science &amp; Technology </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
                          <a:ea typeface="Calibri"/>
                          <a:cs typeface="Calibri"/>
                        </a:rPr>
                        <a:t>Senior Secretariat Assistant/</a:t>
                      </a:r>
                      <a:endParaRPr lang="en-US" sz="1400" b="0">
                        <a:latin typeface="Calibri"/>
                        <a:ea typeface="Calibri"/>
                        <a:cs typeface="Times New Roman"/>
                      </a:endParaRPr>
                    </a:p>
                    <a:p>
                      <a:pPr marL="0" marR="0" algn="ctr">
                        <a:lnSpc>
                          <a:spcPct val="107000"/>
                        </a:lnSpc>
                        <a:spcBef>
                          <a:spcPts val="0"/>
                        </a:spcBef>
                        <a:spcAft>
                          <a:spcPts val="0"/>
                        </a:spcAft>
                      </a:pPr>
                      <a:r>
                        <a:rPr lang="en-US" sz="1400" b="0">
                          <a:latin typeface="Calibri"/>
                          <a:ea typeface="Calibri"/>
                          <a:cs typeface="Calibri"/>
                        </a:rPr>
                        <a:t>Upper Division Clerk</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Bold"/>
                          <a:ea typeface="Calibri"/>
                          <a:cs typeface="Calibri,Bold"/>
                        </a:rPr>
                        <a:t>122</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98647">
                <a:tc>
                  <a:txBody>
                    <a:bodyPr/>
                    <a:lstStyle/>
                    <a:p>
                      <a:pPr marL="0" marR="0" algn="ctr">
                        <a:lnSpc>
                          <a:spcPct val="107000"/>
                        </a:lnSpc>
                        <a:spcBef>
                          <a:spcPts val="0"/>
                        </a:spcBef>
                        <a:spcAft>
                          <a:spcPts val="0"/>
                        </a:spcAft>
                      </a:pPr>
                      <a:r>
                        <a:rPr lang="en-US" sz="1400" b="0">
                          <a:latin typeface="Calibri"/>
                          <a:ea typeface="Calibri"/>
                          <a:cs typeface="Calibri"/>
                        </a:rPr>
                        <a:t>5</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Times New Roman"/>
                          <a:ea typeface="Calibri"/>
                          <a:cs typeface="Times New Roman"/>
                        </a:rPr>
                        <a:t>D44</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0">
                          <a:latin typeface="Calibri,Bold"/>
                          <a:ea typeface="Calibri"/>
                          <a:cs typeface="Calibri,Bold"/>
                        </a:rPr>
                        <a:t>Ministry of Water Resources, River Development &amp; Ganga Rejuvenation (Ministry of Jal Shakti)</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
                          <a:ea typeface="Calibri"/>
                          <a:cs typeface="Calibri"/>
                        </a:rPr>
                        <a:t>Senior Secretariat Assistant/</a:t>
                      </a:r>
                      <a:endParaRPr lang="en-US" sz="1400" b="0">
                        <a:latin typeface="Calibri"/>
                        <a:ea typeface="Calibri"/>
                        <a:cs typeface="Times New Roman"/>
                      </a:endParaRPr>
                    </a:p>
                    <a:p>
                      <a:pPr marL="0" marR="0" algn="ctr">
                        <a:lnSpc>
                          <a:spcPct val="107000"/>
                        </a:lnSpc>
                        <a:spcBef>
                          <a:spcPts val="0"/>
                        </a:spcBef>
                        <a:spcAft>
                          <a:spcPts val="0"/>
                        </a:spcAft>
                      </a:pPr>
                      <a:r>
                        <a:rPr lang="en-US" sz="1400" b="0">
                          <a:latin typeface="Calibri"/>
                          <a:ea typeface="Calibri"/>
                          <a:cs typeface="Calibri"/>
                        </a:rPr>
                        <a:t>UpperDivision Clerk</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Bold"/>
                          <a:ea typeface="Calibri"/>
                          <a:cs typeface="Calibri,Bold"/>
                        </a:rPr>
                        <a:t>2</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65764">
                <a:tc>
                  <a:txBody>
                    <a:bodyPr/>
                    <a:lstStyle/>
                    <a:p>
                      <a:pPr marL="0" marR="0" algn="ctr">
                        <a:lnSpc>
                          <a:spcPct val="107000"/>
                        </a:lnSpc>
                        <a:spcBef>
                          <a:spcPts val="0"/>
                        </a:spcBef>
                        <a:spcAft>
                          <a:spcPts val="0"/>
                        </a:spcAft>
                      </a:pPr>
                      <a:r>
                        <a:rPr lang="en-US" sz="1400" b="0">
                          <a:latin typeface="Calibri"/>
                          <a:ea typeface="Calibri"/>
                          <a:cs typeface="Calibri"/>
                        </a:rPr>
                        <a:t>6</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Times New Roman"/>
                          <a:ea typeface="Calibri"/>
                          <a:cs typeface="Times New Roman"/>
                        </a:rPr>
                        <a:t>D45</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0">
                          <a:latin typeface="Calibri,Bold"/>
                          <a:ea typeface="Calibri"/>
                          <a:cs typeface="Calibri,Bold"/>
                        </a:rPr>
                        <a:t>Office of the Development Commissioner (Micro, Small &amp; Medium Enterprises) [MSME]</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
                          <a:ea typeface="Calibri"/>
                          <a:cs typeface="Calibri"/>
                        </a:rPr>
                        <a:t>Senior Secretariat Assistant/</a:t>
                      </a:r>
                      <a:endParaRPr lang="en-US" sz="1400" b="0">
                        <a:latin typeface="Calibri"/>
                        <a:ea typeface="Calibri"/>
                        <a:cs typeface="Times New Roman"/>
                      </a:endParaRPr>
                    </a:p>
                    <a:p>
                      <a:pPr marL="0" marR="0" algn="ctr">
                        <a:lnSpc>
                          <a:spcPct val="107000"/>
                        </a:lnSpc>
                        <a:spcBef>
                          <a:spcPts val="0"/>
                        </a:spcBef>
                        <a:spcAft>
                          <a:spcPts val="0"/>
                        </a:spcAft>
                      </a:pPr>
                      <a:r>
                        <a:rPr lang="en-US" sz="1400" b="0">
                          <a:latin typeface="Calibri"/>
                          <a:ea typeface="Calibri"/>
                          <a:cs typeface="Calibri"/>
                        </a:rPr>
                        <a:t>Upper Division Clerk</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Bold"/>
                          <a:ea typeface="Calibri"/>
                          <a:cs typeface="Calibri,Bold"/>
                        </a:rPr>
                        <a:t>26</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65764">
                <a:tc>
                  <a:txBody>
                    <a:bodyPr/>
                    <a:lstStyle/>
                    <a:p>
                      <a:pPr marL="0" marR="0" algn="ctr">
                        <a:lnSpc>
                          <a:spcPct val="107000"/>
                        </a:lnSpc>
                        <a:spcBef>
                          <a:spcPts val="0"/>
                        </a:spcBef>
                        <a:spcAft>
                          <a:spcPts val="0"/>
                        </a:spcAft>
                      </a:pPr>
                      <a:r>
                        <a:rPr lang="en-US" sz="1400" b="0">
                          <a:latin typeface="Calibri"/>
                          <a:ea typeface="Calibri"/>
                          <a:cs typeface="Calibri"/>
                        </a:rPr>
                        <a:t>7</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Times New Roman"/>
                          <a:ea typeface="Calibri"/>
                          <a:cs typeface="Times New Roman"/>
                        </a:rPr>
                        <a:t>D46</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0">
                          <a:latin typeface="Calibri,Bold"/>
                          <a:ea typeface="Calibri"/>
                          <a:cs typeface="Calibri,Bold"/>
                        </a:rPr>
                        <a:t>D/o Agriculture, Co-operation and Farmers Welfare </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
                          <a:ea typeface="Calibri"/>
                          <a:cs typeface="Calibri"/>
                        </a:rPr>
                        <a:t>Senior Secretariat Assistant/</a:t>
                      </a:r>
                      <a:endParaRPr lang="en-US" sz="1400" b="0">
                        <a:latin typeface="Calibri"/>
                        <a:ea typeface="Calibri"/>
                        <a:cs typeface="Times New Roman"/>
                      </a:endParaRPr>
                    </a:p>
                    <a:p>
                      <a:pPr marL="0" marR="0" algn="ctr">
                        <a:lnSpc>
                          <a:spcPct val="107000"/>
                        </a:lnSpc>
                        <a:spcBef>
                          <a:spcPts val="0"/>
                        </a:spcBef>
                        <a:spcAft>
                          <a:spcPts val="0"/>
                        </a:spcAft>
                      </a:pPr>
                      <a:r>
                        <a:rPr lang="en-US" sz="1400" b="0">
                          <a:latin typeface="Calibri"/>
                          <a:ea typeface="Calibri"/>
                          <a:cs typeface="Calibri"/>
                        </a:rPr>
                        <a:t>Upper Division Clerk</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Bold"/>
                          <a:ea typeface="Calibri"/>
                          <a:cs typeface="Calibri,Bold"/>
                        </a:rPr>
                        <a:t>5</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83620">
                <a:tc>
                  <a:txBody>
                    <a:bodyPr/>
                    <a:lstStyle/>
                    <a:p>
                      <a:pPr marL="0" marR="0" algn="ctr">
                        <a:lnSpc>
                          <a:spcPct val="107000"/>
                        </a:lnSpc>
                        <a:spcBef>
                          <a:spcPts val="0"/>
                        </a:spcBef>
                        <a:spcAft>
                          <a:spcPts val="0"/>
                        </a:spcAft>
                      </a:pPr>
                      <a:r>
                        <a:rPr lang="en-US" sz="1400" b="0">
                          <a:latin typeface="Calibri"/>
                          <a:ea typeface="Calibri"/>
                          <a:cs typeface="Calibri"/>
                        </a:rPr>
                        <a:t>8</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Times New Roman"/>
                          <a:ea typeface="Calibri"/>
                          <a:cs typeface="Times New Roman"/>
                        </a:rPr>
                        <a:t>D47</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0">
                          <a:latin typeface="Calibri,Bold"/>
                          <a:ea typeface="Calibri"/>
                          <a:cs typeface="Calibri,Bold"/>
                        </a:rPr>
                        <a:t>Central Bureau of Narcotics </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
                          <a:ea typeface="Calibri"/>
                          <a:cs typeface="Calibri"/>
                        </a:rPr>
                        <a:t>Senior Secretariat Assistant/</a:t>
                      </a:r>
                      <a:endParaRPr lang="en-US" sz="1400" b="0">
                        <a:latin typeface="Calibri"/>
                        <a:ea typeface="Calibri"/>
                        <a:cs typeface="Times New Roman"/>
                      </a:endParaRPr>
                    </a:p>
                    <a:p>
                      <a:pPr marL="0" marR="0" algn="ctr">
                        <a:lnSpc>
                          <a:spcPct val="107000"/>
                        </a:lnSpc>
                        <a:spcBef>
                          <a:spcPts val="0"/>
                        </a:spcBef>
                        <a:spcAft>
                          <a:spcPts val="0"/>
                        </a:spcAft>
                      </a:pPr>
                      <a:r>
                        <a:rPr lang="en-US" sz="1400" b="0">
                          <a:latin typeface="Calibri"/>
                          <a:ea typeface="Calibri"/>
                          <a:cs typeface="Calibri"/>
                        </a:rPr>
                        <a:t>Upper Division Clerk</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Bold"/>
                          <a:ea typeface="Calibri"/>
                          <a:cs typeface="Calibri,Bold"/>
                        </a:rPr>
                        <a:t>6</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83620">
                <a:tc>
                  <a:txBody>
                    <a:bodyPr/>
                    <a:lstStyle/>
                    <a:p>
                      <a:pPr marL="0" marR="0" algn="ctr">
                        <a:lnSpc>
                          <a:spcPct val="107000"/>
                        </a:lnSpc>
                        <a:spcBef>
                          <a:spcPts val="0"/>
                        </a:spcBef>
                        <a:spcAft>
                          <a:spcPts val="0"/>
                        </a:spcAft>
                      </a:pPr>
                      <a:r>
                        <a:rPr lang="en-US" sz="1400" b="0">
                          <a:latin typeface="Calibri"/>
                          <a:ea typeface="Calibri"/>
                          <a:cs typeface="Calibri"/>
                        </a:rPr>
                        <a:t>9</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Times New Roman"/>
                          <a:ea typeface="Calibri"/>
                          <a:cs typeface="Times New Roman"/>
                        </a:rPr>
                        <a:t>D48</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0">
                          <a:latin typeface="Calibri,Bold"/>
                          <a:ea typeface="Calibri"/>
                          <a:cs typeface="Calibri,Bold"/>
                        </a:rPr>
                        <a:t>D/o Animal Husbandry, Dairying &amp; Fisheries </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
                          <a:ea typeface="Calibri"/>
                          <a:cs typeface="Calibri"/>
                        </a:rPr>
                        <a:t>Senior Secretariat Assistant/</a:t>
                      </a:r>
                      <a:endParaRPr lang="en-US" sz="1400" b="0">
                        <a:latin typeface="Calibri"/>
                        <a:ea typeface="Calibri"/>
                        <a:cs typeface="Times New Roman"/>
                      </a:endParaRPr>
                    </a:p>
                    <a:p>
                      <a:pPr marL="0" marR="0" algn="ctr">
                        <a:lnSpc>
                          <a:spcPct val="107000"/>
                        </a:lnSpc>
                        <a:spcBef>
                          <a:spcPts val="0"/>
                        </a:spcBef>
                        <a:spcAft>
                          <a:spcPts val="0"/>
                        </a:spcAft>
                      </a:pPr>
                      <a:r>
                        <a:rPr lang="en-US" sz="1400" b="0">
                          <a:latin typeface="Calibri"/>
                          <a:ea typeface="Calibri"/>
                          <a:cs typeface="Calibri"/>
                        </a:rPr>
                        <a:t>Upper Division Clerk</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0">
                          <a:latin typeface="Calibri,Bold"/>
                          <a:ea typeface="Calibri"/>
                          <a:cs typeface="Calibri,Bold"/>
                        </a:rPr>
                        <a:t>5</a:t>
                      </a:r>
                      <a:endParaRPr lang="en-US" sz="1400" b="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28787">
                <a:tc>
                  <a:txBody>
                    <a:bodyPr/>
                    <a:lstStyle/>
                    <a:p>
                      <a:pPr marL="0" marR="0" algn="ctr">
                        <a:lnSpc>
                          <a:spcPct val="107000"/>
                        </a:lnSpc>
                        <a:spcBef>
                          <a:spcPts val="0"/>
                        </a:spcBef>
                        <a:spcAft>
                          <a:spcPts val="0"/>
                        </a:spcAft>
                      </a:pP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C00000"/>
                          </a:solidFill>
                          <a:latin typeface="Arial"/>
                          <a:ea typeface="Calibri"/>
                          <a:cs typeface="Times New Roman"/>
                        </a:rPr>
                        <a:t>Total</a:t>
                      </a:r>
                      <a:endParaRPr lang="en-US" sz="18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8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latin typeface="Calibri,Bold"/>
                          <a:ea typeface="Calibri"/>
                          <a:cs typeface="Calibri,Bold"/>
                        </a:rPr>
                        <a:t>203</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solidFill>
                  <a:srgbClr val="0070C0"/>
                </a:solidFill>
              </a:rPr>
              <a:t>Tentative vacancies for the Combined Higher Secondary (10+2) Level Examination, 2020 (FOR LDC/JSA/PA/SA &amp; DEO )</a:t>
            </a:r>
            <a:endParaRPr lang="en-US" sz="2400" dirty="0">
              <a:solidFill>
                <a:srgbClr val="0070C0"/>
              </a:solidFill>
            </a:endParaRPr>
          </a:p>
        </p:txBody>
      </p:sp>
      <p:graphicFrame>
        <p:nvGraphicFramePr>
          <p:cNvPr id="4" name="Table 3"/>
          <p:cNvGraphicFramePr>
            <a:graphicFrameLocks noGrp="1"/>
          </p:cNvGraphicFramePr>
          <p:nvPr/>
        </p:nvGraphicFramePr>
        <p:xfrm>
          <a:off x="1828802" y="1371598"/>
          <a:ext cx="8534398" cy="4667796"/>
        </p:xfrm>
        <a:graphic>
          <a:graphicData uri="http://schemas.openxmlformats.org/drawingml/2006/table">
            <a:tbl>
              <a:tblPr/>
              <a:tblGrid>
                <a:gridCol w="670803">
                  <a:extLst>
                    <a:ext uri="{9D8B030D-6E8A-4147-A177-3AD203B41FA5}">
                      <a16:colId xmlns:a16="http://schemas.microsoft.com/office/drawing/2014/main" val="20000"/>
                    </a:ext>
                  </a:extLst>
                </a:gridCol>
                <a:gridCol w="6034795">
                  <a:extLst>
                    <a:ext uri="{9D8B030D-6E8A-4147-A177-3AD203B41FA5}">
                      <a16:colId xmlns:a16="http://schemas.microsoft.com/office/drawing/2014/main" val="20001"/>
                    </a:ext>
                  </a:extLst>
                </a:gridCol>
                <a:gridCol w="1082896">
                  <a:extLst>
                    <a:ext uri="{9D8B030D-6E8A-4147-A177-3AD203B41FA5}">
                      <a16:colId xmlns:a16="http://schemas.microsoft.com/office/drawing/2014/main" val="20002"/>
                    </a:ext>
                  </a:extLst>
                </a:gridCol>
                <a:gridCol w="745904">
                  <a:extLst>
                    <a:ext uri="{9D8B030D-6E8A-4147-A177-3AD203B41FA5}">
                      <a16:colId xmlns:a16="http://schemas.microsoft.com/office/drawing/2014/main" val="20003"/>
                    </a:ext>
                  </a:extLst>
                </a:gridCol>
              </a:tblGrid>
              <a:tr h="123371">
                <a:tc>
                  <a:txBody>
                    <a:bodyPr/>
                    <a:lstStyle/>
                    <a:p>
                      <a:pPr marL="0" marR="0" algn="ctr">
                        <a:spcBef>
                          <a:spcPts val="0"/>
                        </a:spcBef>
                        <a:spcAft>
                          <a:spcPts val="0"/>
                        </a:spcAft>
                      </a:pPr>
                      <a:r>
                        <a:rPr lang="en-US" sz="1600" b="1" dirty="0">
                          <a:solidFill>
                            <a:srgbClr val="C00000"/>
                          </a:solidFill>
                          <a:latin typeface="Times New Roman"/>
                          <a:ea typeface="Calibri"/>
                          <a:cs typeface="Times New Roman"/>
                        </a:rPr>
                        <a:t>SNO</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C00000"/>
                          </a:solidFill>
                          <a:latin typeface="Times New Roman"/>
                          <a:ea typeface="Calibri"/>
                          <a:cs typeface="Times New Roman"/>
                        </a:rPr>
                        <a:t>Department Name</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C00000"/>
                          </a:solidFill>
                          <a:latin typeface="Times New Roman"/>
                          <a:ea typeface="Calibri"/>
                          <a:cs typeface="Times New Roman"/>
                        </a:rPr>
                        <a:t>Post</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C00000"/>
                          </a:solidFill>
                          <a:latin typeface="Times New Roman"/>
                          <a:ea typeface="Calibri"/>
                          <a:cs typeface="Times New Roman"/>
                        </a:rPr>
                        <a:t>Total</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1</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Bureau of Police Research &amp; Development </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6</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2</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Canteen Stores Department (Ministry of Defence)</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70</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3</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dirty="0">
                          <a:solidFill>
                            <a:srgbClr val="000000"/>
                          </a:solidFill>
                          <a:latin typeface="Times New Roman"/>
                          <a:ea typeface="Calibri"/>
                          <a:cs typeface="Times New Roman"/>
                        </a:rPr>
                        <a:t>Central Administrative Tribunal</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22</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4</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Central Bureau of Investigation </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47</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5</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Central Passport Office (Ministry of External Affairs)</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17</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6</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Controller General of Accounts </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107</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7</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Controller General of Defence Accounts</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58</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8</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Customs, Excise &amp; Service Tax Appellate Tribunal</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11</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9</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Department of Fisheries (Ministry of Fisheries, Animal Husbandry and Dairying )</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6</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10</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Department of Agriculture Cooperation and Farmers Welfare (M/O Agriculture and Farmers Welfare)</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21</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11</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Department of Commerce (Ministry of Commerce &amp; Industry)</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6</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12</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Department of Electronics and Information Technology</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7</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13</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Department of Forensic Science Services (M/o Home Affairs)</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7</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46743">
                <a:tc>
                  <a:txBody>
                    <a:bodyPr/>
                    <a:lstStyle/>
                    <a:p>
                      <a:pPr marL="0" marR="0" algn="ctr">
                        <a:spcBef>
                          <a:spcPts val="0"/>
                        </a:spcBef>
                        <a:spcAft>
                          <a:spcPts val="0"/>
                        </a:spcAft>
                      </a:pPr>
                      <a:r>
                        <a:rPr lang="en-US" sz="1600" b="1">
                          <a:solidFill>
                            <a:srgbClr val="000000"/>
                          </a:solidFill>
                          <a:latin typeface="Times New Roman"/>
                          <a:ea typeface="Calibri"/>
                          <a:cs typeface="Times New Roman"/>
                        </a:rPr>
                        <a:t>14</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Department of Science &amp; Technology </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10</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70114">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15</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Farrakka Barrage Project (Department of Water Resources, River Development &amp; Ganga Rejuvenation (Minstry of Jal Shakti)</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LDC/JSA</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2</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2" y="213358"/>
          <a:ext cx="8534398" cy="6339843"/>
        </p:xfrm>
        <a:graphic>
          <a:graphicData uri="http://schemas.openxmlformats.org/drawingml/2006/table">
            <a:tbl>
              <a:tblPr/>
              <a:tblGrid>
                <a:gridCol w="670803">
                  <a:extLst>
                    <a:ext uri="{9D8B030D-6E8A-4147-A177-3AD203B41FA5}">
                      <a16:colId xmlns:a16="http://schemas.microsoft.com/office/drawing/2014/main" val="20000"/>
                    </a:ext>
                  </a:extLst>
                </a:gridCol>
                <a:gridCol w="6034795">
                  <a:extLst>
                    <a:ext uri="{9D8B030D-6E8A-4147-A177-3AD203B41FA5}">
                      <a16:colId xmlns:a16="http://schemas.microsoft.com/office/drawing/2014/main" val="20001"/>
                    </a:ext>
                  </a:extLst>
                </a:gridCol>
                <a:gridCol w="1082896">
                  <a:extLst>
                    <a:ext uri="{9D8B030D-6E8A-4147-A177-3AD203B41FA5}">
                      <a16:colId xmlns:a16="http://schemas.microsoft.com/office/drawing/2014/main" val="20002"/>
                    </a:ext>
                  </a:extLst>
                </a:gridCol>
                <a:gridCol w="745904">
                  <a:extLst>
                    <a:ext uri="{9D8B030D-6E8A-4147-A177-3AD203B41FA5}">
                      <a16:colId xmlns:a16="http://schemas.microsoft.com/office/drawing/2014/main" val="20003"/>
                    </a:ext>
                  </a:extLst>
                </a:gridCol>
              </a:tblGrid>
              <a:tr h="293172">
                <a:tc>
                  <a:txBody>
                    <a:bodyPr/>
                    <a:lstStyle/>
                    <a:p>
                      <a:pPr marL="0" marR="0" algn="ctr">
                        <a:spcBef>
                          <a:spcPts val="0"/>
                        </a:spcBef>
                        <a:spcAft>
                          <a:spcPts val="0"/>
                        </a:spcAft>
                      </a:pPr>
                      <a:r>
                        <a:rPr lang="en-US" sz="1600" b="1" dirty="0">
                          <a:solidFill>
                            <a:srgbClr val="C00000"/>
                          </a:solidFill>
                          <a:latin typeface="Times New Roman"/>
                          <a:ea typeface="Calibri"/>
                          <a:cs typeface="Times New Roman"/>
                        </a:rPr>
                        <a:t>SNO</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C00000"/>
                          </a:solidFill>
                          <a:latin typeface="Times New Roman"/>
                          <a:ea typeface="Calibri"/>
                          <a:cs typeface="Times New Roman"/>
                        </a:rPr>
                        <a:t>Department Name</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C00000"/>
                          </a:solidFill>
                          <a:latin typeface="Times New Roman"/>
                          <a:ea typeface="Calibri"/>
                          <a:cs typeface="Times New Roman"/>
                        </a:rPr>
                        <a:t>Post</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C00000"/>
                          </a:solidFill>
                          <a:latin typeface="Times New Roman"/>
                          <a:ea typeface="Calibri"/>
                          <a:cs typeface="Times New Roman"/>
                        </a:rPr>
                        <a:t>Total</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86344">
                <a:tc>
                  <a:txBody>
                    <a:bodyPr/>
                    <a:lstStyle/>
                    <a:p>
                      <a:pPr marL="0" marR="0" algn="ctr">
                        <a:spcBef>
                          <a:spcPts val="0"/>
                        </a:spcBef>
                        <a:spcAft>
                          <a:spcPts val="0"/>
                        </a:spcAft>
                      </a:pPr>
                      <a:r>
                        <a:rPr lang="en-US" sz="1600" b="1">
                          <a:solidFill>
                            <a:srgbClr val="000000"/>
                          </a:solidFill>
                          <a:latin typeface="Times New Roman"/>
                          <a:ea typeface="Calibri"/>
                          <a:cs typeface="Times New Roman"/>
                        </a:rPr>
                        <a:t>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Directorate General of Aeronoutical Quality Assurance (M/O Defence)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86344">
                <a:tc>
                  <a:txBody>
                    <a:bodyPr/>
                    <a:lstStyle/>
                    <a:p>
                      <a:pPr marL="0" marR="0" algn="ctr">
                        <a:spcBef>
                          <a:spcPts val="0"/>
                        </a:spcBef>
                        <a:spcAft>
                          <a:spcPts val="0"/>
                        </a:spcAft>
                      </a:pPr>
                      <a:r>
                        <a:rPr lang="en-US" sz="1600" b="1">
                          <a:solidFill>
                            <a:srgbClr val="000000"/>
                          </a:solidFill>
                          <a:latin typeface="Times New Roman"/>
                          <a:ea typeface="Calibri"/>
                          <a:cs typeface="Times New Roman"/>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Directorate Geneal of Health Servies (M/O Health and Family Welfare)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96662">
                <a:tc>
                  <a:txBody>
                    <a:bodyPr/>
                    <a:lstStyle/>
                    <a:p>
                      <a:pPr marL="0" marR="0" algn="ctr">
                        <a:spcBef>
                          <a:spcPts val="0"/>
                        </a:spcBef>
                        <a:spcAft>
                          <a:spcPts val="0"/>
                        </a:spcAft>
                      </a:pPr>
                      <a:r>
                        <a:rPr lang="en-US" sz="1600" b="1">
                          <a:solidFill>
                            <a:srgbClr val="000000"/>
                          </a:solidFill>
                          <a:latin typeface="Times New Roman"/>
                          <a:ea typeface="Calibri"/>
                          <a:cs typeface="Times New Roman"/>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Election Commission of India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96662">
                <a:tc>
                  <a:txBody>
                    <a:bodyPr/>
                    <a:lstStyle/>
                    <a:p>
                      <a:pPr marL="0" marR="0" algn="ctr">
                        <a:spcBef>
                          <a:spcPts val="0"/>
                        </a:spcBef>
                        <a:spcAft>
                          <a:spcPts val="0"/>
                        </a:spcAft>
                      </a:pPr>
                      <a:r>
                        <a:rPr lang="en-US" sz="1600" b="1">
                          <a:solidFill>
                            <a:srgbClr val="000000"/>
                          </a:solidFill>
                          <a:latin typeface="Times New Roman"/>
                          <a:ea typeface="Calibri"/>
                          <a:cs typeface="Times New Roman"/>
                        </a:rPr>
                        <a:t>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Enforcement Directorate (Department of Revenue)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86344">
                <a:tc>
                  <a:txBody>
                    <a:bodyPr/>
                    <a:lstStyle/>
                    <a:p>
                      <a:pPr marL="0" marR="0" algn="ctr">
                        <a:spcBef>
                          <a:spcPts val="0"/>
                        </a:spcBef>
                        <a:spcAft>
                          <a:spcPts val="0"/>
                        </a:spcAft>
                      </a:pPr>
                      <a:r>
                        <a:rPr lang="en-US" sz="1600" b="1">
                          <a:solidFill>
                            <a:srgbClr val="000000"/>
                          </a:solidFill>
                          <a:latin typeface="Times New Roman"/>
                          <a:ea typeface="Calibri"/>
                          <a:cs typeface="Times New Roman"/>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IHQ MOD (Navy)/DTE of Civilian Manpower Planning and Recruitment Integrated Headquarters (DCMPR)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231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96662">
                <a:tc>
                  <a:txBody>
                    <a:bodyPr/>
                    <a:lstStyle/>
                    <a:p>
                      <a:pPr marL="0" marR="0" algn="ctr">
                        <a:spcBef>
                          <a:spcPts val="0"/>
                        </a:spcBef>
                        <a:spcAft>
                          <a:spcPts val="0"/>
                        </a:spcAft>
                      </a:pPr>
                      <a:r>
                        <a:rPr lang="en-US" sz="1600" b="1">
                          <a:solidFill>
                            <a:srgbClr val="000000"/>
                          </a:solidFill>
                          <a:latin typeface="Times New Roman"/>
                          <a:ea typeface="Calibri"/>
                          <a:cs typeface="Times New Roman"/>
                        </a:rPr>
                        <a:t>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Intelligence Bureau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86344">
                <a:tc>
                  <a:txBody>
                    <a:bodyPr/>
                    <a:lstStyle/>
                    <a:p>
                      <a:pPr marL="0" marR="0" algn="ctr">
                        <a:spcBef>
                          <a:spcPts val="0"/>
                        </a:spcBef>
                        <a:spcAft>
                          <a:spcPts val="0"/>
                        </a:spcAft>
                      </a:pPr>
                      <a:r>
                        <a:rPr lang="en-US" sz="1600" b="1">
                          <a:solidFill>
                            <a:srgbClr val="000000"/>
                          </a:solidFill>
                          <a:latin typeface="Times New Roman"/>
                          <a:ea typeface="Calibri"/>
                          <a:cs typeface="Times New Roman"/>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Lal Bahadur Shastri National Academy of Administration (LBSNAA), Department of Personnel &amp; Training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96662">
                <a:tc>
                  <a:txBody>
                    <a:bodyPr/>
                    <a:lstStyle/>
                    <a:p>
                      <a:pPr marL="0" marR="0" algn="ctr">
                        <a:spcBef>
                          <a:spcPts val="0"/>
                        </a:spcBef>
                        <a:spcAft>
                          <a:spcPts val="0"/>
                        </a:spcAft>
                      </a:pPr>
                      <a:r>
                        <a:rPr lang="en-US" sz="1600" b="1">
                          <a:solidFill>
                            <a:srgbClr val="000000"/>
                          </a:solidFill>
                          <a:latin typeface="Times New Roman"/>
                          <a:ea typeface="Calibri"/>
                          <a:cs typeface="Times New Roman"/>
                        </a:rPr>
                        <a:t>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Ministry of Civil Aviation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586344">
                <a:tc>
                  <a:txBody>
                    <a:bodyPr/>
                    <a:lstStyle/>
                    <a:p>
                      <a:pPr marL="0" marR="0" algn="ctr">
                        <a:spcBef>
                          <a:spcPts val="0"/>
                        </a:spcBef>
                        <a:spcAft>
                          <a:spcPts val="0"/>
                        </a:spcAft>
                      </a:pPr>
                      <a:r>
                        <a:rPr lang="en-US" sz="1600" b="1">
                          <a:solidFill>
                            <a:srgbClr val="000000"/>
                          </a:solidFill>
                          <a:latin typeface="Times New Roman"/>
                          <a:ea typeface="Calibri"/>
                          <a:cs typeface="Times New Roman"/>
                        </a:rPr>
                        <a:t>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Ministry of Communications (Department of Communication) Office of CGCA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182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96662">
                <a:tc>
                  <a:txBody>
                    <a:bodyPr/>
                    <a:lstStyle/>
                    <a:p>
                      <a:pPr marL="0" marR="0" algn="ctr">
                        <a:spcBef>
                          <a:spcPts val="0"/>
                        </a:spcBef>
                        <a:spcAft>
                          <a:spcPts val="0"/>
                        </a:spcAft>
                      </a:pPr>
                      <a:r>
                        <a:rPr lang="en-US" sz="1600" b="1">
                          <a:solidFill>
                            <a:srgbClr val="000000"/>
                          </a:solidFill>
                          <a:latin typeface="Times New Roman"/>
                          <a:ea typeface="Calibri"/>
                          <a:cs typeface="Times New Roman"/>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Ministry of Communications (Department of Posts)-(PA-Admn)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268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96662">
                <a:tc>
                  <a:txBody>
                    <a:bodyPr/>
                    <a:lstStyle/>
                    <a:p>
                      <a:pPr marL="0" marR="0" algn="ctr">
                        <a:spcBef>
                          <a:spcPts val="0"/>
                        </a:spcBef>
                        <a:spcAft>
                          <a:spcPts val="0"/>
                        </a:spcAft>
                      </a:pPr>
                      <a:r>
                        <a:rPr lang="en-US" sz="1600" b="1">
                          <a:solidFill>
                            <a:srgbClr val="000000"/>
                          </a:solidFill>
                          <a:latin typeface="Times New Roman"/>
                          <a:ea typeface="Calibri"/>
                          <a:cs typeface="Times New Roman"/>
                        </a:rPr>
                        <a:t>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Ministry of Culture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96662">
                <a:tc>
                  <a:txBody>
                    <a:bodyPr/>
                    <a:lstStyle/>
                    <a:p>
                      <a:pPr marL="0" marR="0" algn="ctr">
                        <a:spcBef>
                          <a:spcPts val="0"/>
                        </a:spcBef>
                        <a:spcAft>
                          <a:spcPts val="0"/>
                        </a:spcAft>
                      </a:pPr>
                      <a:r>
                        <a:rPr lang="en-US" sz="1600" b="1">
                          <a:solidFill>
                            <a:srgbClr val="000000"/>
                          </a:solidFill>
                          <a:latin typeface="Times New Roman"/>
                          <a:ea typeface="Calibri"/>
                          <a:cs typeface="Times New Roman"/>
                        </a:rPr>
                        <a:t>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Ministry of Defence (Office of The JS &amp; CAO) AFHQ</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96662">
                <a:tc>
                  <a:txBody>
                    <a:bodyPr/>
                    <a:lstStyle/>
                    <a:p>
                      <a:pPr marL="0" marR="0" algn="ctr">
                        <a:spcBef>
                          <a:spcPts val="0"/>
                        </a:spcBef>
                        <a:spcAft>
                          <a:spcPts val="0"/>
                        </a:spcAft>
                      </a:pPr>
                      <a:r>
                        <a:rPr lang="en-US" sz="1600" b="1">
                          <a:solidFill>
                            <a:srgbClr val="000000"/>
                          </a:solidFill>
                          <a:latin typeface="Times New Roman"/>
                          <a:ea typeface="Calibri"/>
                          <a:cs typeface="Times New Roman"/>
                        </a:rPr>
                        <a:t>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Ministry of External Affairs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96662">
                <a:tc>
                  <a:txBody>
                    <a:bodyPr/>
                    <a:lstStyle/>
                    <a:p>
                      <a:pPr marL="0" marR="0" algn="ctr">
                        <a:spcBef>
                          <a:spcPts val="0"/>
                        </a:spcBef>
                        <a:spcAft>
                          <a:spcPts val="0"/>
                        </a:spcAft>
                      </a:pPr>
                      <a:r>
                        <a:rPr lang="en-US" sz="1600" b="1">
                          <a:solidFill>
                            <a:srgbClr val="000000"/>
                          </a:solidFill>
                          <a:latin typeface="Times New Roman"/>
                          <a:ea typeface="Calibri"/>
                          <a:cs typeface="Times New Roman"/>
                        </a:rPr>
                        <a:t>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Ministry of Housing and Urban Affairs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444993">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Ministry of Information &amp; Broadcasting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LDC/JSA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81200" y="152401"/>
          <a:ext cx="8229600" cy="4448346"/>
        </p:xfrm>
        <a:graphic>
          <a:graphicData uri="http://schemas.openxmlformats.org/drawingml/2006/table">
            <a:tbl>
              <a:tblPr/>
              <a:tblGrid>
                <a:gridCol w="646847">
                  <a:extLst>
                    <a:ext uri="{9D8B030D-6E8A-4147-A177-3AD203B41FA5}">
                      <a16:colId xmlns:a16="http://schemas.microsoft.com/office/drawing/2014/main" val="20000"/>
                    </a:ext>
                  </a:extLst>
                </a:gridCol>
                <a:gridCol w="5830153">
                  <a:extLst>
                    <a:ext uri="{9D8B030D-6E8A-4147-A177-3AD203B41FA5}">
                      <a16:colId xmlns:a16="http://schemas.microsoft.com/office/drawing/2014/main" val="20001"/>
                    </a:ext>
                  </a:extLst>
                </a:gridCol>
                <a:gridCol w="1033333">
                  <a:extLst>
                    <a:ext uri="{9D8B030D-6E8A-4147-A177-3AD203B41FA5}">
                      <a16:colId xmlns:a16="http://schemas.microsoft.com/office/drawing/2014/main" val="20002"/>
                    </a:ext>
                  </a:extLst>
                </a:gridCol>
                <a:gridCol w="719267">
                  <a:extLst>
                    <a:ext uri="{9D8B030D-6E8A-4147-A177-3AD203B41FA5}">
                      <a16:colId xmlns:a16="http://schemas.microsoft.com/office/drawing/2014/main" val="20003"/>
                    </a:ext>
                  </a:extLst>
                </a:gridCol>
              </a:tblGrid>
              <a:tr h="222851">
                <a:tc>
                  <a:txBody>
                    <a:bodyPr/>
                    <a:lstStyle/>
                    <a:p>
                      <a:pPr marL="0" marR="0" algn="ctr">
                        <a:spcBef>
                          <a:spcPts val="0"/>
                        </a:spcBef>
                        <a:spcAft>
                          <a:spcPts val="0"/>
                        </a:spcAft>
                      </a:pPr>
                      <a:r>
                        <a:rPr lang="en-US" sz="1600" b="1" dirty="0">
                          <a:solidFill>
                            <a:srgbClr val="C00000"/>
                          </a:solidFill>
                          <a:latin typeface="Times New Roman"/>
                          <a:ea typeface="Calibri"/>
                          <a:cs typeface="Times New Roman"/>
                        </a:rPr>
                        <a:t>SNO</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C00000"/>
                          </a:solidFill>
                          <a:latin typeface="Times New Roman"/>
                          <a:ea typeface="Calibri"/>
                          <a:cs typeface="Times New Roman"/>
                        </a:rPr>
                        <a:t>Department Name</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C00000"/>
                          </a:solidFill>
                          <a:latin typeface="Times New Roman"/>
                          <a:ea typeface="Calibri"/>
                          <a:cs typeface="Times New Roman"/>
                        </a:rPr>
                        <a:t>Post</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C00000"/>
                          </a:solidFill>
                          <a:latin typeface="Times New Roman"/>
                          <a:ea typeface="Calibri"/>
                          <a:cs typeface="Times New Roman"/>
                        </a:rPr>
                        <a:t>Total</a:t>
                      </a: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5702">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Ministry of Jal Shakti (Department of Water Resources, River Development &amp; Ganga Rejuvenation)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LDC/JSA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7514">
                <a:tc>
                  <a:txBody>
                    <a:bodyPr/>
                    <a:lstStyle/>
                    <a:p>
                      <a:pPr marL="0" marR="0" algn="ctr">
                        <a:spcBef>
                          <a:spcPts val="0"/>
                        </a:spcBef>
                        <a:spcAft>
                          <a:spcPts val="0"/>
                        </a:spcAft>
                      </a:pPr>
                      <a:r>
                        <a:rPr lang="en-US" sz="1600" b="1">
                          <a:solidFill>
                            <a:srgbClr val="000000"/>
                          </a:solidFill>
                          <a:latin typeface="Times New Roman"/>
                          <a:ea typeface="Calibri"/>
                          <a:cs typeface="Times New Roman"/>
                        </a:rPr>
                        <a:t>32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dirty="0">
                          <a:solidFill>
                            <a:srgbClr val="000000"/>
                          </a:solidFill>
                          <a:latin typeface="Times New Roman"/>
                          <a:ea typeface="Calibri"/>
                          <a:cs typeface="Times New Roman"/>
                        </a:rPr>
                        <a:t>Ministry of </a:t>
                      </a:r>
                      <a:r>
                        <a:rPr lang="en-US" sz="1600" b="1" dirty="0" err="1">
                          <a:solidFill>
                            <a:srgbClr val="000000"/>
                          </a:solidFill>
                          <a:latin typeface="Times New Roman"/>
                          <a:ea typeface="Calibri"/>
                          <a:cs typeface="Times New Roman"/>
                        </a:rPr>
                        <a:t>Labour</a:t>
                      </a:r>
                      <a:r>
                        <a:rPr lang="en-US" sz="1600" b="1" dirty="0">
                          <a:solidFill>
                            <a:srgbClr val="000000"/>
                          </a:solidFill>
                          <a:latin typeface="Times New Roman"/>
                          <a:ea typeface="Calibri"/>
                          <a:cs typeface="Times New Roman"/>
                        </a:rPr>
                        <a:t> &amp; Employment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7514">
                <a:tc>
                  <a:txBody>
                    <a:bodyPr/>
                    <a:lstStyle/>
                    <a:p>
                      <a:pPr marL="0" marR="0" algn="ctr">
                        <a:spcBef>
                          <a:spcPts val="0"/>
                        </a:spcBef>
                        <a:spcAft>
                          <a:spcPts val="0"/>
                        </a:spcAft>
                      </a:pPr>
                      <a:r>
                        <a:rPr lang="en-US" sz="1600" b="1">
                          <a:solidFill>
                            <a:srgbClr val="000000"/>
                          </a:solidFill>
                          <a:latin typeface="Times New Roman"/>
                          <a:ea typeface="Calibri"/>
                          <a:cs typeface="Times New Roman"/>
                        </a:rPr>
                        <a:t>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Ministry of Power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7514">
                <a:tc>
                  <a:txBody>
                    <a:bodyPr/>
                    <a:lstStyle/>
                    <a:p>
                      <a:pPr marL="0" marR="0" algn="ctr">
                        <a:spcBef>
                          <a:spcPts val="0"/>
                        </a:spcBef>
                        <a:spcAft>
                          <a:spcPts val="0"/>
                        </a:spcAft>
                      </a:pPr>
                      <a:r>
                        <a:rPr lang="en-US" sz="1600" b="1">
                          <a:solidFill>
                            <a:srgbClr val="000000"/>
                          </a:solidFill>
                          <a:latin typeface="Times New Roman"/>
                          <a:ea typeface="Calibri"/>
                          <a:cs typeface="Times New Roman"/>
                        </a:rPr>
                        <a:t>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Ministry of Textiles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7514">
                <a:tc>
                  <a:txBody>
                    <a:bodyPr/>
                    <a:lstStyle/>
                    <a:p>
                      <a:pPr marL="0" marR="0" algn="ctr">
                        <a:spcBef>
                          <a:spcPts val="0"/>
                        </a:spcBef>
                        <a:spcAft>
                          <a:spcPts val="0"/>
                        </a:spcAft>
                      </a:pPr>
                      <a:r>
                        <a:rPr lang="en-US" sz="1600" b="1">
                          <a:solidFill>
                            <a:srgbClr val="000000"/>
                          </a:solidFill>
                          <a:latin typeface="Times New Roman"/>
                          <a:ea typeface="Calibri"/>
                          <a:cs typeface="Times New Roman"/>
                        </a:rPr>
                        <a:t>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National Informatics Centre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7514">
                <a:tc>
                  <a:txBody>
                    <a:bodyPr/>
                    <a:lstStyle/>
                    <a:p>
                      <a:pPr marL="0" marR="0" algn="ctr">
                        <a:spcBef>
                          <a:spcPts val="0"/>
                        </a:spcBef>
                        <a:spcAft>
                          <a:spcPts val="0"/>
                        </a:spcAft>
                      </a:pPr>
                      <a:r>
                        <a:rPr lang="en-US" sz="1600" b="1">
                          <a:solidFill>
                            <a:srgbClr val="000000"/>
                          </a:solidFill>
                          <a:latin typeface="Times New Roman"/>
                          <a:ea typeface="Calibri"/>
                          <a:cs typeface="Times New Roman"/>
                        </a:rPr>
                        <a:t>36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National Investigation Agency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67514">
                <a:tc>
                  <a:txBody>
                    <a:bodyPr/>
                    <a:lstStyle/>
                    <a:p>
                      <a:pPr marL="0" marR="0" algn="ctr">
                        <a:spcBef>
                          <a:spcPts val="0"/>
                        </a:spcBef>
                        <a:spcAft>
                          <a:spcPts val="0"/>
                        </a:spcAft>
                      </a:pPr>
                      <a:r>
                        <a:rPr lang="en-US" sz="1600" b="1">
                          <a:solidFill>
                            <a:srgbClr val="000000"/>
                          </a:solidFill>
                          <a:latin typeface="Times New Roman"/>
                          <a:ea typeface="Calibri"/>
                          <a:cs typeface="Times New Roman"/>
                        </a:rPr>
                        <a:t>37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National Technical Research Organisation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38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45702">
                <a:tc>
                  <a:txBody>
                    <a:bodyPr/>
                    <a:lstStyle/>
                    <a:p>
                      <a:pPr marL="0" marR="0" algn="ctr">
                        <a:spcBef>
                          <a:spcPts val="0"/>
                        </a:spcBef>
                        <a:spcAft>
                          <a:spcPts val="0"/>
                        </a:spcAft>
                      </a:pPr>
                      <a:r>
                        <a:rPr lang="en-US" sz="1600" b="1">
                          <a:solidFill>
                            <a:srgbClr val="000000"/>
                          </a:solidFill>
                          <a:latin typeface="Times New Roman"/>
                          <a:ea typeface="Calibri"/>
                          <a:cs typeface="Times New Roman"/>
                        </a:rPr>
                        <a:t>38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Office of Development Commissioner, Ministry of Micro, Small &amp; Medium Enterprise(MSME)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67514">
                <a:tc>
                  <a:txBody>
                    <a:bodyPr/>
                    <a:lstStyle/>
                    <a:p>
                      <a:pPr marL="0" marR="0" algn="ctr">
                        <a:spcBef>
                          <a:spcPts val="0"/>
                        </a:spcBef>
                        <a:spcAft>
                          <a:spcPts val="0"/>
                        </a:spcAft>
                      </a:pPr>
                      <a:r>
                        <a:rPr lang="en-US" sz="1600" b="1">
                          <a:solidFill>
                            <a:srgbClr val="000000"/>
                          </a:solidFill>
                          <a:latin typeface="Times New Roman"/>
                          <a:ea typeface="Calibri"/>
                          <a:cs typeface="Times New Roman"/>
                        </a:rPr>
                        <a:t>39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dirty="0">
                          <a:solidFill>
                            <a:srgbClr val="000000"/>
                          </a:solidFill>
                          <a:latin typeface="Times New Roman"/>
                          <a:ea typeface="Calibri"/>
                          <a:cs typeface="Times New Roman"/>
                        </a:rPr>
                        <a:t>Registrar General of India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21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67514">
                <a:tc>
                  <a:txBody>
                    <a:bodyPr/>
                    <a:lstStyle/>
                    <a:p>
                      <a:pPr marL="0" marR="0" algn="ctr">
                        <a:spcBef>
                          <a:spcPts val="0"/>
                        </a:spcBef>
                        <a:spcAft>
                          <a:spcPts val="0"/>
                        </a:spcAft>
                      </a:pPr>
                      <a:r>
                        <a:rPr lang="en-US" sz="1600" b="1">
                          <a:solidFill>
                            <a:srgbClr val="000000"/>
                          </a:solidFill>
                          <a:latin typeface="Times New Roman"/>
                          <a:ea typeface="Calibri"/>
                          <a:cs typeface="Times New Roman"/>
                        </a:rPr>
                        <a:t>40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dirty="0" err="1">
                          <a:solidFill>
                            <a:srgbClr val="000000"/>
                          </a:solidFill>
                          <a:latin typeface="Times New Roman"/>
                          <a:ea typeface="Calibri"/>
                          <a:cs typeface="Times New Roman"/>
                        </a:rPr>
                        <a:t>Tatrakshak</a:t>
                      </a:r>
                      <a:r>
                        <a:rPr lang="en-US" sz="1600" b="1" dirty="0">
                          <a:solidFill>
                            <a:srgbClr val="000000"/>
                          </a:solidFill>
                          <a:latin typeface="Times New Roman"/>
                          <a:ea typeface="Calibri"/>
                          <a:cs typeface="Times New Roman"/>
                        </a:rPr>
                        <a:t> </a:t>
                      </a:r>
                      <a:r>
                        <a:rPr lang="en-US" sz="1600" b="1" dirty="0" err="1">
                          <a:solidFill>
                            <a:srgbClr val="000000"/>
                          </a:solidFill>
                          <a:latin typeface="Times New Roman"/>
                          <a:ea typeface="Calibri"/>
                          <a:cs typeface="Times New Roman"/>
                        </a:rPr>
                        <a:t>Mukhyalaya</a:t>
                      </a:r>
                      <a:r>
                        <a:rPr lang="en-US" sz="1600" b="1" dirty="0">
                          <a:solidFill>
                            <a:srgbClr val="000000"/>
                          </a:solidFill>
                          <a:latin typeface="Times New Roman"/>
                          <a:ea typeface="Calibri"/>
                          <a:cs typeface="Times New Roman"/>
                        </a:rPr>
                        <a:t>[Indian Coast Guard)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LDC/JSA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89034">
                <a:tc>
                  <a:txBody>
                    <a:bodyPr/>
                    <a:lstStyle/>
                    <a:p>
                      <a:pPr marL="0" marR="0" algn="ctr">
                        <a:lnSpc>
                          <a:spcPct val="107000"/>
                        </a:lnSpc>
                        <a:spcBef>
                          <a:spcPts val="0"/>
                        </a:spcBef>
                        <a:spcAft>
                          <a:spcPts val="0"/>
                        </a:spcAft>
                      </a:pP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C00000"/>
                          </a:solidFill>
                          <a:latin typeface="Arial"/>
                          <a:ea typeface="Calibri"/>
                          <a:cs typeface="Times New Roman"/>
                        </a:rPr>
                        <a:t>Total</a:t>
                      </a:r>
                      <a:endParaRPr lang="en-US" sz="1600" b="1">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1538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graphicFrame>
        <p:nvGraphicFramePr>
          <p:cNvPr id="5" name="Table 4"/>
          <p:cNvGraphicFramePr>
            <a:graphicFrameLocks noGrp="1"/>
          </p:cNvGraphicFramePr>
          <p:nvPr/>
        </p:nvGraphicFramePr>
        <p:xfrm>
          <a:off x="3868103" y="3265933"/>
          <a:ext cx="4455795" cy="318897"/>
        </p:xfrm>
        <a:graphic>
          <a:graphicData uri="http://schemas.openxmlformats.org/drawingml/2006/table">
            <a:tbl>
              <a:tblPr/>
              <a:tblGrid>
                <a:gridCol w="4455795">
                  <a:extLst>
                    <a:ext uri="{9D8B030D-6E8A-4147-A177-3AD203B41FA5}">
                      <a16:colId xmlns:a16="http://schemas.microsoft.com/office/drawing/2014/main" val="20000"/>
                    </a:ext>
                  </a:extLst>
                </a:gridCol>
              </a:tblGrid>
              <a:tr h="52705">
                <a:tc>
                  <a:txBody>
                    <a:bodyPr/>
                    <a:lstStyle/>
                    <a:p>
                      <a:pPr marL="0" marR="0">
                        <a:lnSpc>
                          <a:spcPct val="107000"/>
                        </a:lnSpc>
                        <a:spcBef>
                          <a:spcPts val="0"/>
                        </a:spcBef>
                        <a:spcAft>
                          <a:spcPts val="0"/>
                        </a:spcAft>
                      </a:pPr>
                      <a:r>
                        <a:rPr lang="en-US" sz="1000" b="1">
                          <a:solidFill>
                            <a:srgbClr val="000000"/>
                          </a:solidFill>
                          <a:latin typeface="Calibri"/>
                          <a:ea typeface="Calibri"/>
                          <a:cs typeface="Calibri"/>
                        </a:rPr>
                        <a:t>Tentative vacancies for the Combined Higher Secondary (10+2) Level Examination, 2020 (FOR PA/SA) </a:t>
                      </a:r>
                      <a:endParaRPr lang="en-US" sz="1100">
                        <a:latin typeface="Calibri"/>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nvGraphicFramePr>
        <p:xfrm>
          <a:off x="2057402" y="5596890"/>
          <a:ext cx="8077199" cy="1032510"/>
        </p:xfrm>
        <a:graphic>
          <a:graphicData uri="http://schemas.openxmlformats.org/drawingml/2006/table">
            <a:tbl>
              <a:tblPr/>
              <a:tblGrid>
                <a:gridCol w="634868">
                  <a:extLst>
                    <a:ext uri="{9D8B030D-6E8A-4147-A177-3AD203B41FA5}">
                      <a16:colId xmlns:a16="http://schemas.microsoft.com/office/drawing/2014/main" val="20000"/>
                    </a:ext>
                  </a:extLst>
                </a:gridCol>
                <a:gridCol w="5906048">
                  <a:extLst>
                    <a:ext uri="{9D8B030D-6E8A-4147-A177-3AD203B41FA5}">
                      <a16:colId xmlns:a16="http://schemas.microsoft.com/office/drawing/2014/main" val="20001"/>
                    </a:ext>
                  </a:extLst>
                </a:gridCol>
                <a:gridCol w="830336">
                  <a:extLst>
                    <a:ext uri="{9D8B030D-6E8A-4147-A177-3AD203B41FA5}">
                      <a16:colId xmlns:a16="http://schemas.microsoft.com/office/drawing/2014/main" val="20002"/>
                    </a:ext>
                  </a:extLst>
                </a:gridCol>
                <a:gridCol w="705947">
                  <a:extLst>
                    <a:ext uri="{9D8B030D-6E8A-4147-A177-3AD203B41FA5}">
                      <a16:colId xmlns:a16="http://schemas.microsoft.com/office/drawing/2014/main" val="20003"/>
                    </a:ext>
                  </a:extLst>
                </a:gridCol>
              </a:tblGrid>
              <a:tr h="516255">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SNO</a:t>
                      </a:r>
                      <a:endParaRPr lang="en-US" sz="1600" dirty="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Department Name</a:t>
                      </a:r>
                      <a:endParaRPr lang="en-US" sz="160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Post</a:t>
                      </a:r>
                      <a:endParaRPr lang="en-US" sz="160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Total</a:t>
                      </a:r>
                      <a:endParaRPr lang="en-US" sz="160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16255">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41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00"/>
                          </a:solidFill>
                          <a:latin typeface="Times New Roman"/>
                          <a:ea typeface="Calibri"/>
                          <a:cs typeface="Times New Roman"/>
                        </a:rPr>
                        <a:t>Ministry of Communications &amp; IT(Department of Posts)-SPN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PA/SA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3181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12641" name="Rectangle 1"/>
          <p:cNvSpPr>
            <a:spLocks noChangeArrowheads="1"/>
          </p:cNvSpPr>
          <p:nvPr/>
        </p:nvSpPr>
        <p:spPr bwMode="auto">
          <a:xfrm>
            <a:off x="1981200" y="4876801"/>
            <a:ext cx="6477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sz="1600" b="1" dirty="0">
                <a:solidFill>
                  <a:srgbClr val="000000"/>
                </a:solidFill>
                <a:latin typeface="Times New Roman" pitchFamily="18" charset="0"/>
                <a:ea typeface="Calibri" pitchFamily="34" charset="0"/>
                <a:cs typeface="Times New Roman" pitchFamily="18" charset="0"/>
              </a:rPr>
              <a:t>Tentative vacancies for the Combined Higher Secondary (10+2) Level </a:t>
            </a:r>
          </a:p>
          <a:p>
            <a:pPr fontAlgn="base">
              <a:spcBef>
                <a:spcPct val="0"/>
              </a:spcBef>
              <a:spcAft>
                <a:spcPct val="0"/>
              </a:spcAft>
            </a:pPr>
            <a:r>
              <a:rPr lang="en-US" sz="1600" b="1" dirty="0">
                <a:solidFill>
                  <a:srgbClr val="000000"/>
                </a:solidFill>
                <a:latin typeface="Times New Roman" pitchFamily="18" charset="0"/>
                <a:ea typeface="Calibri" pitchFamily="34" charset="0"/>
                <a:cs typeface="Times New Roman" pitchFamily="18" charset="0"/>
              </a:rPr>
              <a:t>Examination, 2020 (FOR PA/SA) </a:t>
            </a:r>
            <a:endParaRPr lang="en-US" sz="1600" dirty="0">
              <a:latin typeface="Times New Roman" pitchFamily="18" charset="0"/>
              <a:cs typeface="Times New Roman" pitchFamily="18" charset="0"/>
            </a:endParaRP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solidFill>
                  <a:srgbClr val="0070C0"/>
                </a:solidFill>
                <a:latin typeface="Times New Roman" pitchFamily="18" charset="0"/>
                <a:cs typeface="Times New Roman" pitchFamily="18" charset="0"/>
              </a:rPr>
              <a:t>RAILWAY SWR APPRENTICE RECRUITMENT</a:t>
            </a:r>
            <a:br>
              <a:rPr lang="en-US" sz="2800" b="1" dirty="0">
                <a:solidFill>
                  <a:srgbClr val="0070C0"/>
                </a:solidFill>
                <a:latin typeface="Times New Roman" pitchFamily="18" charset="0"/>
                <a:cs typeface="Times New Roman" pitchFamily="18" charset="0"/>
              </a:rPr>
            </a:br>
            <a:r>
              <a:rPr lang="en-US" sz="2000" b="1" dirty="0">
                <a:solidFill>
                  <a:srgbClr val="0070C0"/>
                </a:solidFill>
                <a:latin typeface="Times New Roman" pitchFamily="18" charset="0"/>
                <a:cs typeface="Times New Roman" pitchFamily="18" charset="0"/>
              </a:rPr>
              <a:t>South Western Railway Apprentice Recruitment</a:t>
            </a:r>
            <a:endParaRPr lang="en-US" sz="2000" dirty="0">
              <a:solidFill>
                <a:srgbClr val="0070C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905000" y="1371600"/>
          <a:ext cx="8382000" cy="2743200"/>
        </p:xfrm>
        <a:graphic>
          <a:graphicData uri="http://schemas.openxmlformats.org/drawingml/2006/table">
            <a:tbl>
              <a:tblPr/>
              <a:tblGrid>
                <a:gridCol w="4191000">
                  <a:extLst>
                    <a:ext uri="{9D8B030D-6E8A-4147-A177-3AD203B41FA5}">
                      <a16:colId xmlns:a16="http://schemas.microsoft.com/office/drawing/2014/main" val="20000"/>
                    </a:ext>
                  </a:extLst>
                </a:gridCol>
                <a:gridCol w="4191000">
                  <a:extLst>
                    <a:ext uri="{9D8B030D-6E8A-4147-A177-3AD203B41FA5}">
                      <a16:colId xmlns:a16="http://schemas.microsoft.com/office/drawing/2014/main" val="20001"/>
                    </a:ext>
                  </a:extLst>
                </a:gridCol>
              </a:tblGrid>
              <a:tr h="457200">
                <a:tc>
                  <a:txBody>
                    <a:bodyPr/>
                    <a:lstStyle/>
                    <a:p>
                      <a:pPr marL="0" marR="0">
                        <a:lnSpc>
                          <a:spcPct val="107000"/>
                        </a:lnSpc>
                        <a:spcBef>
                          <a:spcPts val="0"/>
                        </a:spcBef>
                        <a:spcAft>
                          <a:spcPts val="0"/>
                        </a:spcAft>
                      </a:pPr>
                      <a:r>
                        <a:rPr lang="en-US" sz="1800" b="1" dirty="0">
                          <a:solidFill>
                            <a:srgbClr val="222222"/>
                          </a:solidFill>
                          <a:latin typeface="Times New Roman" pitchFamily="18" charset="0"/>
                          <a:ea typeface="Times New Roman"/>
                          <a:cs typeface="Times New Roman" pitchFamily="18" charset="0"/>
                        </a:rPr>
                        <a:t>Authority</a:t>
                      </a:r>
                      <a:endParaRPr lang="en-US" sz="18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nSpc>
                          <a:spcPct val="107000"/>
                        </a:lnSpc>
                        <a:spcBef>
                          <a:spcPts val="0"/>
                        </a:spcBef>
                        <a:spcAft>
                          <a:spcPts val="0"/>
                        </a:spcAft>
                      </a:pPr>
                      <a:r>
                        <a:rPr lang="en-US" sz="1800" b="1">
                          <a:solidFill>
                            <a:srgbClr val="222222"/>
                          </a:solidFill>
                          <a:latin typeface="Times New Roman" pitchFamily="18" charset="0"/>
                          <a:ea typeface="Times New Roman"/>
                          <a:cs typeface="Times New Roman" pitchFamily="18" charset="0"/>
                        </a:rPr>
                        <a:t>South Western Railway (SWR)</a:t>
                      </a:r>
                      <a:endParaRPr lang="en-US" sz="18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0"/>
                  </a:ext>
                </a:extLst>
              </a:tr>
              <a:tr h="457200">
                <a:tc>
                  <a:txBody>
                    <a:bodyPr/>
                    <a:lstStyle/>
                    <a:p>
                      <a:pPr marL="0" marR="0">
                        <a:lnSpc>
                          <a:spcPct val="107000"/>
                        </a:lnSpc>
                        <a:spcBef>
                          <a:spcPts val="0"/>
                        </a:spcBef>
                        <a:spcAft>
                          <a:spcPts val="0"/>
                        </a:spcAft>
                      </a:pPr>
                      <a:r>
                        <a:rPr lang="en-US" sz="1800" b="1">
                          <a:solidFill>
                            <a:srgbClr val="222222"/>
                          </a:solidFill>
                          <a:latin typeface="Times New Roman" pitchFamily="18" charset="0"/>
                          <a:ea typeface="Times New Roman"/>
                          <a:cs typeface="Times New Roman" pitchFamily="18" charset="0"/>
                        </a:rPr>
                        <a:t>Official Portal</a:t>
                      </a:r>
                      <a:endParaRPr lang="en-US" sz="18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800" b="1">
                          <a:solidFill>
                            <a:srgbClr val="222222"/>
                          </a:solidFill>
                          <a:latin typeface="Times New Roman" pitchFamily="18" charset="0"/>
                          <a:ea typeface="Times New Roman"/>
                          <a:cs typeface="Times New Roman" pitchFamily="18" charset="0"/>
                        </a:rPr>
                        <a:t>rrchubli.in</a:t>
                      </a:r>
                      <a:endParaRPr lang="en-US" sz="18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marR="0">
                        <a:lnSpc>
                          <a:spcPct val="107000"/>
                        </a:lnSpc>
                        <a:spcBef>
                          <a:spcPts val="0"/>
                        </a:spcBef>
                        <a:spcAft>
                          <a:spcPts val="0"/>
                        </a:spcAft>
                      </a:pPr>
                      <a:r>
                        <a:rPr lang="en-US" sz="1800" b="1">
                          <a:solidFill>
                            <a:srgbClr val="222222"/>
                          </a:solidFill>
                          <a:latin typeface="Times New Roman" pitchFamily="18" charset="0"/>
                          <a:ea typeface="Times New Roman"/>
                          <a:cs typeface="Times New Roman" pitchFamily="18" charset="0"/>
                        </a:rPr>
                        <a:t>Category</a:t>
                      </a:r>
                      <a:endParaRPr lang="en-US" sz="18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nSpc>
                          <a:spcPct val="107000"/>
                        </a:lnSpc>
                        <a:spcBef>
                          <a:spcPts val="0"/>
                        </a:spcBef>
                        <a:spcAft>
                          <a:spcPts val="0"/>
                        </a:spcAft>
                      </a:pPr>
                      <a:r>
                        <a:rPr lang="en-US" sz="1800" b="1">
                          <a:solidFill>
                            <a:srgbClr val="222222"/>
                          </a:solidFill>
                          <a:latin typeface="Times New Roman" pitchFamily="18" charset="0"/>
                          <a:ea typeface="Times New Roman"/>
                          <a:cs typeface="Times New Roman" pitchFamily="18" charset="0"/>
                        </a:rPr>
                        <a:t>Recruitment</a:t>
                      </a:r>
                      <a:endParaRPr lang="en-US" sz="18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2"/>
                  </a:ext>
                </a:extLst>
              </a:tr>
              <a:tr h="457200">
                <a:tc>
                  <a:txBody>
                    <a:bodyPr/>
                    <a:lstStyle/>
                    <a:p>
                      <a:pPr marL="0" marR="0">
                        <a:lnSpc>
                          <a:spcPct val="107000"/>
                        </a:lnSpc>
                        <a:spcBef>
                          <a:spcPts val="0"/>
                        </a:spcBef>
                        <a:spcAft>
                          <a:spcPts val="0"/>
                        </a:spcAft>
                      </a:pPr>
                      <a:r>
                        <a:rPr lang="en-US" sz="1800" b="1">
                          <a:solidFill>
                            <a:srgbClr val="222222"/>
                          </a:solidFill>
                          <a:latin typeface="Times New Roman" pitchFamily="18" charset="0"/>
                          <a:ea typeface="Times New Roman"/>
                          <a:cs typeface="Times New Roman" pitchFamily="18" charset="0"/>
                        </a:rPr>
                        <a:t>Advt No.</a:t>
                      </a:r>
                      <a:endParaRPr lang="en-US" sz="18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800" b="1">
                          <a:solidFill>
                            <a:srgbClr val="222222"/>
                          </a:solidFill>
                          <a:latin typeface="Times New Roman" pitchFamily="18" charset="0"/>
                          <a:ea typeface="Times New Roman"/>
                          <a:cs typeface="Times New Roman" pitchFamily="18" charset="0"/>
                        </a:rPr>
                        <a:t>SWR/RRC/Act Appr/01/2020</a:t>
                      </a:r>
                      <a:endParaRPr lang="en-US" sz="18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marR="0">
                        <a:lnSpc>
                          <a:spcPct val="107000"/>
                        </a:lnSpc>
                        <a:spcBef>
                          <a:spcPts val="0"/>
                        </a:spcBef>
                        <a:spcAft>
                          <a:spcPts val="0"/>
                        </a:spcAft>
                      </a:pPr>
                      <a:r>
                        <a:rPr lang="en-US" sz="1800" b="1">
                          <a:solidFill>
                            <a:srgbClr val="222222"/>
                          </a:solidFill>
                          <a:latin typeface="Times New Roman" pitchFamily="18" charset="0"/>
                          <a:ea typeface="Times New Roman"/>
                          <a:cs typeface="Times New Roman" pitchFamily="18" charset="0"/>
                        </a:rPr>
                        <a:t>Recruitment For</a:t>
                      </a:r>
                      <a:endParaRPr lang="en-US" sz="18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nSpc>
                          <a:spcPct val="107000"/>
                        </a:lnSpc>
                        <a:spcBef>
                          <a:spcPts val="0"/>
                        </a:spcBef>
                        <a:spcAft>
                          <a:spcPts val="0"/>
                        </a:spcAft>
                      </a:pPr>
                      <a:r>
                        <a:rPr lang="en-US" sz="1800" b="1">
                          <a:solidFill>
                            <a:srgbClr val="222222"/>
                          </a:solidFill>
                          <a:latin typeface="Times New Roman" pitchFamily="18" charset="0"/>
                          <a:ea typeface="Times New Roman"/>
                          <a:cs typeface="Times New Roman" pitchFamily="18" charset="0"/>
                        </a:rPr>
                        <a:t>Apprentice Recruitment 2020</a:t>
                      </a:r>
                      <a:endParaRPr lang="en-US" sz="18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4"/>
                  </a:ext>
                </a:extLst>
              </a:tr>
              <a:tr h="457200">
                <a:tc>
                  <a:txBody>
                    <a:bodyPr/>
                    <a:lstStyle/>
                    <a:p>
                      <a:pPr marL="0" marR="0">
                        <a:lnSpc>
                          <a:spcPct val="107000"/>
                        </a:lnSpc>
                        <a:spcBef>
                          <a:spcPts val="0"/>
                        </a:spcBef>
                        <a:spcAft>
                          <a:spcPts val="0"/>
                        </a:spcAft>
                      </a:pPr>
                      <a:r>
                        <a:rPr lang="en-US" sz="1800" b="1">
                          <a:solidFill>
                            <a:srgbClr val="222222"/>
                          </a:solidFill>
                          <a:latin typeface="Times New Roman" pitchFamily="18" charset="0"/>
                          <a:ea typeface="Times New Roman"/>
                          <a:cs typeface="Times New Roman" pitchFamily="18" charset="0"/>
                        </a:rPr>
                        <a:t>Vacncies</a:t>
                      </a:r>
                      <a:endParaRPr lang="en-US" sz="18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800" b="1" dirty="0">
                          <a:solidFill>
                            <a:srgbClr val="222222"/>
                          </a:solidFill>
                          <a:latin typeface="Times New Roman" pitchFamily="18" charset="0"/>
                          <a:ea typeface="Times New Roman"/>
                          <a:cs typeface="Times New Roman" pitchFamily="18" charset="0"/>
                        </a:rPr>
                        <a:t>1004</a:t>
                      </a:r>
                      <a:endParaRPr lang="en-US" sz="18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593724"/>
          </a:xfrm>
        </p:spPr>
        <p:txBody>
          <a:bodyPr>
            <a:noAutofit/>
          </a:bodyPr>
          <a:lstStyle/>
          <a:p>
            <a:r>
              <a:rPr lang="en-US" sz="2800" b="1" dirty="0">
                <a:solidFill>
                  <a:srgbClr val="0070C0"/>
                </a:solidFill>
                <a:latin typeface="Times New Roman" pitchFamily="18" charset="0"/>
                <a:cs typeface="Times New Roman" pitchFamily="18" charset="0"/>
              </a:rPr>
              <a:t>SWR Recruitment 2020 – Vacancy Overview</a:t>
            </a:r>
            <a:br>
              <a:rPr lang="en-US" sz="2800" b="1" dirty="0">
                <a:solidFill>
                  <a:srgbClr val="0070C0"/>
                </a:solidFill>
                <a:latin typeface="Times New Roman" pitchFamily="18" charset="0"/>
                <a:cs typeface="Times New Roman" pitchFamily="18" charset="0"/>
              </a:rPr>
            </a:br>
            <a:r>
              <a:rPr lang="en-US" sz="2400" b="1" dirty="0">
                <a:solidFill>
                  <a:srgbClr val="C00000"/>
                </a:solidFill>
                <a:latin typeface="Times New Roman" pitchFamily="18" charset="0"/>
                <a:cs typeface="Times New Roman" pitchFamily="18" charset="0"/>
              </a:rPr>
              <a:t>Carriage Repair Workshop, </a:t>
            </a:r>
            <a:r>
              <a:rPr lang="en-US" sz="2400" b="1" dirty="0" err="1">
                <a:solidFill>
                  <a:srgbClr val="C00000"/>
                </a:solidFill>
                <a:latin typeface="Times New Roman" pitchFamily="18" charset="0"/>
                <a:cs typeface="Times New Roman" pitchFamily="18" charset="0"/>
              </a:rPr>
              <a:t>Hubballi</a:t>
            </a:r>
            <a:endParaRPr lang="en-US" sz="2400" dirty="0">
              <a:solidFill>
                <a:srgbClr val="C0000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3352801" y="1024890"/>
          <a:ext cx="5257799" cy="2480310"/>
        </p:xfrm>
        <a:graphic>
          <a:graphicData uri="http://schemas.openxmlformats.org/drawingml/2006/table">
            <a:tbl>
              <a:tblPr/>
              <a:tblGrid>
                <a:gridCol w="1150047">
                  <a:extLst>
                    <a:ext uri="{9D8B030D-6E8A-4147-A177-3AD203B41FA5}">
                      <a16:colId xmlns:a16="http://schemas.microsoft.com/office/drawing/2014/main" val="20000"/>
                    </a:ext>
                  </a:extLst>
                </a:gridCol>
                <a:gridCol w="820689">
                  <a:extLst>
                    <a:ext uri="{9D8B030D-6E8A-4147-A177-3AD203B41FA5}">
                      <a16:colId xmlns:a16="http://schemas.microsoft.com/office/drawing/2014/main" val="20001"/>
                    </a:ext>
                  </a:extLst>
                </a:gridCol>
                <a:gridCol w="820689">
                  <a:extLst>
                    <a:ext uri="{9D8B030D-6E8A-4147-A177-3AD203B41FA5}">
                      <a16:colId xmlns:a16="http://schemas.microsoft.com/office/drawing/2014/main" val="20002"/>
                    </a:ext>
                  </a:extLst>
                </a:gridCol>
                <a:gridCol w="820689">
                  <a:extLst>
                    <a:ext uri="{9D8B030D-6E8A-4147-A177-3AD203B41FA5}">
                      <a16:colId xmlns:a16="http://schemas.microsoft.com/office/drawing/2014/main" val="20003"/>
                    </a:ext>
                  </a:extLst>
                </a:gridCol>
                <a:gridCol w="822412">
                  <a:extLst>
                    <a:ext uri="{9D8B030D-6E8A-4147-A177-3AD203B41FA5}">
                      <a16:colId xmlns:a16="http://schemas.microsoft.com/office/drawing/2014/main" val="20004"/>
                    </a:ext>
                  </a:extLst>
                </a:gridCol>
                <a:gridCol w="823273">
                  <a:extLst>
                    <a:ext uri="{9D8B030D-6E8A-4147-A177-3AD203B41FA5}">
                      <a16:colId xmlns:a16="http://schemas.microsoft.com/office/drawing/2014/main" val="20005"/>
                    </a:ext>
                  </a:extLst>
                </a:gridCol>
              </a:tblGrid>
              <a:tr h="135534">
                <a:tc>
                  <a:txBody>
                    <a:bodyPr/>
                    <a:lstStyle/>
                    <a:p>
                      <a:pPr marL="0" marR="0" algn="ctr">
                        <a:lnSpc>
                          <a:spcPct val="107000"/>
                        </a:lnSpc>
                        <a:spcBef>
                          <a:spcPts val="0"/>
                        </a:spcBef>
                        <a:spcAft>
                          <a:spcPts val="0"/>
                        </a:spcAft>
                      </a:pPr>
                      <a:r>
                        <a:rPr lang="en-US" sz="1600" b="1" dirty="0">
                          <a:solidFill>
                            <a:schemeClr val="accent6">
                              <a:lumMod val="50000"/>
                            </a:schemeClr>
                          </a:solidFill>
                          <a:latin typeface="Times New Roman"/>
                          <a:ea typeface="Times New Roman"/>
                          <a:cs typeface="Times New Roman"/>
                        </a:rPr>
                        <a:t>Trade</a:t>
                      </a:r>
                      <a:endParaRPr lang="en-US" sz="1400" dirty="0">
                        <a:solidFill>
                          <a:schemeClr val="accent6">
                            <a:lumMod val="50000"/>
                          </a:schemeClr>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Times New Roman"/>
                          <a:cs typeface="Times New Roman"/>
                        </a:rPr>
                        <a:t>UR</a:t>
                      </a:r>
                      <a:endParaRPr lang="en-US" sz="1400">
                        <a:solidFill>
                          <a:schemeClr val="accent6">
                            <a:lumMod val="50000"/>
                          </a:schemeClr>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Times New Roman"/>
                          <a:cs typeface="Times New Roman"/>
                        </a:rPr>
                        <a:t>SC</a:t>
                      </a:r>
                      <a:endParaRPr lang="en-US" sz="1400">
                        <a:solidFill>
                          <a:schemeClr val="accent6">
                            <a:lumMod val="50000"/>
                          </a:schemeClr>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Times New Roman"/>
                          <a:cs typeface="Times New Roman"/>
                        </a:rPr>
                        <a:t>ST</a:t>
                      </a:r>
                      <a:endParaRPr lang="en-US" sz="1400">
                        <a:solidFill>
                          <a:schemeClr val="accent6">
                            <a:lumMod val="50000"/>
                          </a:schemeClr>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Times New Roman"/>
                          <a:cs typeface="Times New Roman"/>
                        </a:rPr>
                        <a:t>OBC</a:t>
                      </a:r>
                      <a:endParaRPr lang="en-US" sz="1400">
                        <a:solidFill>
                          <a:schemeClr val="accent6">
                            <a:lumMod val="50000"/>
                          </a:schemeClr>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chemeClr val="accent6">
                              <a:lumMod val="50000"/>
                            </a:schemeClr>
                          </a:solidFill>
                          <a:latin typeface="Times New Roman"/>
                          <a:ea typeface="Times New Roman"/>
                          <a:cs typeface="Times New Roman"/>
                        </a:rPr>
                        <a:t>Tota</a:t>
                      </a:r>
                      <a:r>
                        <a:rPr lang="en-US" sz="1600" dirty="0">
                          <a:solidFill>
                            <a:schemeClr val="accent6">
                              <a:lumMod val="50000"/>
                            </a:schemeClr>
                          </a:solidFill>
                          <a:latin typeface="Times New Roman"/>
                          <a:ea typeface="Times New Roman"/>
                          <a:cs typeface="Times New Roman"/>
                        </a:rPr>
                        <a:t>l</a:t>
                      </a:r>
                      <a:endParaRPr lang="en-US" sz="1400" dirty="0">
                        <a:solidFill>
                          <a:schemeClr val="accent6">
                            <a:lumMod val="50000"/>
                          </a:schemeClr>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35534">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Fitter</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49</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15</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7</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26</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Times New Roman"/>
                        </a:rPr>
                        <a:t>97</a:t>
                      </a:r>
                      <a:endParaRPr lang="en-US" sz="14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5534">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Welder</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16</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5</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2</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9</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Times New Roman"/>
                        </a:rPr>
                        <a:t>32</a:t>
                      </a:r>
                      <a:endParaRPr lang="en-US" sz="14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5534">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Machinist</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Times New Roman"/>
                        </a:rPr>
                        <a:t>4</a:t>
                      </a:r>
                      <a:endParaRPr lang="en-US" sz="14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1</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1</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2</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Times New Roman"/>
                        </a:rPr>
                        <a:t>8</a:t>
                      </a:r>
                      <a:endParaRPr lang="en-US" sz="14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35534">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Turner</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5</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1</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1</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2</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Times New Roman"/>
                        </a:rPr>
                        <a:t>9</a:t>
                      </a:r>
                      <a:endParaRPr lang="en-US" sz="14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35534">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Electrician</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Times New Roman"/>
                        </a:rPr>
                        <a:t>15</a:t>
                      </a:r>
                      <a:endParaRPr lang="en-US" sz="14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4</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2</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8</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Times New Roman"/>
                        </a:rPr>
                        <a:t>29</a:t>
                      </a:r>
                      <a:endParaRPr lang="en-US" sz="14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35534">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Carpenter</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6</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1</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1</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3</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Times New Roman"/>
                        </a:rPr>
                        <a:t>11</a:t>
                      </a:r>
                      <a:endParaRPr lang="en-US" sz="14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35534">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Painter</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8</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2</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1</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4</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Times New Roman"/>
                        </a:rPr>
                        <a:t>15</a:t>
                      </a:r>
                      <a:endParaRPr lang="en-US" sz="14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35534">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PASSA</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9</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2</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1</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Times New Roman"/>
                        </a:rPr>
                        <a:t>4</a:t>
                      </a:r>
                      <a:endParaRPr lang="en-US" sz="14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Times New Roman"/>
                        </a:rPr>
                        <a:t>16</a:t>
                      </a:r>
                      <a:endParaRPr lang="en-US" sz="14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35534">
                <a:tc>
                  <a:txBody>
                    <a:bodyPr/>
                    <a:lstStyle/>
                    <a:p>
                      <a:pPr marL="0" marR="0" algn="ctr">
                        <a:lnSpc>
                          <a:spcPct val="107000"/>
                        </a:lnSpc>
                        <a:spcBef>
                          <a:spcPts val="0"/>
                        </a:spcBef>
                        <a:spcAft>
                          <a:spcPts val="0"/>
                        </a:spcAft>
                      </a:pPr>
                      <a:r>
                        <a:rPr lang="en-US" sz="1600" b="1">
                          <a:solidFill>
                            <a:srgbClr val="C00000"/>
                          </a:solidFill>
                          <a:latin typeface="Times New Roman"/>
                          <a:ea typeface="Times New Roman"/>
                          <a:cs typeface="Times New Roman"/>
                        </a:rPr>
                        <a:t>Total</a:t>
                      </a:r>
                      <a:endParaRPr lang="en-US" sz="1400">
                        <a:solidFill>
                          <a:srgbClr val="C0000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a:ea typeface="Times New Roman"/>
                          <a:cs typeface="Times New Roman"/>
                        </a:rPr>
                        <a:t>112</a:t>
                      </a:r>
                      <a:endParaRPr lang="en-US" sz="1400">
                        <a:solidFill>
                          <a:srgbClr val="C0000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a:ea typeface="Times New Roman"/>
                          <a:cs typeface="Times New Roman"/>
                        </a:rPr>
                        <a:t>31</a:t>
                      </a:r>
                      <a:endParaRPr lang="en-US" sz="1400">
                        <a:solidFill>
                          <a:srgbClr val="C0000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a:ea typeface="Times New Roman"/>
                          <a:cs typeface="Times New Roman"/>
                        </a:rPr>
                        <a:t>16</a:t>
                      </a:r>
                      <a:endParaRPr lang="en-US" sz="1400">
                        <a:solidFill>
                          <a:srgbClr val="C0000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a:ea typeface="Times New Roman"/>
                          <a:cs typeface="Times New Roman"/>
                        </a:rPr>
                        <a:t>58</a:t>
                      </a:r>
                      <a:endParaRPr lang="en-US" sz="1400">
                        <a:solidFill>
                          <a:srgbClr val="C0000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C00000"/>
                          </a:solidFill>
                          <a:latin typeface="Times New Roman"/>
                          <a:ea typeface="Times New Roman"/>
                          <a:cs typeface="Times New Roman"/>
                        </a:rPr>
                        <a:t>217</a:t>
                      </a:r>
                      <a:endParaRPr lang="en-US" sz="1400" dirty="0">
                        <a:solidFill>
                          <a:srgbClr val="C0000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aphicFrame>
        <p:nvGraphicFramePr>
          <p:cNvPr id="6" name="Table 5"/>
          <p:cNvGraphicFramePr>
            <a:graphicFrameLocks noGrp="1"/>
          </p:cNvGraphicFramePr>
          <p:nvPr/>
        </p:nvGraphicFramePr>
        <p:xfrm>
          <a:off x="2209798" y="3581401"/>
          <a:ext cx="7772402" cy="3034219"/>
        </p:xfrm>
        <a:graphic>
          <a:graphicData uri="http://schemas.openxmlformats.org/drawingml/2006/table">
            <a:tbl>
              <a:tblPr/>
              <a:tblGrid>
                <a:gridCol w="2744432">
                  <a:extLst>
                    <a:ext uri="{9D8B030D-6E8A-4147-A177-3AD203B41FA5}">
                      <a16:colId xmlns:a16="http://schemas.microsoft.com/office/drawing/2014/main" val="20000"/>
                    </a:ext>
                  </a:extLst>
                </a:gridCol>
                <a:gridCol w="1005594">
                  <a:extLst>
                    <a:ext uri="{9D8B030D-6E8A-4147-A177-3AD203B41FA5}">
                      <a16:colId xmlns:a16="http://schemas.microsoft.com/office/drawing/2014/main" val="20001"/>
                    </a:ext>
                  </a:extLst>
                </a:gridCol>
                <a:gridCol w="1005594">
                  <a:extLst>
                    <a:ext uri="{9D8B030D-6E8A-4147-A177-3AD203B41FA5}">
                      <a16:colId xmlns:a16="http://schemas.microsoft.com/office/drawing/2014/main" val="20002"/>
                    </a:ext>
                  </a:extLst>
                </a:gridCol>
                <a:gridCol w="1005594">
                  <a:extLst>
                    <a:ext uri="{9D8B030D-6E8A-4147-A177-3AD203B41FA5}">
                      <a16:colId xmlns:a16="http://schemas.microsoft.com/office/drawing/2014/main" val="20003"/>
                    </a:ext>
                  </a:extLst>
                </a:gridCol>
                <a:gridCol w="1005594">
                  <a:extLst>
                    <a:ext uri="{9D8B030D-6E8A-4147-A177-3AD203B41FA5}">
                      <a16:colId xmlns:a16="http://schemas.microsoft.com/office/drawing/2014/main" val="20004"/>
                    </a:ext>
                  </a:extLst>
                </a:gridCol>
                <a:gridCol w="1005594">
                  <a:extLst>
                    <a:ext uri="{9D8B030D-6E8A-4147-A177-3AD203B41FA5}">
                      <a16:colId xmlns:a16="http://schemas.microsoft.com/office/drawing/2014/main" val="20005"/>
                    </a:ext>
                  </a:extLst>
                </a:gridCol>
              </a:tblGrid>
              <a:tr h="270505">
                <a:tc gridSpan="6">
                  <a:txBody>
                    <a:bodyPr/>
                    <a:lstStyle/>
                    <a:p>
                      <a:pPr marL="0" marR="0" algn="ctr">
                        <a:lnSpc>
                          <a:spcPct val="107000"/>
                        </a:lnSpc>
                        <a:spcBef>
                          <a:spcPts val="0"/>
                        </a:spcBef>
                        <a:spcAft>
                          <a:spcPts val="0"/>
                        </a:spcAft>
                      </a:pPr>
                      <a:r>
                        <a:rPr lang="en-US" sz="1600" b="1" dirty="0" err="1">
                          <a:solidFill>
                            <a:srgbClr val="C00000"/>
                          </a:solidFill>
                          <a:latin typeface="Times New Roman" pitchFamily="18" charset="0"/>
                          <a:ea typeface="Times New Roman"/>
                          <a:cs typeface="Times New Roman" pitchFamily="18" charset="0"/>
                        </a:rPr>
                        <a:t>Hubballi</a:t>
                      </a:r>
                      <a:r>
                        <a:rPr lang="en-US" sz="1600" b="1" dirty="0">
                          <a:solidFill>
                            <a:srgbClr val="C00000"/>
                          </a:solidFill>
                          <a:latin typeface="Times New Roman" pitchFamily="18" charset="0"/>
                          <a:ea typeface="Times New Roman"/>
                          <a:cs typeface="Times New Roman" pitchFamily="18" charset="0"/>
                        </a:rPr>
                        <a:t> Division</a:t>
                      </a:r>
                      <a:endParaRPr lang="en-US" sz="1600" dirty="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70505">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pitchFamily="18" charset="0"/>
                          <a:ea typeface="Times New Roman"/>
                          <a:cs typeface="Times New Roman" pitchFamily="18" charset="0"/>
                        </a:rPr>
                        <a:t>Trade</a:t>
                      </a:r>
                      <a:endParaRPr lang="en-US" sz="1600">
                        <a:solidFill>
                          <a:schemeClr val="accent6">
                            <a:lumMod val="50000"/>
                          </a:schemeClr>
                        </a:solidFill>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pitchFamily="18" charset="0"/>
                          <a:ea typeface="Times New Roman"/>
                          <a:cs typeface="Times New Roman" pitchFamily="18" charset="0"/>
                        </a:rPr>
                        <a:t>UR</a:t>
                      </a:r>
                      <a:endParaRPr lang="en-US" sz="1600">
                        <a:solidFill>
                          <a:schemeClr val="accent6">
                            <a:lumMod val="50000"/>
                          </a:schemeClr>
                        </a:solidFill>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pitchFamily="18" charset="0"/>
                          <a:ea typeface="Times New Roman"/>
                          <a:cs typeface="Times New Roman" pitchFamily="18" charset="0"/>
                        </a:rPr>
                        <a:t>SC</a:t>
                      </a:r>
                      <a:endParaRPr lang="en-US" sz="1600">
                        <a:solidFill>
                          <a:schemeClr val="accent6">
                            <a:lumMod val="50000"/>
                          </a:schemeClr>
                        </a:solidFill>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pitchFamily="18" charset="0"/>
                          <a:ea typeface="Times New Roman"/>
                          <a:cs typeface="Times New Roman" pitchFamily="18" charset="0"/>
                        </a:rPr>
                        <a:t>ST</a:t>
                      </a:r>
                      <a:endParaRPr lang="en-US" sz="1600">
                        <a:solidFill>
                          <a:schemeClr val="accent6">
                            <a:lumMod val="50000"/>
                          </a:schemeClr>
                        </a:solidFill>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pitchFamily="18" charset="0"/>
                          <a:ea typeface="Times New Roman"/>
                          <a:cs typeface="Times New Roman" pitchFamily="18" charset="0"/>
                        </a:rPr>
                        <a:t>OBC</a:t>
                      </a:r>
                      <a:endParaRPr lang="en-US" sz="1600">
                        <a:solidFill>
                          <a:schemeClr val="accent6">
                            <a:lumMod val="50000"/>
                          </a:schemeClr>
                        </a:solidFill>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chemeClr val="accent6">
                              <a:lumMod val="50000"/>
                            </a:schemeClr>
                          </a:solidFill>
                          <a:latin typeface="Times New Roman" pitchFamily="18" charset="0"/>
                          <a:ea typeface="Times New Roman"/>
                          <a:cs typeface="Times New Roman" pitchFamily="18" charset="0"/>
                        </a:rPr>
                        <a:t>Total</a:t>
                      </a:r>
                      <a:endParaRPr lang="en-US" sz="1600" dirty="0">
                        <a:solidFill>
                          <a:schemeClr val="accent6">
                            <a:lumMod val="50000"/>
                          </a:schemeClr>
                        </a:solidFill>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70505">
                <a:tc>
                  <a:txBody>
                    <a:bodyPr/>
                    <a:lstStyle/>
                    <a:p>
                      <a:pPr marL="0" marR="0" indent="152400">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Fitter</a:t>
                      </a:r>
                      <a:endParaRPr lang="en-US" sz="16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83</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23</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11</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34</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151</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70505">
                <a:tc>
                  <a:txBody>
                    <a:bodyPr/>
                    <a:lstStyle/>
                    <a:p>
                      <a:pPr marL="0" marR="0" indent="152400">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Welder</a:t>
                      </a:r>
                      <a:endParaRPr lang="en-US" sz="16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3</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1</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0</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1</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5</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70505">
                <a:tc>
                  <a:txBody>
                    <a:bodyPr/>
                    <a:lstStyle/>
                    <a:p>
                      <a:pPr marL="0" marR="0" indent="152400">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Electrician</a:t>
                      </a:r>
                      <a:endParaRPr lang="en-US" sz="16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42</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11</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6</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17</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76</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60565">
                <a:tc>
                  <a:txBody>
                    <a:bodyPr/>
                    <a:lstStyle/>
                    <a:p>
                      <a:pPr marL="0" marR="0" indent="152400">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Refrigeration and Air </a:t>
                      </a:r>
                    </a:p>
                    <a:p>
                      <a:pPr marL="0" marR="0" indent="152400">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Conditioner Mechanic</a:t>
                      </a:r>
                      <a:endParaRPr lang="en-US" sz="16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9</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2</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1</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4</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16</a:t>
                      </a:r>
                      <a:endParaRPr lang="en-US" sz="16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850624">
                <a:tc>
                  <a:txBody>
                    <a:bodyPr/>
                    <a:lstStyle/>
                    <a:p>
                      <a:pPr marL="0" marR="0" indent="152400">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Programming and System </a:t>
                      </a:r>
                    </a:p>
                    <a:p>
                      <a:pPr marL="0" marR="0" indent="152400">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Administration Assistant </a:t>
                      </a:r>
                    </a:p>
                    <a:p>
                      <a:pPr marL="0" marR="0" indent="152400">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(PASSA)</a:t>
                      </a:r>
                      <a:endParaRPr lang="en-US" sz="16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21</a:t>
                      </a:r>
                      <a:endParaRPr lang="en-US" sz="16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5</a:t>
                      </a:r>
                      <a:endParaRPr lang="en-US" sz="16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3</a:t>
                      </a:r>
                      <a:endParaRPr lang="en-US" sz="16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9</a:t>
                      </a:r>
                      <a:endParaRPr lang="en-US" sz="16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39</a:t>
                      </a:r>
                      <a:endParaRPr lang="en-US" sz="16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70505">
                <a:tc>
                  <a:txBody>
                    <a:bodyPr/>
                    <a:lstStyle/>
                    <a:p>
                      <a:pPr marL="0" marR="0" algn="ctr">
                        <a:lnSpc>
                          <a:spcPct val="107000"/>
                        </a:lnSpc>
                        <a:spcBef>
                          <a:spcPts val="0"/>
                        </a:spcBef>
                        <a:spcAft>
                          <a:spcPts val="0"/>
                        </a:spcAft>
                      </a:pPr>
                      <a:r>
                        <a:rPr lang="en-US" sz="1600" b="1" dirty="0">
                          <a:solidFill>
                            <a:srgbClr val="C00000"/>
                          </a:solidFill>
                          <a:latin typeface="Times New Roman" pitchFamily="18" charset="0"/>
                          <a:ea typeface="Times New Roman"/>
                          <a:cs typeface="Times New Roman" pitchFamily="18" charset="0"/>
                        </a:rPr>
                        <a:t>Total</a:t>
                      </a:r>
                      <a:endParaRPr lang="en-US" sz="1600" dirty="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C00000"/>
                          </a:solidFill>
                          <a:latin typeface="Times New Roman" pitchFamily="18" charset="0"/>
                          <a:ea typeface="Times New Roman"/>
                          <a:cs typeface="Times New Roman" pitchFamily="18" charset="0"/>
                        </a:rPr>
                        <a:t>158</a:t>
                      </a:r>
                      <a:endParaRPr lang="en-US" sz="1600" dirty="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pitchFamily="18" charset="0"/>
                          <a:ea typeface="Times New Roman"/>
                          <a:cs typeface="Times New Roman" pitchFamily="18" charset="0"/>
                        </a:rPr>
                        <a:t>43</a:t>
                      </a:r>
                      <a:endParaRPr lang="en-US" sz="160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pitchFamily="18" charset="0"/>
                          <a:ea typeface="Times New Roman"/>
                          <a:cs typeface="Times New Roman" pitchFamily="18" charset="0"/>
                        </a:rPr>
                        <a:t>21</a:t>
                      </a:r>
                      <a:endParaRPr lang="en-US" sz="160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pitchFamily="18" charset="0"/>
                          <a:ea typeface="Times New Roman"/>
                          <a:cs typeface="Times New Roman" pitchFamily="18" charset="0"/>
                        </a:rPr>
                        <a:t>65</a:t>
                      </a:r>
                      <a:endParaRPr lang="en-US" sz="160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C00000"/>
                          </a:solidFill>
                          <a:latin typeface="Times New Roman" pitchFamily="18" charset="0"/>
                          <a:ea typeface="Times New Roman"/>
                          <a:cs typeface="Times New Roman" pitchFamily="18" charset="0"/>
                        </a:rPr>
                        <a:t>287</a:t>
                      </a:r>
                      <a:endParaRPr lang="en-US" sz="1600" dirty="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438400" y="76200"/>
          <a:ext cx="7315200" cy="3030002"/>
        </p:xfrm>
        <a:graphic>
          <a:graphicData uri="http://schemas.openxmlformats.org/drawingml/2006/table">
            <a:tbl>
              <a:tblPr/>
              <a:tblGrid>
                <a:gridCol w="1415845">
                  <a:extLst>
                    <a:ext uri="{9D8B030D-6E8A-4147-A177-3AD203B41FA5}">
                      <a16:colId xmlns:a16="http://schemas.microsoft.com/office/drawing/2014/main" val="20000"/>
                    </a:ext>
                  </a:extLst>
                </a:gridCol>
                <a:gridCol w="1179871">
                  <a:extLst>
                    <a:ext uri="{9D8B030D-6E8A-4147-A177-3AD203B41FA5}">
                      <a16:colId xmlns:a16="http://schemas.microsoft.com/office/drawing/2014/main" val="20001"/>
                    </a:ext>
                  </a:extLst>
                </a:gridCol>
                <a:gridCol w="1179871">
                  <a:extLst>
                    <a:ext uri="{9D8B030D-6E8A-4147-A177-3AD203B41FA5}">
                      <a16:colId xmlns:a16="http://schemas.microsoft.com/office/drawing/2014/main" val="20002"/>
                    </a:ext>
                  </a:extLst>
                </a:gridCol>
                <a:gridCol w="1179871">
                  <a:extLst>
                    <a:ext uri="{9D8B030D-6E8A-4147-A177-3AD203B41FA5}">
                      <a16:colId xmlns:a16="http://schemas.microsoft.com/office/drawing/2014/main" val="20003"/>
                    </a:ext>
                  </a:extLst>
                </a:gridCol>
                <a:gridCol w="1179871">
                  <a:extLst>
                    <a:ext uri="{9D8B030D-6E8A-4147-A177-3AD203B41FA5}">
                      <a16:colId xmlns:a16="http://schemas.microsoft.com/office/drawing/2014/main" val="20004"/>
                    </a:ext>
                  </a:extLst>
                </a:gridCol>
                <a:gridCol w="1179871">
                  <a:extLst>
                    <a:ext uri="{9D8B030D-6E8A-4147-A177-3AD203B41FA5}">
                      <a16:colId xmlns:a16="http://schemas.microsoft.com/office/drawing/2014/main" val="20005"/>
                    </a:ext>
                  </a:extLst>
                </a:gridCol>
              </a:tblGrid>
              <a:tr h="308742">
                <a:tc gridSpan="6">
                  <a:txBody>
                    <a:bodyPr/>
                    <a:lstStyle/>
                    <a:p>
                      <a:pPr marL="0" marR="0" algn="ctr">
                        <a:lnSpc>
                          <a:spcPct val="107000"/>
                        </a:lnSpc>
                        <a:spcBef>
                          <a:spcPts val="0"/>
                        </a:spcBef>
                        <a:spcAft>
                          <a:spcPts val="0"/>
                        </a:spcAft>
                      </a:pPr>
                      <a:r>
                        <a:rPr lang="en-US" sz="1800" b="1" dirty="0" err="1">
                          <a:solidFill>
                            <a:srgbClr val="C00000"/>
                          </a:solidFill>
                          <a:latin typeface="Times New Roman"/>
                          <a:ea typeface="Times New Roman"/>
                          <a:cs typeface="Times New Roman"/>
                        </a:rPr>
                        <a:t>Mysuru</a:t>
                      </a:r>
                      <a:r>
                        <a:rPr lang="en-US" sz="1800" b="1" dirty="0">
                          <a:solidFill>
                            <a:srgbClr val="C00000"/>
                          </a:solidFill>
                          <a:latin typeface="Times New Roman"/>
                          <a:ea typeface="Times New Roman"/>
                          <a:cs typeface="Times New Roman"/>
                        </a:rPr>
                        <a:t> </a:t>
                      </a:r>
                      <a:r>
                        <a:rPr lang="en-US" sz="1800" b="1" dirty="0" err="1">
                          <a:solidFill>
                            <a:srgbClr val="C00000"/>
                          </a:solidFill>
                          <a:latin typeface="Times New Roman"/>
                          <a:ea typeface="Times New Roman"/>
                          <a:cs typeface="Times New Roman"/>
                        </a:rPr>
                        <a:t>Divison</a:t>
                      </a:r>
                      <a:endParaRPr lang="en-US" sz="1800" dirty="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37517">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Times New Roman"/>
                          <a:cs typeface="Times New Roman"/>
                        </a:rPr>
                        <a:t>Trade</a:t>
                      </a:r>
                      <a:endParaRPr lang="en-US" sz="1400">
                        <a:solidFill>
                          <a:schemeClr val="accent6">
                            <a:lumMod val="50000"/>
                          </a:schemeClr>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Times New Roman"/>
                          <a:cs typeface="Times New Roman"/>
                        </a:rPr>
                        <a:t>UR</a:t>
                      </a:r>
                      <a:endParaRPr lang="en-US" sz="1400">
                        <a:solidFill>
                          <a:schemeClr val="accent6">
                            <a:lumMod val="50000"/>
                          </a:schemeClr>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Times New Roman"/>
                          <a:cs typeface="Times New Roman"/>
                        </a:rPr>
                        <a:t>SC</a:t>
                      </a:r>
                      <a:endParaRPr lang="en-US" sz="1400">
                        <a:solidFill>
                          <a:schemeClr val="accent6">
                            <a:lumMod val="50000"/>
                          </a:schemeClr>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Times New Roman"/>
                          <a:cs typeface="Times New Roman"/>
                        </a:rPr>
                        <a:t>ST</a:t>
                      </a:r>
                      <a:endParaRPr lang="en-US" sz="1400">
                        <a:solidFill>
                          <a:schemeClr val="accent6">
                            <a:lumMod val="50000"/>
                          </a:schemeClr>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Times New Roman"/>
                          <a:cs typeface="Times New Roman"/>
                        </a:rPr>
                        <a:t>OBC</a:t>
                      </a:r>
                      <a:endParaRPr lang="en-US" sz="1400">
                        <a:solidFill>
                          <a:schemeClr val="accent6">
                            <a:lumMod val="50000"/>
                          </a:schemeClr>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chemeClr val="accent6">
                              <a:lumMod val="50000"/>
                            </a:schemeClr>
                          </a:solidFill>
                          <a:latin typeface="Times New Roman"/>
                          <a:ea typeface="Times New Roman"/>
                          <a:cs typeface="Times New Roman"/>
                        </a:rPr>
                        <a:t>Total</a:t>
                      </a:r>
                      <a:endParaRPr lang="en-US" sz="1400" dirty="0">
                        <a:solidFill>
                          <a:schemeClr val="accent6">
                            <a:lumMod val="50000"/>
                          </a:schemeClr>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7517">
                <a:tc>
                  <a:txBody>
                    <a:bodyPr/>
                    <a:lstStyle/>
                    <a:p>
                      <a:pPr marL="0" marR="0">
                        <a:lnSpc>
                          <a:spcPct val="107000"/>
                        </a:lnSpc>
                        <a:spcBef>
                          <a:spcPts val="0"/>
                        </a:spcBef>
                        <a:spcAft>
                          <a:spcPts val="0"/>
                        </a:spcAft>
                      </a:pPr>
                      <a:r>
                        <a:rPr lang="en-US" sz="1600">
                          <a:latin typeface="Times New Roman"/>
                          <a:ea typeface="Times New Roman"/>
                          <a:cs typeface="Times New Roman"/>
                        </a:rPr>
                        <a:t>Fitter</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30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09</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05</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16</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60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37517">
                <a:tc>
                  <a:txBody>
                    <a:bodyPr/>
                    <a:lstStyle/>
                    <a:p>
                      <a:pPr marL="0" marR="0">
                        <a:lnSpc>
                          <a:spcPct val="107000"/>
                        </a:lnSpc>
                        <a:spcBef>
                          <a:spcPts val="0"/>
                        </a:spcBef>
                        <a:spcAft>
                          <a:spcPts val="0"/>
                        </a:spcAft>
                      </a:pPr>
                      <a:r>
                        <a:rPr lang="en-US" sz="1600">
                          <a:latin typeface="Times New Roman"/>
                          <a:ea typeface="Times New Roman"/>
                          <a:cs typeface="Times New Roman"/>
                        </a:rPr>
                        <a:t>Welder</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02</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02</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37517">
                <a:tc>
                  <a:txBody>
                    <a:bodyPr/>
                    <a:lstStyle/>
                    <a:p>
                      <a:pPr marL="0" marR="0">
                        <a:lnSpc>
                          <a:spcPct val="107000"/>
                        </a:lnSpc>
                        <a:spcBef>
                          <a:spcPts val="0"/>
                        </a:spcBef>
                        <a:spcAft>
                          <a:spcPts val="0"/>
                        </a:spcAft>
                      </a:pPr>
                      <a:r>
                        <a:rPr lang="en-US" sz="1600">
                          <a:latin typeface="Times New Roman"/>
                          <a:ea typeface="Times New Roman"/>
                          <a:cs typeface="Times New Roman"/>
                        </a:rPr>
                        <a:t>Electrician</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22</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06</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03</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12</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43</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37517">
                <a:tc>
                  <a:txBody>
                    <a:bodyPr/>
                    <a:lstStyle/>
                    <a:p>
                      <a:pPr marL="0" marR="0">
                        <a:lnSpc>
                          <a:spcPct val="107000"/>
                        </a:lnSpc>
                        <a:spcBef>
                          <a:spcPts val="0"/>
                        </a:spcBef>
                        <a:spcAft>
                          <a:spcPts val="0"/>
                        </a:spcAft>
                      </a:pPr>
                      <a:r>
                        <a:rPr lang="en-US" sz="1600">
                          <a:latin typeface="Times New Roman"/>
                          <a:ea typeface="Times New Roman"/>
                          <a:cs typeface="Times New Roman"/>
                        </a:rPr>
                        <a:t>PASSA</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35</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11</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05</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19</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70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09357">
                <a:tc>
                  <a:txBody>
                    <a:bodyPr/>
                    <a:lstStyle/>
                    <a:p>
                      <a:pPr marL="0" marR="0">
                        <a:lnSpc>
                          <a:spcPct val="107000"/>
                        </a:lnSpc>
                        <a:spcBef>
                          <a:spcPts val="0"/>
                        </a:spcBef>
                        <a:spcAft>
                          <a:spcPts val="0"/>
                        </a:spcAft>
                      </a:pPr>
                      <a:r>
                        <a:rPr lang="en-US" sz="1600">
                          <a:latin typeface="Times New Roman"/>
                          <a:ea typeface="Times New Roman"/>
                          <a:cs typeface="Times New Roman"/>
                        </a:rPr>
                        <a:t>Stenographer</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02</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02</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37517">
                <a:tc>
                  <a:txBody>
                    <a:bodyPr/>
                    <a:lstStyle/>
                    <a:p>
                      <a:pPr marL="0" marR="0" algn="ctr">
                        <a:lnSpc>
                          <a:spcPct val="107000"/>
                        </a:lnSpc>
                        <a:spcBef>
                          <a:spcPts val="0"/>
                        </a:spcBef>
                        <a:spcAft>
                          <a:spcPts val="0"/>
                        </a:spcAft>
                      </a:pPr>
                      <a:r>
                        <a:rPr lang="en-US" sz="1600" b="1">
                          <a:solidFill>
                            <a:srgbClr val="C00000"/>
                          </a:solidFill>
                          <a:latin typeface="Times New Roman"/>
                          <a:ea typeface="Times New Roman"/>
                          <a:cs typeface="Times New Roman"/>
                        </a:rPr>
                        <a:t>Total</a:t>
                      </a:r>
                      <a:endParaRPr lang="en-US" sz="1400">
                        <a:solidFill>
                          <a:srgbClr val="C00000"/>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a:ea typeface="Times New Roman"/>
                          <a:cs typeface="Times New Roman"/>
                        </a:rPr>
                        <a:t>91</a:t>
                      </a:r>
                      <a:endParaRPr lang="en-US" sz="1400">
                        <a:solidFill>
                          <a:srgbClr val="C00000"/>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C00000"/>
                          </a:solidFill>
                          <a:latin typeface="Times New Roman"/>
                          <a:ea typeface="Times New Roman"/>
                          <a:cs typeface="Times New Roman"/>
                        </a:rPr>
                        <a:t>26</a:t>
                      </a:r>
                      <a:endParaRPr lang="en-US" sz="1400" dirty="0">
                        <a:solidFill>
                          <a:srgbClr val="C00000"/>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a:ea typeface="Times New Roman"/>
                          <a:cs typeface="Times New Roman"/>
                        </a:rPr>
                        <a:t>13</a:t>
                      </a:r>
                      <a:endParaRPr lang="en-US" sz="1400">
                        <a:solidFill>
                          <a:srgbClr val="C00000"/>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a:ea typeface="Times New Roman"/>
                          <a:cs typeface="Times New Roman"/>
                        </a:rPr>
                        <a:t>47</a:t>
                      </a:r>
                      <a:endParaRPr lang="en-US" sz="1400">
                        <a:solidFill>
                          <a:srgbClr val="C00000"/>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C00000"/>
                          </a:solidFill>
                          <a:latin typeface="Times New Roman"/>
                          <a:ea typeface="Times New Roman"/>
                          <a:cs typeface="Times New Roman"/>
                        </a:rPr>
                        <a:t>177</a:t>
                      </a:r>
                      <a:endParaRPr lang="en-US" sz="1400" dirty="0">
                        <a:solidFill>
                          <a:srgbClr val="C00000"/>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graphicFrame>
        <p:nvGraphicFramePr>
          <p:cNvPr id="5" name="Table 4"/>
          <p:cNvGraphicFramePr>
            <a:graphicFrameLocks noGrp="1"/>
          </p:cNvGraphicFramePr>
          <p:nvPr/>
        </p:nvGraphicFramePr>
        <p:xfrm>
          <a:off x="2438400" y="3124200"/>
          <a:ext cx="7315200" cy="3730498"/>
        </p:xfrm>
        <a:graphic>
          <a:graphicData uri="http://schemas.openxmlformats.org/drawingml/2006/table">
            <a:tbl>
              <a:tblPr/>
              <a:tblGrid>
                <a:gridCol w="1473200">
                  <a:extLst>
                    <a:ext uri="{9D8B030D-6E8A-4147-A177-3AD203B41FA5}">
                      <a16:colId xmlns:a16="http://schemas.microsoft.com/office/drawing/2014/main" val="20000"/>
                    </a:ext>
                  </a:extLst>
                </a:gridCol>
                <a:gridCol w="1168400">
                  <a:extLst>
                    <a:ext uri="{9D8B030D-6E8A-4147-A177-3AD203B41FA5}">
                      <a16:colId xmlns:a16="http://schemas.microsoft.com/office/drawing/2014/main" val="20001"/>
                    </a:ext>
                  </a:extLst>
                </a:gridCol>
                <a:gridCol w="1168400">
                  <a:extLst>
                    <a:ext uri="{9D8B030D-6E8A-4147-A177-3AD203B41FA5}">
                      <a16:colId xmlns:a16="http://schemas.microsoft.com/office/drawing/2014/main" val="20002"/>
                    </a:ext>
                  </a:extLst>
                </a:gridCol>
                <a:gridCol w="1168400">
                  <a:extLst>
                    <a:ext uri="{9D8B030D-6E8A-4147-A177-3AD203B41FA5}">
                      <a16:colId xmlns:a16="http://schemas.microsoft.com/office/drawing/2014/main" val="20003"/>
                    </a:ext>
                  </a:extLst>
                </a:gridCol>
                <a:gridCol w="1168400">
                  <a:extLst>
                    <a:ext uri="{9D8B030D-6E8A-4147-A177-3AD203B41FA5}">
                      <a16:colId xmlns:a16="http://schemas.microsoft.com/office/drawing/2014/main" val="20004"/>
                    </a:ext>
                  </a:extLst>
                </a:gridCol>
                <a:gridCol w="1168400">
                  <a:extLst>
                    <a:ext uri="{9D8B030D-6E8A-4147-A177-3AD203B41FA5}">
                      <a16:colId xmlns:a16="http://schemas.microsoft.com/office/drawing/2014/main" val="20005"/>
                    </a:ext>
                  </a:extLst>
                </a:gridCol>
              </a:tblGrid>
              <a:tr h="288669">
                <a:tc gridSpan="6">
                  <a:txBody>
                    <a:bodyPr/>
                    <a:lstStyle/>
                    <a:p>
                      <a:pPr marL="0" marR="0" algn="ctr">
                        <a:lnSpc>
                          <a:spcPct val="107000"/>
                        </a:lnSpc>
                        <a:spcBef>
                          <a:spcPts val="0"/>
                        </a:spcBef>
                        <a:spcAft>
                          <a:spcPts val="0"/>
                        </a:spcAft>
                      </a:pPr>
                      <a:r>
                        <a:rPr lang="en-US" sz="1800" b="1" dirty="0">
                          <a:solidFill>
                            <a:srgbClr val="C00000"/>
                          </a:solidFill>
                          <a:latin typeface="Times New Roman"/>
                          <a:ea typeface="Times New Roman"/>
                          <a:cs typeface="Times New Roman"/>
                        </a:rPr>
                        <a:t>Central Workshop, </a:t>
                      </a:r>
                      <a:r>
                        <a:rPr lang="en-US" sz="1800" b="1" dirty="0" err="1">
                          <a:solidFill>
                            <a:srgbClr val="C00000"/>
                          </a:solidFill>
                          <a:latin typeface="Times New Roman"/>
                          <a:ea typeface="Times New Roman"/>
                          <a:cs typeface="Times New Roman"/>
                        </a:rPr>
                        <a:t>Mysuru</a:t>
                      </a:r>
                      <a:endParaRPr lang="en-US" sz="1800" dirty="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5059">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Times New Roman"/>
                          <a:cs typeface="Times New Roman"/>
                        </a:rPr>
                        <a:t>Trade</a:t>
                      </a:r>
                      <a:endParaRPr lang="en-US" sz="1400">
                        <a:solidFill>
                          <a:schemeClr val="accent6">
                            <a:lumMod val="50000"/>
                          </a:schemeClr>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chemeClr val="accent6">
                              <a:lumMod val="50000"/>
                            </a:schemeClr>
                          </a:solidFill>
                          <a:latin typeface="Times New Roman"/>
                          <a:ea typeface="Times New Roman"/>
                          <a:cs typeface="Times New Roman"/>
                        </a:rPr>
                        <a:t>UR</a:t>
                      </a:r>
                      <a:endParaRPr lang="en-US" sz="1400" dirty="0">
                        <a:solidFill>
                          <a:schemeClr val="accent6">
                            <a:lumMod val="50000"/>
                          </a:schemeClr>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Times New Roman"/>
                          <a:cs typeface="Times New Roman"/>
                        </a:rPr>
                        <a:t>SC</a:t>
                      </a:r>
                      <a:endParaRPr lang="en-US" sz="1400">
                        <a:solidFill>
                          <a:schemeClr val="accent6">
                            <a:lumMod val="50000"/>
                          </a:schemeClr>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Times New Roman"/>
                          <a:cs typeface="Times New Roman"/>
                        </a:rPr>
                        <a:t>ST</a:t>
                      </a:r>
                      <a:endParaRPr lang="en-US" sz="1400">
                        <a:solidFill>
                          <a:schemeClr val="accent6">
                            <a:lumMod val="50000"/>
                          </a:schemeClr>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Times New Roman"/>
                          <a:cs typeface="Times New Roman"/>
                        </a:rPr>
                        <a:t>OBC</a:t>
                      </a:r>
                      <a:endParaRPr lang="en-US" sz="1400">
                        <a:solidFill>
                          <a:schemeClr val="accent6">
                            <a:lumMod val="50000"/>
                          </a:schemeClr>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chemeClr val="accent6">
                              <a:lumMod val="50000"/>
                            </a:schemeClr>
                          </a:solidFill>
                          <a:latin typeface="Times New Roman"/>
                          <a:ea typeface="Times New Roman"/>
                          <a:cs typeface="Times New Roman"/>
                        </a:rPr>
                        <a:t>Total</a:t>
                      </a:r>
                      <a:endParaRPr lang="en-US" sz="1400" dirty="0">
                        <a:solidFill>
                          <a:schemeClr val="accent6">
                            <a:lumMod val="50000"/>
                          </a:schemeClr>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5059">
                <a:tc>
                  <a:txBody>
                    <a:bodyPr/>
                    <a:lstStyle/>
                    <a:p>
                      <a:pPr marL="0" marR="0">
                        <a:lnSpc>
                          <a:spcPct val="107000"/>
                        </a:lnSpc>
                        <a:spcBef>
                          <a:spcPts val="0"/>
                        </a:spcBef>
                        <a:spcAft>
                          <a:spcPts val="0"/>
                        </a:spcAft>
                      </a:pPr>
                      <a:r>
                        <a:rPr lang="en-US" sz="1600">
                          <a:latin typeface="Times New Roman"/>
                          <a:ea typeface="Times New Roman"/>
                          <a:cs typeface="Times New Roman"/>
                        </a:rPr>
                        <a:t>Fitter</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09</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03</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01</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05</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18</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5059">
                <a:tc>
                  <a:txBody>
                    <a:bodyPr/>
                    <a:lstStyle/>
                    <a:p>
                      <a:pPr marL="0" marR="0">
                        <a:lnSpc>
                          <a:spcPct val="107000"/>
                        </a:lnSpc>
                        <a:spcBef>
                          <a:spcPts val="0"/>
                        </a:spcBef>
                        <a:spcAft>
                          <a:spcPts val="0"/>
                        </a:spcAft>
                      </a:pPr>
                      <a:r>
                        <a:rPr lang="en-US" sz="1600">
                          <a:latin typeface="Times New Roman"/>
                          <a:ea typeface="Times New Roman"/>
                          <a:cs typeface="Times New Roman"/>
                        </a:rPr>
                        <a:t>Turner</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02</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01</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01</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04</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5059">
                <a:tc>
                  <a:txBody>
                    <a:bodyPr/>
                    <a:lstStyle/>
                    <a:p>
                      <a:pPr marL="0" marR="0">
                        <a:lnSpc>
                          <a:spcPct val="107000"/>
                        </a:lnSpc>
                        <a:spcBef>
                          <a:spcPts val="0"/>
                        </a:spcBef>
                        <a:spcAft>
                          <a:spcPts val="0"/>
                        </a:spcAft>
                      </a:pPr>
                      <a:r>
                        <a:rPr lang="en-US" sz="1600">
                          <a:latin typeface="Times New Roman"/>
                          <a:ea typeface="Times New Roman"/>
                          <a:cs typeface="Times New Roman"/>
                        </a:rPr>
                        <a:t>Machinist</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03</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01</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01</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latin typeface="Times New Roman"/>
                          <a:ea typeface="Times New Roman"/>
                          <a:cs typeface="Times New Roman"/>
                        </a:rPr>
                        <a:t>05</a:t>
                      </a:r>
                      <a:endParaRPr lang="en-US" sz="1400" dirty="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15059">
                <a:tc>
                  <a:txBody>
                    <a:bodyPr/>
                    <a:lstStyle/>
                    <a:p>
                      <a:pPr marL="0" marR="0">
                        <a:lnSpc>
                          <a:spcPct val="107000"/>
                        </a:lnSpc>
                        <a:spcBef>
                          <a:spcPts val="0"/>
                        </a:spcBef>
                        <a:spcAft>
                          <a:spcPts val="0"/>
                        </a:spcAft>
                      </a:pPr>
                      <a:r>
                        <a:rPr lang="en-US" sz="1600">
                          <a:latin typeface="Times New Roman"/>
                          <a:ea typeface="Times New Roman"/>
                          <a:cs typeface="Times New Roman"/>
                        </a:rPr>
                        <a:t>Welder</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03</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01</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02</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06</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5059">
                <a:tc>
                  <a:txBody>
                    <a:bodyPr/>
                    <a:lstStyle/>
                    <a:p>
                      <a:pPr marL="0" marR="0">
                        <a:lnSpc>
                          <a:spcPct val="107000"/>
                        </a:lnSpc>
                        <a:spcBef>
                          <a:spcPts val="0"/>
                        </a:spcBef>
                        <a:spcAft>
                          <a:spcPts val="0"/>
                        </a:spcAft>
                      </a:pPr>
                      <a:r>
                        <a:rPr lang="en-US" sz="1600">
                          <a:latin typeface="Times New Roman"/>
                          <a:ea typeface="Times New Roman"/>
                          <a:cs typeface="Times New Roman"/>
                        </a:rPr>
                        <a:t>Electrician</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02</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latin typeface="Times New Roman"/>
                          <a:ea typeface="Times New Roman"/>
                          <a:cs typeface="Times New Roman"/>
                        </a:rPr>
                        <a:t>01</a:t>
                      </a:r>
                      <a:endParaRPr lang="en-US" sz="1400" dirty="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01</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04</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5059">
                <a:tc>
                  <a:txBody>
                    <a:bodyPr/>
                    <a:lstStyle/>
                    <a:p>
                      <a:pPr marL="0" marR="0">
                        <a:lnSpc>
                          <a:spcPct val="107000"/>
                        </a:lnSpc>
                        <a:spcBef>
                          <a:spcPts val="0"/>
                        </a:spcBef>
                        <a:spcAft>
                          <a:spcPts val="0"/>
                        </a:spcAft>
                      </a:pPr>
                      <a:r>
                        <a:rPr lang="en-US" sz="1600">
                          <a:latin typeface="Times New Roman"/>
                          <a:ea typeface="Times New Roman"/>
                          <a:cs typeface="Times New Roman"/>
                        </a:rPr>
                        <a:t>Painter</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02</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latin typeface="Times New Roman"/>
                          <a:ea typeface="Times New Roman"/>
                          <a:cs typeface="Times New Roman"/>
                        </a:rPr>
                        <a:t>00</a:t>
                      </a:r>
                      <a:endParaRPr lang="en-US" sz="1400" dirty="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01</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03</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15059">
                <a:tc>
                  <a:txBody>
                    <a:bodyPr/>
                    <a:lstStyle/>
                    <a:p>
                      <a:pPr marL="0" marR="0">
                        <a:lnSpc>
                          <a:spcPct val="107000"/>
                        </a:lnSpc>
                        <a:spcBef>
                          <a:spcPts val="0"/>
                        </a:spcBef>
                        <a:spcAft>
                          <a:spcPts val="0"/>
                        </a:spcAft>
                      </a:pPr>
                      <a:r>
                        <a:rPr lang="en-US" sz="1600">
                          <a:latin typeface="Times New Roman"/>
                          <a:ea typeface="Times New Roman"/>
                          <a:cs typeface="Times New Roman"/>
                        </a:rPr>
                        <a:t>PASSA</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02</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latin typeface="Times New Roman"/>
                          <a:ea typeface="Times New Roman"/>
                          <a:cs typeface="Times New Roman"/>
                        </a:rPr>
                        <a:t>00</a:t>
                      </a:r>
                      <a:endParaRPr lang="en-US" sz="1400" dirty="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00</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01</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latin typeface="Times New Roman"/>
                          <a:ea typeface="Times New Roman"/>
                          <a:cs typeface="Times New Roman"/>
                        </a:rPr>
                        <a:t>03</a:t>
                      </a:r>
                      <a:endParaRPr lang="en-US" sz="1400">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15059">
                <a:tc>
                  <a:txBody>
                    <a:bodyPr/>
                    <a:lstStyle/>
                    <a:p>
                      <a:pPr marL="0" marR="0" algn="ctr">
                        <a:lnSpc>
                          <a:spcPct val="107000"/>
                        </a:lnSpc>
                        <a:spcBef>
                          <a:spcPts val="0"/>
                        </a:spcBef>
                        <a:spcAft>
                          <a:spcPts val="0"/>
                        </a:spcAft>
                      </a:pPr>
                      <a:r>
                        <a:rPr lang="en-US" sz="1600" b="1">
                          <a:solidFill>
                            <a:srgbClr val="C00000"/>
                          </a:solidFill>
                          <a:latin typeface="Times New Roman"/>
                          <a:ea typeface="Times New Roman"/>
                          <a:cs typeface="Times New Roman"/>
                        </a:rPr>
                        <a:t>Total</a:t>
                      </a:r>
                      <a:endParaRPr lang="en-US" sz="1400">
                        <a:solidFill>
                          <a:srgbClr val="C00000"/>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a:ea typeface="Times New Roman"/>
                          <a:cs typeface="Times New Roman"/>
                        </a:rPr>
                        <a:t>23</a:t>
                      </a:r>
                      <a:endParaRPr lang="en-US" sz="1400">
                        <a:solidFill>
                          <a:srgbClr val="C00000"/>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C00000"/>
                          </a:solidFill>
                          <a:latin typeface="Times New Roman"/>
                          <a:ea typeface="Times New Roman"/>
                          <a:cs typeface="Times New Roman"/>
                        </a:rPr>
                        <a:t>07</a:t>
                      </a:r>
                      <a:endParaRPr lang="en-US" sz="1400" dirty="0">
                        <a:solidFill>
                          <a:srgbClr val="C00000"/>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a:ea typeface="Times New Roman"/>
                          <a:cs typeface="Times New Roman"/>
                        </a:rPr>
                        <a:t>01</a:t>
                      </a:r>
                      <a:endParaRPr lang="en-US" sz="1400">
                        <a:solidFill>
                          <a:srgbClr val="C00000"/>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a:ea typeface="Times New Roman"/>
                          <a:cs typeface="Times New Roman"/>
                        </a:rPr>
                        <a:t>12</a:t>
                      </a:r>
                      <a:endParaRPr lang="en-US" sz="1400">
                        <a:solidFill>
                          <a:srgbClr val="C00000"/>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C00000"/>
                          </a:solidFill>
                          <a:latin typeface="Times New Roman"/>
                          <a:ea typeface="Times New Roman"/>
                          <a:cs typeface="Times New Roman"/>
                        </a:rPr>
                        <a:t>43</a:t>
                      </a:r>
                      <a:endParaRPr lang="en-US" sz="1400" dirty="0">
                        <a:solidFill>
                          <a:srgbClr val="C00000"/>
                        </a:solidFill>
                        <a:latin typeface="Calibri"/>
                        <a:ea typeface="Calibri"/>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81200" y="164847"/>
          <a:ext cx="8229600" cy="2507029"/>
        </p:xfrm>
        <a:graphic>
          <a:graphicData uri="http://schemas.openxmlformats.org/drawingml/2006/table">
            <a:tbl>
              <a:tblPr/>
              <a:tblGrid>
                <a:gridCol w="1905000">
                  <a:extLst>
                    <a:ext uri="{9D8B030D-6E8A-4147-A177-3AD203B41FA5}">
                      <a16:colId xmlns:a16="http://schemas.microsoft.com/office/drawing/2014/main" val="20000"/>
                    </a:ext>
                  </a:extLst>
                </a:gridCol>
                <a:gridCol w="6324600">
                  <a:extLst>
                    <a:ext uri="{9D8B030D-6E8A-4147-A177-3AD203B41FA5}">
                      <a16:colId xmlns:a16="http://schemas.microsoft.com/office/drawing/2014/main" val="20001"/>
                    </a:ext>
                  </a:extLst>
                </a:gridCol>
              </a:tblGrid>
              <a:tr h="433248">
                <a:tc gridSpan="2">
                  <a:txBody>
                    <a:bodyPr/>
                    <a:lstStyle/>
                    <a:p>
                      <a:pPr marL="0" marR="0" algn="ctr">
                        <a:lnSpc>
                          <a:spcPct val="107000"/>
                        </a:lnSpc>
                        <a:spcBef>
                          <a:spcPts val="0"/>
                        </a:spcBef>
                        <a:spcAft>
                          <a:spcPts val="0"/>
                        </a:spcAft>
                      </a:pPr>
                      <a:r>
                        <a:rPr lang="en-US" sz="2400" b="1" dirty="0">
                          <a:solidFill>
                            <a:srgbClr val="004422"/>
                          </a:solidFill>
                          <a:latin typeface="Times New Roman" pitchFamily="18" charset="0"/>
                          <a:ea typeface="Times New Roman"/>
                          <a:cs typeface="Times New Roman" pitchFamily="18" charset="0"/>
                        </a:rPr>
                        <a:t>Eligibility</a:t>
                      </a:r>
                      <a:endParaRPr lang="en-US" sz="1800" b="1" dirty="0">
                        <a:solidFill>
                          <a:srgbClr val="5B9BD5"/>
                        </a:solidFill>
                        <a:latin typeface="Times New Roman" pitchFamily="18" charset="0"/>
                        <a:ea typeface="Times New Roman"/>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hMerge="1">
                  <a:txBody>
                    <a:bodyPr/>
                    <a:lstStyle/>
                    <a:p>
                      <a:endParaRPr lang="en-US"/>
                    </a:p>
                  </a:txBody>
                  <a:tcPr/>
                </a:tc>
                <a:extLst>
                  <a:ext uri="{0D108BD9-81ED-4DB2-BD59-A6C34878D82A}">
                    <a16:rowId xmlns:a16="http://schemas.microsoft.com/office/drawing/2014/main" val="10000"/>
                  </a:ext>
                </a:extLst>
              </a:tr>
              <a:tr h="710819">
                <a:tc>
                  <a:txBody>
                    <a:bodyPr/>
                    <a:lstStyle/>
                    <a:p>
                      <a:pPr marL="0" marR="0" algn="ctr">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Age Limits</a:t>
                      </a:r>
                      <a:endParaRPr lang="en-US" sz="1600" b="1"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Minimum of 15 years can enroll</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Maximum of 24 years for Unreserved and EWS.</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Age relaxation as per government rules.</a:t>
                      </a:r>
                      <a:endParaRPr lang="en-US" sz="1600" b="1"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1"/>
                  </a:ext>
                </a:extLst>
              </a:tr>
              <a:tr h="1133016">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Educational Qualifications</a:t>
                      </a:r>
                      <a:endParaRPr lang="en-US" sz="1600" b="1">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1800"/>
                        </a:spcAft>
                      </a:pPr>
                      <a:r>
                        <a:rPr lang="en-US" sz="1600" b="1" dirty="0">
                          <a:solidFill>
                            <a:srgbClr val="222222"/>
                          </a:solidFill>
                          <a:latin typeface="Times New Roman" pitchFamily="18" charset="0"/>
                          <a:ea typeface="Times New Roman"/>
                          <a:cs typeface="Times New Roman" pitchFamily="18" charset="0"/>
                        </a:rPr>
                        <a:t>Applicant must have score with minimum marks of 50% in High School or in its equivalent examinations.</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Should possess a National Trade Certificate in relevant trade by NCVT.</a:t>
                      </a:r>
                      <a:endParaRPr lang="en-US" sz="1600" b="1"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graphicFrame>
        <p:nvGraphicFramePr>
          <p:cNvPr id="5" name="Table 4"/>
          <p:cNvGraphicFramePr>
            <a:graphicFrameLocks noGrp="1"/>
          </p:cNvGraphicFramePr>
          <p:nvPr/>
        </p:nvGraphicFramePr>
        <p:xfrm>
          <a:off x="1828800" y="2971801"/>
          <a:ext cx="8534400" cy="3350793"/>
        </p:xfrm>
        <a:graphic>
          <a:graphicData uri="http://schemas.openxmlformats.org/drawingml/2006/table">
            <a:tbl>
              <a:tblPr/>
              <a:tblGrid>
                <a:gridCol w="4855299">
                  <a:extLst>
                    <a:ext uri="{9D8B030D-6E8A-4147-A177-3AD203B41FA5}">
                      <a16:colId xmlns:a16="http://schemas.microsoft.com/office/drawing/2014/main" val="20000"/>
                    </a:ext>
                  </a:extLst>
                </a:gridCol>
                <a:gridCol w="3679101">
                  <a:extLst>
                    <a:ext uri="{9D8B030D-6E8A-4147-A177-3AD203B41FA5}">
                      <a16:colId xmlns:a16="http://schemas.microsoft.com/office/drawing/2014/main" val="20001"/>
                    </a:ext>
                  </a:extLst>
                </a:gridCol>
              </a:tblGrid>
              <a:tr h="527565">
                <a:tc gridSpan="2">
                  <a:txBody>
                    <a:bodyPr/>
                    <a:lstStyle/>
                    <a:p>
                      <a:pPr marL="0" marR="0" algn="ctr">
                        <a:lnSpc>
                          <a:spcPct val="107000"/>
                        </a:lnSpc>
                        <a:spcBef>
                          <a:spcPts val="0"/>
                        </a:spcBef>
                        <a:spcAft>
                          <a:spcPts val="0"/>
                        </a:spcAft>
                      </a:pPr>
                      <a:r>
                        <a:rPr lang="en-US" sz="1600" b="1" dirty="0">
                          <a:solidFill>
                            <a:srgbClr val="8E0127"/>
                          </a:solidFill>
                          <a:latin typeface="Times New Roman" pitchFamily="18" charset="0"/>
                          <a:ea typeface="Times New Roman"/>
                          <a:cs typeface="Times New Roman" pitchFamily="18" charset="0"/>
                        </a:rPr>
                        <a:t>RAILWAY RECRUITMENT BOARD (RRB)</a:t>
                      </a:r>
                      <a:endParaRPr lang="en-US" sz="1100" b="1" dirty="0">
                        <a:latin typeface="Times New Roman" pitchFamily="18" charset="0"/>
                        <a:ea typeface="Times New Roman"/>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extLst>
                  <a:ext uri="{0D108BD9-81ED-4DB2-BD59-A6C34878D82A}">
                    <a16:rowId xmlns:a16="http://schemas.microsoft.com/office/drawing/2014/main" val="10000"/>
                  </a:ext>
                </a:extLst>
              </a:tr>
              <a:tr h="519742">
                <a:tc>
                  <a:txBody>
                    <a:bodyPr/>
                    <a:lstStyle/>
                    <a:p>
                      <a:pPr marL="0" marR="0" algn="ctr">
                        <a:lnSpc>
                          <a:spcPct val="107000"/>
                        </a:lnSpc>
                        <a:spcBef>
                          <a:spcPts val="0"/>
                        </a:spcBef>
                        <a:spcAft>
                          <a:spcPts val="0"/>
                        </a:spcAft>
                      </a:pPr>
                      <a:r>
                        <a:rPr lang="en-US" sz="1600" b="1" dirty="0">
                          <a:solidFill>
                            <a:schemeClr val="accent6">
                              <a:lumMod val="50000"/>
                            </a:schemeClr>
                          </a:solidFill>
                          <a:latin typeface="Times New Roman" pitchFamily="18" charset="0"/>
                          <a:ea typeface="Times New Roman"/>
                          <a:cs typeface="Times New Roman" pitchFamily="18" charset="0"/>
                        </a:rPr>
                        <a:t>Article Category</a:t>
                      </a:r>
                      <a:endParaRPr lang="en-US" sz="2000" dirty="0">
                        <a:solidFill>
                          <a:schemeClr val="accent6">
                            <a:lumMod val="50000"/>
                          </a:schemeClr>
                        </a:solidFill>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chemeClr val="accent6">
                              <a:lumMod val="50000"/>
                            </a:schemeClr>
                          </a:solidFill>
                          <a:latin typeface="Times New Roman" pitchFamily="18" charset="0"/>
                          <a:ea typeface="Times New Roman"/>
                          <a:cs typeface="Times New Roman" pitchFamily="18" charset="0"/>
                        </a:rPr>
                        <a:t>RRB Recruitment and application form 2021</a:t>
                      </a:r>
                      <a:endParaRPr lang="en-US" sz="2000" dirty="0">
                        <a:solidFill>
                          <a:schemeClr val="accent6">
                            <a:lumMod val="50000"/>
                          </a:schemeClr>
                        </a:solidFill>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92720">
                <a:tc>
                  <a:txBody>
                    <a:bodyPr/>
                    <a:lstStyle/>
                    <a:p>
                      <a:pPr marL="0" marR="0">
                        <a:lnSpc>
                          <a:spcPct val="107000"/>
                        </a:lnSpc>
                        <a:spcBef>
                          <a:spcPts val="0"/>
                        </a:spcBef>
                        <a:spcAft>
                          <a:spcPts val="0"/>
                        </a:spcAft>
                      </a:pPr>
                      <a:r>
                        <a:rPr lang="en-US" sz="1600">
                          <a:solidFill>
                            <a:srgbClr val="222222"/>
                          </a:solidFill>
                          <a:latin typeface="Times New Roman" pitchFamily="18" charset="0"/>
                          <a:ea typeface="Times New Roman"/>
                          <a:cs typeface="Times New Roman" pitchFamily="18" charset="0"/>
                        </a:rPr>
                        <a:t>Available Vacancies</a:t>
                      </a:r>
                      <a:endParaRPr lang="en-US" sz="20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dirty="0">
                          <a:solidFill>
                            <a:srgbClr val="222222"/>
                          </a:solidFill>
                          <a:latin typeface="Times New Roman" pitchFamily="18" charset="0"/>
                          <a:ea typeface="Times New Roman"/>
                          <a:cs typeface="Times New Roman" pitchFamily="18" charset="0"/>
                        </a:rPr>
                        <a:t>1663</a:t>
                      </a:r>
                      <a:endParaRPr lang="en-US" sz="20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92720">
                <a:tc>
                  <a:txBody>
                    <a:bodyPr/>
                    <a:lstStyle/>
                    <a:p>
                      <a:pPr marL="0" marR="0">
                        <a:lnSpc>
                          <a:spcPct val="107000"/>
                        </a:lnSpc>
                        <a:spcBef>
                          <a:spcPts val="0"/>
                        </a:spcBef>
                        <a:spcAft>
                          <a:spcPts val="0"/>
                        </a:spcAft>
                      </a:pPr>
                      <a:r>
                        <a:rPr lang="en-US" sz="1600">
                          <a:solidFill>
                            <a:srgbClr val="222222"/>
                          </a:solidFill>
                          <a:latin typeface="Times New Roman" pitchFamily="18" charset="0"/>
                          <a:ea typeface="Times New Roman"/>
                          <a:cs typeface="Times New Roman" pitchFamily="18" charset="0"/>
                        </a:rPr>
                        <a:t>The Last date to apply for vacancies available with RRB</a:t>
                      </a:r>
                      <a:endParaRPr lang="en-US" sz="20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dirty="0">
                          <a:solidFill>
                            <a:srgbClr val="222222"/>
                          </a:solidFill>
                          <a:latin typeface="Times New Roman" pitchFamily="18" charset="0"/>
                          <a:ea typeface="Times New Roman"/>
                          <a:cs typeface="Times New Roman" pitchFamily="18" charset="0"/>
                        </a:rPr>
                        <a:t>22 April 2019 (Extended)</a:t>
                      </a:r>
                      <a:endParaRPr lang="en-US" sz="20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92720">
                <a:tc>
                  <a:txBody>
                    <a:bodyPr/>
                    <a:lstStyle/>
                    <a:p>
                      <a:pPr marL="0" marR="0">
                        <a:lnSpc>
                          <a:spcPct val="107000"/>
                        </a:lnSpc>
                        <a:spcBef>
                          <a:spcPts val="0"/>
                        </a:spcBef>
                        <a:spcAft>
                          <a:spcPts val="0"/>
                        </a:spcAft>
                      </a:pPr>
                      <a:r>
                        <a:rPr lang="en-US" sz="1600">
                          <a:solidFill>
                            <a:srgbClr val="222222"/>
                          </a:solidFill>
                          <a:latin typeface="Times New Roman" pitchFamily="18" charset="0"/>
                          <a:ea typeface="Times New Roman"/>
                          <a:cs typeface="Times New Roman" pitchFamily="18" charset="0"/>
                        </a:rPr>
                        <a:t>Mode to apply for RRB MI</a:t>
                      </a:r>
                      <a:endParaRPr lang="en-US" sz="20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dirty="0">
                          <a:solidFill>
                            <a:srgbClr val="222222"/>
                          </a:solidFill>
                          <a:latin typeface="Times New Roman" pitchFamily="18" charset="0"/>
                          <a:ea typeface="Times New Roman"/>
                          <a:cs typeface="Times New Roman" pitchFamily="18" charset="0"/>
                        </a:rPr>
                        <a:t>Online</a:t>
                      </a:r>
                      <a:endParaRPr lang="en-US" sz="20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17431">
                <a:tc>
                  <a:txBody>
                    <a:bodyPr/>
                    <a:lstStyle/>
                    <a:p>
                      <a:pPr marL="0" marR="0">
                        <a:lnSpc>
                          <a:spcPct val="107000"/>
                        </a:lnSpc>
                        <a:spcBef>
                          <a:spcPts val="0"/>
                        </a:spcBef>
                        <a:spcAft>
                          <a:spcPts val="0"/>
                        </a:spcAft>
                      </a:pPr>
                      <a:r>
                        <a:rPr lang="en-US" sz="1600">
                          <a:solidFill>
                            <a:srgbClr val="222222"/>
                          </a:solidFill>
                          <a:latin typeface="Times New Roman" pitchFamily="18" charset="0"/>
                          <a:ea typeface="Times New Roman"/>
                          <a:cs typeface="Times New Roman" pitchFamily="18" charset="0"/>
                        </a:rPr>
                        <a:t>Application Fee</a:t>
                      </a:r>
                      <a:endParaRPr lang="en-US" sz="20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dirty="0">
                          <a:solidFill>
                            <a:srgbClr val="222222"/>
                          </a:solidFill>
                          <a:latin typeface="Times New Roman" pitchFamily="18" charset="0"/>
                          <a:ea typeface="Times New Roman"/>
                          <a:cs typeface="Times New Roman" pitchFamily="18" charset="0"/>
                        </a:rPr>
                        <a:t>Rs. 500 for general category candidate, Rs. 250 for Reserved Category Candidates</a:t>
                      </a:r>
                      <a:endParaRPr lang="en-US" sz="20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92720">
                <a:tc>
                  <a:txBody>
                    <a:bodyPr/>
                    <a:lstStyle/>
                    <a:p>
                      <a:pPr marL="0" marR="0">
                        <a:lnSpc>
                          <a:spcPct val="107000"/>
                        </a:lnSpc>
                        <a:spcBef>
                          <a:spcPts val="0"/>
                        </a:spcBef>
                        <a:spcAft>
                          <a:spcPts val="0"/>
                        </a:spcAft>
                      </a:pPr>
                      <a:r>
                        <a:rPr lang="en-US" sz="1600">
                          <a:solidFill>
                            <a:srgbClr val="222222"/>
                          </a:solidFill>
                          <a:latin typeface="Times New Roman" pitchFamily="18" charset="0"/>
                          <a:ea typeface="Times New Roman"/>
                          <a:cs typeface="Times New Roman" pitchFamily="18" charset="0"/>
                        </a:rPr>
                        <a:t>Mode of Selection</a:t>
                      </a:r>
                      <a:endParaRPr lang="en-US" sz="20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dirty="0">
                          <a:solidFill>
                            <a:srgbClr val="222222"/>
                          </a:solidFill>
                          <a:latin typeface="Times New Roman" pitchFamily="18" charset="0"/>
                          <a:ea typeface="Times New Roman"/>
                          <a:cs typeface="Times New Roman" pitchFamily="18" charset="0"/>
                        </a:rPr>
                        <a:t>Through CBT</a:t>
                      </a:r>
                      <a:endParaRPr lang="en-US" sz="20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60324"/>
            <a:ext cx="8229600" cy="930276"/>
          </a:xfrm>
        </p:spPr>
        <p:txBody>
          <a:bodyPr>
            <a:noAutofit/>
          </a:bodyPr>
          <a:lstStyle/>
          <a:p>
            <a:pPr algn="l"/>
            <a:r>
              <a:rPr lang="en-US" sz="2400" b="1" dirty="0">
                <a:solidFill>
                  <a:srgbClr val="0070C0"/>
                </a:solidFill>
                <a:latin typeface="Times New Roman" pitchFamily="18" charset="0"/>
                <a:cs typeface="Times New Roman" pitchFamily="18" charset="0"/>
              </a:rPr>
              <a:t>        RRB MI RECRUITMENT VACANCY DETAILS 2021</a:t>
            </a:r>
            <a:br>
              <a:rPr lang="en-US" sz="2400" b="1" dirty="0">
                <a:solidFill>
                  <a:srgbClr val="0070C0"/>
                </a:solidFill>
                <a:latin typeface="Times New Roman" pitchFamily="18" charset="0"/>
                <a:cs typeface="Times New Roman" pitchFamily="18" charset="0"/>
              </a:rPr>
            </a:br>
            <a:r>
              <a:rPr lang="en-US" sz="2000" b="1" dirty="0">
                <a:solidFill>
                  <a:srgbClr val="C00000"/>
                </a:solidFill>
                <a:latin typeface="Times New Roman" pitchFamily="18" charset="0"/>
                <a:cs typeface="Times New Roman" pitchFamily="18" charset="0"/>
              </a:rPr>
              <a:t>Eligibility Criteria</a:t>
            </a:r>
            <a:endParaRPr lang="en-US" sz="2000" dirty="0">
              <a:solidFill>
                <a:srgbClr val="C0000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904999" y="914401"/>
          <a:ext cx="8382002" cy="5857551"/>
        </p:xfrm>
        <a:graphic>
          <a:graphicData uri="http://schemas.openxmlformats.org/drawingml/2006/table">
            <a:tbl>
              <a:tblPr/>
              <a:tblGrid>
                <a:gridCol w="2868712">
                  <a:extLst>
                    <a:ext uri="{9D8B030D-6E8A-4147-A177-3AD203B41FA5}">
                      <a16:colId xmlns:a16="http://schemas.microsoft.com/office/drawing/2014/main" val="20000"/>
                    </a:ext>
                  </a:extLst>
                </a:gridCol>
                <a:gridCol w="913983">
                  <a:extLst>
                    <a:ext uri="{9D8B030D-6E8A-4147-A177-3AD203B41FA5}">
                      <a16:colId xmlns:a16="http://schemas.microsoft.com/office/drawing/2014/main" val="20001"/>
                    </a:ext>
                  </a:extLst>
                </a:gridCol>
                <a:gridCol w="4599307">
                  <a:extLst>
                    <a:ext uri="{9D8B030D-6E8A-4147-A177-3AD203B41FA5}">
                      <a16:colId xmlns:a16="http://schemas.microsoft.com/office/drawing/2014/main" val="20002"/>
                    </a:ext>
                  </a:extLst>
                </a:gridCol>
              </a:tblGrid>
              <a:tr h="304800">
                <a:tc>
                  <a:txBody>
                    <a:bodyPr/>
                    <a:lstStyle/>
                    <a:p>
                      <a:pPr marL="0" marR="0" algn="ctr">
                        <a:lnSpc>
                          <a:spcPct val="107000"/>
                        </a:lnSpc>
                        <a:spcBef>
                          <a:spcPts val="0"/>
                        </a:spcBef>
                        <a:spcAft>
                          <a:spcPts val="0"/>
                        </a:spcAft>
                      </a:pPr>
                      <a:r>
                        <a:rPr lang="en-US" sz="1400" b="1" dirty="0">
                          <a:solidFill>
                            <a:schemeClr val="accent6">
                              <a:lumMod val="75000"/>
                            </a:schemeClr>
                          </a:solidFill>
                          <a:latin typeface="Times New Roman" pitchFamily="18" charset="0"/>
                          <a:ea typeface="Times New Roman"/>
                          <a:cs typeface="Times New Roman" pitchFamily="18" charset="0"/>
                        </a:rPr>
                        <a:t>Post</a:t>
                      </a:r>
                      <a:endParaRPr lang="en-US" sz="1400" dirty="0">
                        <a:solidFill>
                          <a:schemeClr val="accent6">
                            <a:lumMod val="75000"/>
                          </a:schemeClr>
                        </a:solidFill>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chemeClr val="accent6">
                              <a:lumMod val="75000"/>
                            </a:schemeClr>
                          </a:solidFill>
                          <a:latin typeface="Times New Roman" pitchFamily="18" charset="0"/>
                          <a:ea typeface="Times New Roman"/>
                          <a:cs typeface="Times New Roman" pitchFamily="18" charset="0"/>
                        </a:rPr>
                        <a:t>Age Limit</a:t>
                      </a:r>
                      <a:endParaRPr lang="en-US" sz="1400">
                        <a:solidFill>
                          <a:schemeClr val="accent6">
                            <a:lumMod val="75000"/>
                          </a:schemeClr>
                        </a:solidFill>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dirty="0">
                          <a:solidFill>
                            <a:schemeClr val="accent6">
                              <a:lumMod val="75000"/>
                            </a:schemeClr>
                          </a:solidFill>
                          <a:latin typeface="Times New Roman" pitchFamily="18" charset="0"/>
                          <a:ea typeface="Times New Roman"/>
                          <a:cs typeface="Times New Roman" pitchFamily="18" charset="0"/>
                        </a:rPr>
                        <a:t>Qualification</a:t>
                      </a:r>
                      <a:endParaRPr lang="en-US" sz="1400" dirty="0">
                        <a:solidFill>
                          <a:schemeClr val="accent6">
                            <a:lumMod val="75000"/>
                          </a:schemeClr>
                        </a:solidFill>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30050">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Junior Stenographer (Hindi)  </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18- 30</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10+2 or equivalent with 80 WPM shorthand speed</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0050">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Junior Stenographer  (English) </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18- 30</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10+2 or equivalent with 80 WPM shorthand speed</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72456">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Junior Translator (Hindi)  </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18 – 33</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Masters Degree in Hindi or English</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2456">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Staff and Welfare Inspector  </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18 – 33</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Graduate + Dilploma, or LLB or MBA</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72456">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Chief Law Assistant  </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18 – 40</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LLB or LLM</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30050">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Lab Asst. Grade III (Chemist &amp; Metallurgist)</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18 – 30</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!0+2 with a diploma in Lab Technology</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30050">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Finger Print Examiner</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20 – 35</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10+2 with pass certificate of Fingerprint expert exam conducted by GOI</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72456">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Head Cook and Cook</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18 -30</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10+ 2 or equivalent</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430050">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 Senior Publicity Inspector and Publicity Inspector    </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18 -33</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Degree and diploma in advertisement and relevant fields with 2 years of experience</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72456">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For PGT Teachers</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18 – 45</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B. Ed and Master Degree in relevant subjects</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72456">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PTI Teachers</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18 – 45</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Degree and Diploma in physical training</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72456">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Asst. Mistress (Junior School)</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18 – 45</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10+ 2 or equivalent with D. Ed and TET</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272456">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Music Mistress  </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18 – 45</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 BA Music10+ 2 or equivalent with</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72456">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Dance Mistress  </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18 – 45</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Diploma or degree in Dance</a:t>
                      </a:r>
                      <a:endParaRPr lang="en-US" sz="140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72456">
                <a:tc>
                  <a:txBody>
                    <a:bodyPr/>
                    <a:lstStyle/>
                    <a:p>
                      <a:pPr marL="0" marR="0">
                        <a:lnSpc>
                          <a:spcPct val="107000"/>
                        </a:lnSpc>
                        <a:spcBef>
                          <a:spcPts val="0"/>
                        </a:spcBef>
                        <a:spcAft>
                          <a:spcPts val="0"/>
                        </a:spcAft>
                      </a:pPr>
                      <a:r>
                        <a:rPr lang="en-US" sz="1400" b="1" dirty="0">
                          <a:solidFill>
                            <a:srgbClr val="222222"/>
                          </a:solidFill>
                          <a:latin typeface="Times New Roman" pitchFamily="18" charset="0"/>
                          <a:ea typeface="Times New Roman"/>
                          <a:cs typeface="Times New Roman" pitchFamily="18" charset="0"/>
                        </a:rPr>
                        <a:t>Laboratory Asst/ School  </a:t>
                      </a:r>
                      <a:endParaRPr lang="en-US" sz="1400" dirty="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400" b="1" dirty="0">
                          <a:solidFill>
                            <a:srgbClr val="222222"/>
                          </a:solidFill>
                          <a:latin typeface="Times New Roman" pitchFamily="18" charset="0"/>
                          <a:ea typeface="Times New Roman"/>
                          <a:cs typeface="Times New Roman" pitchFamily="18" charset="0"/>
                        </a:rPr>
                        <a:t>18 – 45</a:t>
                      </a:r>
                      <a:endParaRPr lang="en-US" sz="1400" dirty="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400" b="1" dirty="0">
                          <a:solidFill>
                            <a:srgbClr val="222222"/>
                          </a:solidFill>
                          <a:latin typeface="Times New Roman" pitchFamily="18" charset="0"/>
                          <a:ea typeface="Times New Roman"/>
                          <a:cs typeface="Times New Roman" pitchFamily="18" charset="0"/>
                        </a:rPr>
                        <a:t>10+ 2 or equivalent in PCM</a:t>
                      </a:r>
                      <a:endParaRPr lang="en-US" sz="1400" dirty="0">
                        <a:latin typeface="Times New Roman" pitchFamily="18" charset="0"/>
                        <a:ea typeface="Calibri"/>
                        <a:cs typeface="Times New Roman" pitchFamily="18" charset="0"/>
                      </a:endParaRPr>
                    </a:p>
                  </a:txBody>
                  <a:tcPr marL="47532" marR="47532" marT="47532" marB="475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bl>
          </a:graphicData>
        </a:graphic>
      </p:graphicFrame>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057400" y="58993"/>
          <a:ext cx="8077200" cy="2988310"/>
        </p:xfrm>
        <a:graphic>
          <a:graphicData uri="http://schemas.openxmlformats.org/drawingml/2006/table">
            <a:tbl>
              <a:tblPr/>
              <a:tblGrid>
                <a:gridCol w="4038600">
                  <a:extLst>
                    <a:ext uri="{9D8B030D-6E8A-4147-A177-3AD203B41FA5}">
                      <a16:colId xmlns:a16="http://schemas.microsoft.com/office/drawing/2014/main" val="20000"/>
                    </a:ext>
                  </a:extLst>
                </a:gridCol>
                <a:gridCol w="4038600">
                  <a:extLst>
                    <a:ext uri="{9D8B030D-6E8A-4147-A177-3AD203B41FA5}">
                      <a16:colId xmlns:a16="http://schemas.microsoft.com/office/drawing/2014/main" val="20001"/>
                    </a:ext>
                  </a:extLst>
                </a:gridCol>
              </a:tblGrid>
              <a:tr h="376133">
                <a:tc gridSpan="2">
                  <a:txBody>
                    <a:bodyPr/>
                    <a:lstStyle/>
                    <a:p>
                      <a:pPr marL="0" marR="0" algn="ctr">
                        <a:lnSpc>
                          <a:spcPct val="107000"/>
                        </a:lnSpc>
                        <a:spcBef>
                          <a:spcPts val="0"/>
                        </a:spcBef>
                        <a:spcAft>
                          <a:spcPts val="0"/>
                        </a:spcAft>
                      </a:pPr>
                      <a:r>
                        <a:rPr lang="en-US" sz="2000" b="1" dirty="0">
                          <a:solidFill>
                            <a:srgbClr val="8E0127"/>
                          </a:solidFill>
                          <a:latin typeface="Segoe UI"/>
                          <a:ea typeface="Times New Roman"/>
                          <a:cs typeface="Times New Roman"/>
                        </a:rPr>
                        <a:t>RRB PARAMEDICAL RECRUITMENT</a:t>
                      </a:r>
                      <a:endParaRPr lang="en-US" sz="2000" b="1" dirty="0">
                        <a:latin typeface="Calibri"/>
                        <a:ea typeface="Times New Roman"/>
                        <a:cs typeface="Times New Roman"/>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extLst>
                  <a:ext uri="{0D108BD9-81ED-4DB2-BD59-A6C34878D82A}">
                    <a16:rowId xmlns:a16="http://schemas.microsoft.com/office/drawing/2014/main" val="10000"/>
                  </a:ext>
                </a:extLst>
              </a:tr>
              <a:tr h="329725">
                <a:tc>
                  <a:txBody>
                    <a:bodyPr/>
                    <a:lstStyle/>
                    <a:p>
                      <a:pPr marL="0" marR="0" algn="ctr">
                        <a:lnSpc>
                          <a:spcPct val="107000"/>
                        </a:lnSpc>
                        <a:spcBef>
                          <a:spcPts val="0"/>
                        </a:spcBef>
                        <a:spcAft>
                          <a:spcPts val="0"/>
                        </a:spcAft>
                      </a:pPr>
                      <a:r>
                        <a:rPr lang="en-US" sz="1600" b="1">
                          <a:solidFill>
                            <a:schemeClr val="accent6">
                              <a:lumMod val="75000"/>
                            </a:schemeClr>
                          </a:solidFill>
                          <a:latin typeface="Times New Roman" pitchFamily="18" charset="0"/>
                          <a:ea typeface="Times New Roman"/>
                          <a:cs typeface="Times New Roman" pitchFamily="18" charset="0"/>
                        </a:rPr>
                        <a:t>Notification</a:t>
                      </a:r>
                      <a:endParaRPr lang="en-US" sz="1600">
                        <a:solidFill>
                          <a:schemeClr val="accent6">
                            <a:lumMod val="75000"/>
                          </a:schemeClr>
                        </a:solidFill>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chemeClr val="accent6">
                              <a:lumMod val="75000"/>
                            </a:schemeClr>
                          </a:solidFill>
                          <a:latin typeface="Times New Roman" pitchFamily="18" charset="0"/>
                          <a:ea typeface="Times New Roman"/>
                          <a:cs typeface="Times New Roman" pitchFamily="18" charset="0"/>
                        </a:rPr>
                        <a:t>RRB Paramedical</a:t>
                      </a:r>
                      <a:endParaRPr lang="en-US" sz="1600" dirty="0">
                        <a:solidFill>
                          <a:schemeClr val="accent6">
                            <a:lumMod val="75000"/>
                          </a:schemeClr>
                        </a:solidFill>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725">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Article category</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Notification &amp; Application info</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9725">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CEN no.  </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29725">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Recruiting Organization</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RRB</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29725">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Job category</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Government job</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29725">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Post</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Paramedical Staff</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29725">
                <a:tc>
                  <a:txBody>
                    <a:bodyPr/>
                    <a:lstStyle/>
                    <a:p>
                      <a:pPr marL="0" marR="0">
                        <a:lnSpc>
                          <a:spcPct val="107000"/>
                        </a:lnSpc>
                        <a:spcBef>
                          <a:spcPts val="0"/>
                        </a:spcBef>
                        <a:spcAft>
                          <a:spcPts val="0"/>
                        </a:spcAft>
                      </a:pPr>
                      <a:r>
                        <a:rPr lang="en-US" sz="1600" b="1">
                          <a:solidFill>
                            <a:srgbClr val="C00000"/>
                          </a:solidFill>
                          <a:latin typeface="Times New Roman" pitchFamily="18" charset="0"/>
                          <a:ea typeface="Times New Roman"/>
                          <a:cs typeface="Times New Roman" pitchFamily="18" charset="0"/>
                        </a:rPr>
                        <a:t>No. of vacancies</a:t>
                      </a:r>
                      <a:endParaRPr lang="en-US" sz="1600">
                        <a:solidFill>
                          <a:srgbClr val="C00000"/>
                        </a:solidFill>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dirty="0">
                          <a:solidFill>
                            <a:srgbClr val="C00000"/>
                          </a:solidFill>
                          <a:latin typeface="Times New Roman" pitchFamily="18" charset="0"/>
                          <a:ea typeface="Times New Roman"/>
                          <a:cs typeface="Times New Roman" pitchFamily="18" charset="0"/>
                        </a:rPr>
                        <a:t>Around 1800 posts (Expected)</a:t>
                      </a:r>
                      <a:endParaRPr lang="en-US" sz="1600" dirty="0">
                        <a:solidFill>
                          <a:srgbClr val="C00000"/>
                        </a:solidFill>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pic>
        <p:nvPicPr>
          <p:cNvPr id="5" name="Picture 4"/>
          <p:cNvPicPr/>
          <p:nvPr/>
        </p:nvPicPr>
        <p:blipFill>
          <a:blip r:embed="rId3"/>
          <a:srcRect l="4672" t="28082" r="32771" b="9817"/>
          <a:stretch>
            <a:fillRect/>
          </a:stretch>
        </p:blipFill>
        <p:spPr bwMode="auto">
          <a:xfrm>
            <a:off x="1905000" y="3162300"/>
            <a:ext cx="8382000" cy="3695700"/>
          </a:xfrm>
          <a:prstGeom prst="rect">
            <a:avLst/>
          </a:prstGeom>
          <a:noFill/>
          <a:ln w="9525">
            <a:noFill/>
            <a:miter lim="800000"/>
            <a:headEnd/>
            <a:tailEnd/>
          </a:ln>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0" y="228601"/>
          <a:ext cx="6096000" cy="5232563"/>
        </p:xfrm>
        <a:graphic>
          <a:graphicData uri="http://schemas.openxmlformats.org/drawingml/2006/table">
            <a:tbl>
              <a:tblPr/>
              <a:tblGrid>
                <a:gridCol w="2667000">
                  <a:extLst>
                    <a:ext uri="{9D8B030D-6E8A-4147-A177-3AD203B41FA5}">
                      <a16:colId xmlns:a16="http://schemas.microsoft.com/office/drawing/2014/main" val="20000"/>
                    </a:ext>
                  </a:extLst>
                </a:gridCol>
                <a:gridCol w="1397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292558">
                <a:tc>
                  <a:txBody>
                    <a:bodyPr/>
                    <a:lstStyle/>
                    <a:p>
                      <a:pPr marL="0" marR="0" algn="ctr">
                        <a:lnSpc>
                          <a:spcPct val="107000"/>
                        </a:lnSpc>
                        <a:spcBef>
                          <a:spcPts val="0"/>
                        </a:spcBef>
                        <a:spcAft>
                          <a:spcPts val="0"/>
                        </a:spcAft>
                      </a:pPr>
                      <a:r>
                        <a:rPr lang="en-US" sz="1800" b="1" dirty="0">
                          <a:solidFill>
                            <a:srgbClr val="C00000"/>
                          </a:solidFill>
                          <a:latin typeface="Times New Roman"/>
                          <a:ea typeface="Times New Roman"/>
                          <a:cs typeface="Times New Roman"/>
                        </a:rPr>
                        <a:t>Post</a:t>
                      </a:r>
                      <a:endParaRPr lang="en-US" sz="1800" b="1" dirty="0">
                        <a:solidFill>
                          <a:srgbClr val="C00000"/>
                        </a:solidFill>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C00000"/>
                          </a:solidFill>
                          <a:latin typeface="Times New Roman"/>
                          <a:ea typeface="Times New Roman"/>
                          <a:cs typeface="Times New Roman"/>
                        </a:rPr>
                        <a:t>Age</a:t>
                      </a:r>
                      <a:endParaRPr lang="en-US" sz="1800" b="1">
                        <a:solidFill>
                          <a:srgbClr val="C00000"/>
                        </a:solidFill>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err="1">
                          <a:solidFill>
                            <a:srgbClr val="C00000"/>
                          </a:solidFill>
                          <a:latin typeface="Times New Roman"/>
                          <a:ea typeface="Times New Roman"/>
                          <a:cs typeface="Times New Roman"/>
                        </a:rPr>
                        <a:t>Vacanices</a:t>
                      </a:r>
                      <a:endParaRPr lang="en-US" sz="1800" b="1" dirty="0">
                        <a:solidFill>
                          <a:srgbClr val="C00000"/>
                        </a:solidFill>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92558">
                <a:tc>
                  <a:txBody>
                    <a:bodyPr/>
                    <a:lstStyle/>
                    <a:p>
                      <a:pPr marL="0" marR="0">
                        <a:lnSpc>
                          <a:spcPct val="107000"/>
                        </a:lnSpc>
                        <a:spcBef>
                          <a:spcPts val="0"/>
                        </a:spcBef>
                        <a:spcAft>
                          <a:spcPts val="0"/>
                        </a:spcAft>
                      </a:pPr>
                      <a:r>
                        <a:rPr lang="en-US" sz="1400" b="1" dirty="0">
                          <a:latin typeface="Times New Roman"/>
                          <a:ea typeface="Times New Roman"/>
                          <a:cs typeface="Times New Roman"/>
                        </a:rPr>
                        <a:t>Dietician</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18-33</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4</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92558">
                <a:tc>
                  <a:txBody>
                    <a:bodyPr/>
                    <a:lstStyle/>
                    <a:p>
                      <a:pPr marL="0" marR="0">
                        <a:lnSpc>
                          <a:spcPct val="107000"/>
                        </a:lnSpc>
                        <a:spcBef>
                          <a:spcPts val="0"/>
                        </a:spcBef>
                        <a:spcAft>
                          <a:spcPts val="0"/>
                        </a:spcAft>
                      </a:pPr>
                      <a:r>
                        <a:rPr lang="en-US" sz="1400" b="1" dirty="0">
                          <a:latin typeface="Times New Roman"/>
                          <a:ea typeface="Times New Roman"/>
                          <a:cs typeface="Times New Roman"/>
                        </a:rPr>
                        <a:t>Staff Nurse</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20-40</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1109</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92558">
                <a:tc>
                  <a:txBody>
                    <a:bodyPr/>
                    <a:lstStyle/>
                    <a:p>
                      <a:pPr marL="0" marR="0">
                        <a:lnSpc>
                          <a:spcPct val="107000"/>
                        </a:lnSpc>
                        <a:spcBef>
                          <a:spcPts val="0"/>
                        </a:spcBef>
                        <a:spcAft>
                          <a:spcPts val="0"/>
                        </a:spcAft>
                      </a:pPr>
                      <a:r>
                        <a:rPr lang="en-US" sz="1400" b="1" dirty="0">
                          <a:latin typeface="Times New Roman"/>
                          <a:ea typeface="Times New Roman"/>
                          <a:cs typeface="Times New Roman"/>
                        </a:rPr>
                        <a:t>Dental Hygienist</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18-33</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5</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92558">
                <a:tc>
                  <a:txBody>
                    <a:bodyPr/>
                    <a:lstStyle/>
                    <a:p>
                      <a:pPr marL="0" marR="0">
                        <a:lnSpc>
                          <a:spcPct val="107000"/>
                        </a:lnSpc>
                        <a:spcBef>
                          <a:spcPts val="0"/>
                        </a:spcBef>
                        <a:spcAft>
                          <a:spcPts val="0"/>
                        </a:spcAft>
                      </a:pPr>
                      <a:r>
                        <a:rPr lang="en-US" sz="1400" b="1" dirty="0">
                          <a:latin typeface="Times New Roman"/>
                          <a:ea typeface="Times New Roman"/>
                          <a:cs typeface="Times New Roman"/>
                        </a:rPr>
                        <a:t>Dialysis Technician</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20-33</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20</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92558">
                <a:tc>
                  <a:txBody>
                    <a:bodyPr/>
                    <a:lstStyle/>
                    <a:p>
                      <a:pPr marL="0" marR="0">
                        <a:lnSpc>
                          <a:spcPct val="107000"/>
                        </a:lnSpc>
                        <a:spcBef>
                          <a:spcPts val="0"/>
                        </a:spcBef>
                        <a:spcAft>
                          <a:spcPts val="0"/>
                        </a:spcAft>
                      </a:pPr>
                      <a:r>
                        <a:rPr lang="en-US" sz="1400" b="1" dirty="0">
                          <a:latin typeface="Times New Roman"/>
                          <a:ea typeface="Times New Roman"/>
                          <a:cs typeface="Times New Roman"/>
                        </a:rPr>
                        <a:t>Extension Educator</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22-35</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11</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6742">
                <a:tc>
                  <a:txBody>
                    <a:bodyPr/>
                    <a:lstStyle/>
                    <a:p>
                      <a:pPr marL="0" marR="0">
                        <a:lnSpc>
                          <a:spcPct val="107000"/>
                        </a:lnSpc>
                        <a:spcBef>
                          <a:spcPts val="0"/>
                        </a:spcBef>
                        <a:spcAft>
                          <a:spcPts val="0"/>
                        </a:spcAft>
                      </a:pPr>
                      <a:r>
                        <a:rPr lang="en-US" sz="1400" b="1" dirty="0">
                          <a:latin typeface="Times New Roman"/>
                          <a:ea typeface="Times New Roman"/>
                          <a:cs typeface="Times New Roman"/>
                        </a:rPr>
                        <a:t>Health and Malaria Inspector III</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18-33</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289</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4800">
                <a:tc>
                  <a:txBody>
                    <a:bodyPr/>
                    <a:lstStyle/>
                    <a:p>
                      <a:pPr marL="0" marR="0">
                        <a:lnSpc>
                          <a:spcPct val="107000"/>
                        </a:lnSpc>
                        <a:spcBef>
                          <a:spcPts val="0"/>
                        </a:spcBef>
                        <a:spcAft>
                          <a:spcPts val="0"/>
                        </a:spcAft>
                      </a:pPr>
                      <a:r>
                        <a:rPr lang="en-US" sz="1400" b="1" dirty="0">
                          <a:latin typeface="Times New Roman"/>
                          <a:ea typeface="Times New Roman"/>
                          <a:cs typeface="Times New Roman"/>
                        </a:rPr>
                        <a:t>Lab Superintendent Grade III</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18-33</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25</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92558">
                <a:tc>
                  <a:txBody>
                    <a:bodyPr/>
                    <a:lstStyle/>
                    <a:p>
                      <a:pPr marL="0" marR="0">
                        <a:lnSpc>
                          <a:spcPct val="107000"/>
                        </a:lnSpc>
                        <a:spcBef>
                          <a:spcPts val="0"/>
                        </a:spcBef>
                        <a:spcAft>
                          <a:spcPts val="0"/>
                        </a:spcAft>
                      </a:pPr>
                      <a:r>
                        <a:rPr lang="en-US" sz="1400" b="1" dirty="0">
                          <a:latin typeface="Times New Roman"/>
                          <a:ea typeface="Times New Roman"/>
                          <a:cs typeface="Times New Roman"/>
                        </a:rPr>
                        <a:t>Optometrist</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18-33</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6</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92558">
                <a:tc>
                  <a:txBody>
                    <a:bodyPr/>
                    <a:lstStyle/>
                    <a:p>
                      <a:pPr marL="0" marR="0">
                        <a:lnSpc>
                          <a:spcPct val="107000"/>
                        </a:lnSpc>
                        <a:spcBef>
                          <a:spcPts val="0"/>
                        </a:spcBef>
                        <a:spcAft>
                          <a:spcPts val="0"/>
                        </a:spcAft>
                      </a:pPr>
                      <a:r>
                        <a:rPr lang="en-US" sz="1400" b="1" dirty="0" err="1">
                          <a:latin typeface="Times New Roman"/>
                          <a:ea typeface="Times New Roman"/>
                          <a:cs typeface="Times New Roman"/>
                        </a:rPr>
                        <a:t>Perfusionist</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21-40</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92558">
                <a:tc>
                  <a:txBody>
                    <a:bodyPr/>
                    <a:lstStyle/>
                    <a:p>
                      <a:pPr marL="0" marR="0">
                        <a:lnSpc>
                          <a:spcPct val="107000"/>
                        </a:lnSpc>
                        <a:spcBef>
                          <a:spcPts val="0"/>
                        </a:spcBef>
                        <a:spcAft>
                          <a:spcPts val="0"/>
                        </a:spcAft>
                      </a:pPr>
                      <a:r>
                        <a:rPr lang="en-US" sz="1400" b="1" dirty="0">
                          <a:latin typeface="Times New Roman"/>
                          <a:ea typeface="Times New Roman"/>
                          <a:cs typeface="Times New Roman"/>
                        </a:rPr>
                        <a:t>Physiotherapist</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18-33</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21</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92558">
                <a:tc>
                  <a:txBody>
                    <a:bodyPr/>
                    <a:lstStyle/>
                    <a:p>
                      <a:pPr marL="0" marR="0">
                        <a:lnSpc>
                          <a:spcPct val="107000"/>
                        </a:lnSpc>
                        <a:spcBef>
                          <a:spcPts val="0"/>
                        </a:spcBef>
                        <a:spcAft>
                          <a:spcPts val="0"/>
                        </a:spcAft>
                      </a:pPr>
                      <a:r>
                        <a:rPr lang="en-US" sz="1400" b="1" dirty="0" err="1">
                          <a:latin typeface="Times New Roman"/>
                          <a:ea typeface="Times New Roman"/>
                          <a:cs typeface="Times New Roman"/>
                        </a:rPr>
                        <a:t>Pharmaciast</a:t>
                      </a:r>
                      <a:r>
                        <a:rPr lang="en-US" sz="1400" b="1" dirty="0">
                          <a:latin typeface="Times New Roman"/>
                          <a:ea typeface="Times New Roman"/>
                          <a:cs typeface="Times New Roman"/>
                        </a:rPr>
                        <a:t> Grade III</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20-35</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277</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92558">
                <a:tc>
                  <a:txBody>
                    <a:bodyPr/>
                    <a:lstStyle/>
                    <a:p>
                      <a:pPr marL="0" marR="0">
                        <a:lnSpc>
                          <a:spcPct val="107000"/>
                        </a:lnSpc>
                        <a:spcBef>
                          <a:spcPts val="0"/>
                        </a:spcBef>
                        <a:spcAft>
                          <a:spcPts val="0"/>
                        </a:spcAft>
                      </a:pPr>
                      <a:r>
                        <a:rPr lang="en-US" sz="1400" b="1" dirty="0">
                          <a:latin typeface="Times New Roman"/>
                          <a:ea typeface="Times New Roman"/>
                          <a:cs typeface="Times New Roman"/>
                        </a:rPr>
                        <a:t>Radiographer</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19-33</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61</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92558">
                <a:tc>
                  <a:txBody>
                    <a:bodyPr/>
                    <a:lstStyle/>
                    <a:p>
                      <a:pPr marL="0" marR="0">
                        <a:lnSpc>
                          <a:spcPct val="107000"/>
                        </a:lnSpc>
                        <a:spcBef>
                          <a:spcPts val="0"/>
                        </a:spcBef>
                        <a:spcAft>
                          <a:spcPts val="0"/>
                        </a:spcAft>
                      </a:pPr>
                      <a:r>
                        <a:rPr lang="en-US" sz="1400" b="1" dirty="0">
                          <a:latin typeface="Times New Roman"/>
                          <a:ea typeface="Times New Roman"/>
                          <a:cs typeface="Times New Roman"/>
                        </a:rPr>
                        <a:t>Speech Therapist</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18-33</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92558">
                <a:tc>
                  <a:txBody>
                    <a:bodyPr/>
                    <a:lstStyle/>
                    <a:p>
                      <a:pPr marL="0" marR="0">
                        <a:lnSpc>
                          <a:spcPct val="107000"/>
                        </a:lnSpc>
                        <a:spcBef>
                          <a:spcPts val="0"/>
                        </a:spcBef>
                        <a:spcAft>
                          <a:spcPts val="0"/>
                        </a:spcAft>
                      </a:pPr>
                      <a:r>
                        <a:rPr lang="en-US" sz="1400" b="1" dirty="0">
                          <a:latin typeface="Times New Roman"/>
                          <a:ea typeface="Times New Roman"/>
                          <a:cs typeface="Times New Roman"/>
                        </a:rPr>
                        <a:t>ECG Technician</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18-33</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23</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92558">
                <a:tc>
                  <a:txBody>
                    <a:bodyPr/>
                    <a:lstStyle/>
                    <a:p>
                      <a:pPr marL="0" marR="0">
                        <a:lnSpc>
                          <a:spcPct val="107000"/>
                        </a:lnSpc>
                        <a:spcBef>
                          <a:spcPts val="0"/>
                        </a:spcBef>
                        <a:spcAft>
                          <a:spcPts val="0"/>
                        </a:spcAft>
                      </a:pPr>
                      <a:r>
                        <a:rPr lang="en-US" sz="1400" b="1" dirty="0">
                          <a:latin typeface="Times New Roman"/>
                          <a:ea typeface="Times New Roman"/>
                          <a:cs typeface="Times New Roman"/>
                        </a:rPr>
                        <a:t>Lady Health Visitor</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18-30</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2</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92558">
                <a:tc>
                  <a:txBody>
                    <a:bodyPr/>
                    <a:lstStyle/>
                    <a:p>
                      <a:pPr marL="0" marR="0">
                        <a:lnSpc>
                          <a:spcPct val="107000"/>
                        </a:lnSpc>
                        <a:spcBef>
                          <a:spcPts val="0"/>
                        </a:spcBef>
                        <a:spcAft>
                          <a:spcPts val="0"/>
                        </a:spcAft>
                      </a:pPr>
                      <a:r>
                        <a:rPr lang="en-US" sz="1400" b="1" dirty="0">
                          <a:latin typeface="Times New Roman"/>
                          <a:ea typeface="Times New Roman"/>
                          <a:cs typeface="Times New Roman"/>
                        </a:rPr>
                        <a:t>Lab Assistant Grade II</a:t>
                      </a:r>
                      <a:endParaRPr lang="en-US" sz="1400" b="1" dirty="0">
                        <a:latin typeface="Calibri"/>
                        <a:ea typeface="Calibri"/>
                        <a:cs typeface="Times New Roman"/>
                      </a:endParaRPr>
                    </a:p>
                  </a:txBody>
                  <a:tcPr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latin typeface="Times New Roman"/>
                          <a:ea typeface="Times New Roman"/>
                          <a:cs typeface="Times New Roman"/>
                        </a:rPr>
                        <a:t>18-33</a:t>
                      </a:r>
                      <a:endParaRPr lang="en-US" sz="1400" b="1">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dirty="0">
                          <a:latin typeface="Times New Roman"/>
                          <a:ea typeface="Times New Roman"/>
                          <a:cs typeface="Times New Roman"/>
                        </a:rPr>
                        <a:t>82</a:t>
                      </a:r>
                      <a:endParaRPr lang="en-US" sz="1400" b="1" dirty="0">
                        <a:latin typeface="Calibri"/>
                        <a:ea typeface="Calibri"/>
                        <a:cs typeface="Times New Roman"/>
                      </a:endParaRPr>
                    </a:p>
                  </a:txBody>
                  <a:tcPr marL="42780" marR="42780" marT="42780" marB="42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228601"/>
            <a:ext cx="8229600" cy="5897563"/>
          </a:xfrm>
        </p:spPr>
        <p:txBody>
          <a:bodyPr anchor="ctr">
            <a:normAutofit/>
          </a:bodyPr>
          <a:lstStyle/>
          <a:p>
            <a:pPr>
              <a:buNone/>
            </a:pPr>
            <a:r>
              <a:rPr lang="en-US" sz="2400" b="1" dirty="0">
                <a:solidFill>
                  <a:srgbClr val="C00000"/>
                </a:solidFill>
                <a:latin typeface="Times New Roman" pitchFamily="18" charset="0"/>
                <a:cs typeface="Times New Roman" pitchFamily="18" charset="0"/>
              </a:rPr>
              <a:t>Eligibility</a:t>
            </a:r>
          </a:p>
          <a:p>
            <a:pPr>
              <a:buNone/>
            </a:pPr>
            <a:r>
              <a:rPr lang="en-US" sz="2400" b="1" dirty="0">
                <a:latin typeface="Times New Roman" pitchFamily="18" charset="0"/>
                <a:cs typeface="Times New Roman" pitchFamily="18" charset="0"/>
              </a:rPr>
              <a:t>A candidate must be either:</a:t>
            </a:r>
            <a:endParaRPr lang="en-US" sz="2400" dirty="0">
              <a:latin typeface="Times New Roman" pitchFamily="18" charset="0"/>
              <a:cs typeface="Times New Roman" pitchFamily="18" charset="0"/>
            </a:endParaRPr>
          </a:p>
          <a:p>
            <a:pPr marL="514350" indent="-514350">
              <a:buFont typeface="+mj-lt"/>
              <a:buAutoNum type="arabicPeriod"/>
            </a:pPr>
            <a:r>
              <a:rPr lang="en-US" sz="2400" dirty="0">
                <a:latin typeface="Times New Roman" pitchFamily="18" charset="0"/>
                <a:cs typeface="Times New Roman" pitchFamily="18" charset="0"/>
              </a:rPr>
              <a:t>a citizen of India</a:t>
            </a:r>
          </a:p>
          <a:p>
            <a:pPr marL="514350" indent="-514350">
              <a:buFont typeface="+mj-lt"/>
              <a:buAutoNum type="arabicPeriod"/>
            </a:pPr>
            <a:r>
              <a:rPr lang="en-US" sz="2400" dirty="0">
                <a:latin typeface="Times New Roman" pitchFamily="18" charset="0"/>
                <a:cs typeface="Times New Roman" pitchFamily="18" charset="0"/>
              </a:rPr>
              <a:t>Nepal</a:t>
            </a:r>
          </a:p>
          <a:p>
            <a:pPr marL="514350" indent="-514350">
              <a:buFont typeface="+mj-lt"/>
              <a:buAutoNum type="arabicPeriod"/>
            </a:pPr>
            <a:r>
              <a:rPr lang="en-US" sz="2400" dirty="0">
                <a:latin typeface="Times New Roman" pitchFamily="18" charset="0"/>
                <a:cs typeface="Times New Roman" pitchFamily="18" charset="0"/>
              </a:rPr>
              <a:t>Bhutan</a:t>
            </a:r>
          </a:p>
          <a:p>
            <a:pPr marL="514350" indent="-514350">
              <a:buFont typeface="+mj-lt"/>
              <a:buAutoNum type="arabicPeriod"/>
            </a:pPr>
            <a:r>
              <a:rPr lang="en-US" sz="2400" dirty="0">
                <a:latin typeface="Times New Roman" pitchFamily="18" charset="0"/>
                <a:cs typeface="Times New Roman" pitchFamily="18" charset="0"/>
              </a:rPr>
              <a:t>Tibetan refugee before the 1st January, 1962</a:t>
            </a:r>
          </a:p>
          <a:p>
            <a:pPr marL="514350" indent="-514350">
              <a:buFont typeface="+mj-lt"/>
              <a:buAutoNum type="arabicPeriod"/>
            </a:pPr>
            <a:r>
              <a:rPr lang="en-US" sz="2400" dirty="0">
                <a:latin typeface="Times New Roman" pitchFamily="18" charset="0"/>
                <a:cs typeface="Times New Roman" pitchFamily="18" charset="0"/>
              </a:rPr>
              <a:t>Indian origin who has migrated from Pakistan, Burma, Sri Lanka, East African Countries of Kenya, Uganda, the United Republic of Tanzania, Zambia, Malawi, Zaire, Ethiopia and Vietnam with the intention of permanently settling in India.</a:t>
            </a:r>
          </a:p>
          <a:p>
            <a:pPr marL="514350" indent="-514350">
              <a:buFont typeface="+mj-lt"/>
              <a:buAutoNum type="arabicPeriod"/>
            </a:pPr>
            <a:r>
              <a:rPr lang="en-US" sz="2400" dirty="0">
                <a:latin typeface="Times New Roman" pitchFamily="18" charset="0"/>
                <a:cs typeface="Times New Roman" pitchFamily="18" charset="0"/>
              </a:rPr>
              <a:t>(b), (c), (d) and (e) above have certificate of eligibility has been issued by the Government of India.</a:t>
            </a:r>
          </a:p>
          <a:p>
            <a:pPr>
              <a:buNone/>
            </a:pPr>
            <a:r>
              <a:rPr lang="en-US" sz="2400" b="1" dirty="0">
                <a:solidFill>
                  <a:srgbClr val="C00000"/>
                </a:solidFill>
                <a:latin typeface="Times New Roman" pitchFamily="18" charset="0"/>
                <a:cs typeface="Times New Roman" pitchFamily="18" charset="0"/>
              </a:rPr>
              <a:t>Age Criteria</a:t>
            </a:r>
            <a:endParaRPr lang="en-US" sz="2400" dirty="0">
              <a:solidFill>
                <a:srgbClr val="C00000"/>
              </a:solidFill>
              <a:latin typeface="Times New Roman" pitchFamily="18" charset="0"/>
              <a:cs typeface="Times New Roman" pitchFamily="18" charset="0"/>
            </a:endParaRPr>
          </a:p>
          <a:p>
            <a:pPr lvl="0"/>
            <a:r>
              <a:rPr lang="en-US" sz="2400" dirty="0">
                <a:latin typeface="Times New Roman" pitchFamily="18" charset="0"/>
                <a:cs typeface="Times New Roman" pitchFamily="18" charset="0"/>
              </a:rPr>
              <a:t>The lower and upper age limit below.</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3551238"/>
            <a:ext cx="8229600" cy="3230563"/>
          </a:xfrm>
        </p:spPr>
        <p:txBody>
          <a:bodyPr>
            <a:normAutofit fontScale="77500" lnSpcReduction="20000"/>
          </a:bodyPr>
          <a:lstStyle/>
          <a:p>
            <a:pPr>
              <a:buNone/>
            </a:pPr>
            <a:r>
              <a:rPr lang="en-US" b="1" dirty="0">
                <a:solidFill>
                  <a:srgbClr val="C00000"/>
                </a:solidFill>
                <a:latin typeface="Times New Roman" pitchFamily="18" charset="0"/>
                <a:cs typeface="Times New Roman" pitchFamily="18" charset="0"/>
              </a:rPr>
              <a:t>Educational Criteria</a:t>
            </a:r>
            <a:endParaRPr lang="en-US" dirty="0">
              <a:solidFill>
                <a:srgbClr val="C00000"/>
              </a:solidFill>
              <a:latin typeface="Times New Roman" pitchFamily="18" charset="0"/>
              <a:cs typeface="Times New Roman" pitchFamily="18" charset="0"/>
            </a:endParaRPr>
          </a:p>
          <a:p>
            <a:pPr lvl="0"/>
            <a:r>
              <a:rPr lang="en-US" dirty="0">
                <a:latin typeface="Times New Roman" pitchFamily="18" charset="0"/>
                <a:cs typeface="Times New Roman" pitchFamily="18" charset="0"/>
              </a:rPr>
              <a:t>Candidates who are appearing and waiting for the declaration of result of the qualifying exams should not apply.</a:t>
            </a:r>
          </a:p>
          <a:p>
            <a:pPr lvl="0"/>
            <a:r>
              <a:rPr lang="en-US" dirty="0">
                <a:latin typeface="Times New Roman" pitchFamily="18" charset="0"/>
                <a:cs typeface="Times New Roman" pitchFamily="18" charset="0"/>
              </a:rPr>
              <a:t>Requisite minimum Educational/Technical/Professional qualifications indicated for the posts in Annexure-A of this CEN</a:t>
            </a:r>
          </a:p>
          <a:p>
            <a:endParaRPr lang="en-US" dirty="0">
              <a:latin typeface="Times New Roman" pitchFamily="18" charset="0"/>
              <a:cs typeface="Times New Roman" pitchFamily="18" charset="0"/>
            </a:endParaRPr>
          </a:p>
          <a:p>
            <a:pPr>
              <a:buNone/>
            </a:pPr>
            <a:r>
              <a:rPr lang="en-US" b="1" dirty="0">
                <a:solidFill>
                  <a:srgbClr val="C00000"/>
                </a:solidFill>
                <a:latin typeface="Times New Roman" pitchFamily="18" charset="0"/>
                <a:cs typeface="Times New Roman" pitchFamily="18" charset="0"/>
              </a:rPr>
              <a:t>Medical Standards</a:t>
            </a:r>
            <a:endParaRPr lang="en-US" dirty="0">
              <a:solidFill>
                <a:srgbClr val="C00000"/>
              </a:solidFill>
              <a:latin typeface="Times New Roman" pitchFamily="18" charset="0"/>
              <a:cs typeface="Times New Roman" pitchFamily="18" charset="0"/>
            </a:endParaRPr>
          </a:p>
          <a:p>
            <a:pPr lvl="0"/>
            <a:r>
              <a:rPr lang="en-US" dirty="0">
                <a:latin typeface="Times New Roman" pitchFamily="18" charset="0"/>
                <a:cs typeface="Times New Roman" pitchFamily="18" charset="0"/>
              </a:rPr>
              <a:t>Candidates must be mentally and physically sound and should meet the medical standards for respective post.   </a:t>
            </a:r>
          </a:p>
        </p:txBody>
      </p:sp>
      <p:pic>
        <p:nvPicPr>
          <p:cNvPr id="4" name="Picture 3"/>
          <p:cNvPicPr/>
          <p:nvPr/>
        </p:nvPicPr>
        <p:blipFill>
          <a:blip r:embed="rId2"/>
          <a:srcRect l="5448" t="21689" r="34949" b="20548"/>
          <a:stretch>
            <a:fillRect/>
          </a:stretch>
        </p:blipFill>
        <p:spPr bwMode="auto">
          <a:xfrm>
            <a:off x="2286000" y="228601"/>
            <a:ext cx="7620000" cy="3184535"/>
          </a:xfrm>
          <a:prstGeom prst="rect">
            <a:avLst/>
          </a:prstGeom>
          <a:noFill/>
          <a:ln w="9525">
            <a:noFill/>
            <a:miter lim="800000"/>
            <a:headEnd/>
            <a:tailEnd/>
          </a:ln>
        </p:spPr>
      </p:pic>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05000" y="657226"/>
          <a:ext cx="8382000" cy="2085975"/>
        </p:xfrm>
        <a:graphic>
          <a:graphicData uri="http://schemas.openxmlformats.org/drawingml/2006/table">
            <a:tbl>
              <a:tblPr/>
              <a:tblGrid>
                <a:gridCol w="2787267">
                  <a:extLst>
                    <a:ext uri="{9D8B030D-6E8A-4147-A177-3AD203B41FA5}">
                      <a16:colId xmlns:a16="http://schemas.microsoft.com/office/drawing/2014/main" val="20000"/>
                    </a:ext>
                  </a:extLst>
                </a:gridCol>
                <a:gridCol w="5594733">
                  <a:extLst>
                    <a:ext uri="{9D8B030D-6E8A-4147-A177-3AD203B41FA5}">
                      <a16:colId xmlns:a16="http://schemas.microsoft.com/office/drawing/2014/main" val="20001"/>
                    </a:ext>
                  </a:extLst>
                </a:gridCol>
              </a:tblGrid>
              <a:tr h="475995">
                <a:tc gridSpan="2">
                  <a:txBody>
                    <a:bodyPr/>
                    <a:lstStyle/>
                    <a:p>
                      <a:pPr algn="ctr" fontAlgn="ctr"/>
                      <a:r>
                        <a:rPr lang="en-US" sz="1800" b="1" i="0" u="none" strike="noStrike" dirty="0">
                          <a:solidFill>
                            <a:srgbClr val="8E0127"/>
                          </a:solidFill>
                          <a:latin typeface="Times New Roman" pitchFamily="18" charset="0"/>
                          <a:cs typeface="Times New Roman" pitchFamily="18" charset="0"/>
                        </a:rPr>
                        <a:t>INDIAN NAVY SSC OFFICER RECRUITMENT 2021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extLst>
                  <a:ext uri="{0D108BD9-81ED-4DB2-BD59-A6C34878D82A}">
                    <a16:rowId xmlns:a16="http://schemas.microsoft.com/office/drawing/2014/main" val="10000"/>
                  </a:ext>
                </a:extLst>
              </a:tr>
              <a:tr h="321996">
                <a:tc>
                  <a:txBody>
                    <a:bodyPr/>
                    <a:lstStyle/>
                    <a:p>
                      <a:pPr algn="l" fontAlgn="ctr"/>
                      <a:r>
                        <a:rPr lang="en-US" sz="1600" b="1" i="0" u="none" strike="noStrike" dirty="0">
                          <a:solidFill>
                            <a:srgbClr val="222222"/>
                          </a:solidFill>
                          <a:latin typeface="Times New Roman" pitchFamily="18" charset="0"/>
                          <a:cs typeface="Times New Roman" pitchFamily="18" charset="0"/>
                        </a:rPr>
                        <a:t>Article about</a:t>
                      </a: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222222"/>
                          </a:solidFill>
                          <a:latin typeface="Times New Roman" pitchFamily="18" charset="0"/>
                          <a:cs typeface="Times New Roman" pitchFamily="18" charset="0"/>
                        </a:rPr>
                        <a:t>Indian Navy SSC Officer Recruitment 2021</a:t>
                      </a: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1996">
                <a:tc>
                  <a:txBody>
                    <a:bodyPr/>
                    <a:lstStyle/>
                    <a:p>
                      <a:pPr algn="l" fontAlgn="ctr"/>
                      <a:r>
                        <a:rPr lang="en-US" sz="1600" b="1" i="0" u="none" strike="noStrike" dirty="0">
                          <a:solidFill>
                            <a:srgbClr val="222222"/>
                          </a:solidFill>
                          <a:latin typeface="Times New Roman" pitchFamily="18" charset="0"/>
                          <a:cs typeface="Times New Roman" pitchFamily="18" charset="0"/>
                        </a:rPr>
                        <a:t>Conducting authority</a:t>
                      </a: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222222"/>
                          </a:solidFill>
                          <a:latin typeface="Times New Roman" pitchFamily="18" charset="0"/>
                          <a:cs typeface="Times New Roman" pitchFamily="18" charset="0"/>
                        </a:rPr>
                        <a:t>Indian Navy</a:t>
                      </a: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1996">
                <a:tc>
                  <a:txBody>
                    <a:bodyPr/>
                    <a:lstStyle/>
                    <a:p>
                      <a:pPr algn="l" fontAlgn="ctr"/>
                      <a:r>
                        <a:rPr lang="en-US" sz="1600" b="1" i="0" u="none" strike="noStrike" dirty="0">
                          <a:solidFill>
                            <a:srgbClr val="222222"/>
                          </a:solidFill>
                          <a:latin typeface="Times New Roman" pitchFamily="18" charset="0"/>
                          <a:cs typeface="Times New Roman" pitchFamily="18" charset="0"/>
                        </a:rPr>
                        <a:t>Course Month</a:t>
                      </a: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222222"/>
                          </a:solidFill>
                          <a:latin typeface="Times New Roman" pitchFamily="18" charset="0"/>
                          <a:cs typeface="Times New Roman" pitchFamily="18" charset="0"/>
                        </a:rPr>
                        <a:t>Jun-21</a:t>
                      </a: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21996">
                <a:tc>
                  <a:txBody>
                    <a:bodyPr/>
                    <a:lstStyle/>
                    <a:p>
                      <a:pPr algn="l" fontAlgn="ctr"/>
                      <a:r>
                        <a:rPr lang="en-US" sz="1600" b="1" i="0" u="none" strike="noStrike" dirty="0">
                          <a:solidFill>
                            <a:srgbClr val="222222"/>
                          </a:solidFill>
                          <a:latin typeface="Times New Roman" pitchFamily="18" charset="0"/>
                          <a:cs typeface="Times New Roman" pitchFamily="18" charset="0"/>
                        </a:rPr>
                        <a:t>Total Post</a:t>
                      </a: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222222"/>
                          </a:solidFill>
                          <a:latin typeface="Times New Roman" pitchFamily="18" charset="0"/>
                          <a:cs typeface="Times New Roman" pitchFamily="18" charset="0"/>
                        </a:rPr>
                        <a:t>17</a:t>
                      </a: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21996">
                <a:tc>
                  <a:txBody>
                    <a:bodyPr/>
                    <a:lstStyle/>
                    <a:p>
                      <a:pPr algn="l" fontAlgn="ctr"/>
                      <a:r>
                        <a:rPr lang="en-US" sz="1600" b="1" i="0" u="none" strike="noStrike" dirty="0">
                          <a:solidFill>
                            <a:srgbClr val="222222"/>
                          </a:solidFill>
                          <a:latin typeface="Times New Roman" pitchFamily="18" charset="0"/>
                          <a:cs typeface="Times New Roman" pitchFamily="18" charset="0"/>
                        </a:rPr>
                        <a:t>Official Website</a:t>
                      </a: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222222"/>
                          </a:solidFill>
                          <a:latin typeface="Times New Roman" pitchFamily="18" charset="0"/>
                          <a:cs typeface="Times New Roman" pitchFamily="18" charset="0"/>
                        </a:rPr>
                        <a:t>https://www.joinindiannavy.gov.in/</a:t>
                      </a: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graphicFrame>
        <p:nvGraphicFramePr>
          <p:cNvPr id="5" name="Table 4"/>
          <p:cNvGraphicFramePr>
            <a:graphicFrameLocks noGrp="1"/>
          </p:cNvGraphicFramePr>
          <p:nvPr/>
        </p:nvGraphicFramePr>
        <p:xfrm>
          <a:off x="1905000" y="3200396"/>
          <a:ext cx="8382000" cy="1828804"/>
        </p:xfrm>
        <a:graphic>
          <a:graphicData uri="http://schemas.openxmlformats.org/drawingml/2006/table">
            <a:tbl>
              <a:tblPr/>
              <a:tblGrid>
                <a:gridCol w="2787267">
                  <a:extLst>
                    <a:ext uri="{9D8B030D-6E8A-4147-A177-3AD203B41FA5}">
                      <a16:colId xmlns:a16="http://schemas.microsoft.com/office/drawing/2014/main" val="20000"/>
                    </a:ext>
                  </a:extLst>
                </a:gridCol>
                <a:gridCol w="5594733">
                  <a:extLst>
                    <a:ext uri="{9D8B030D-6E8A-4147-A177-3AD203B41FA5}">
                      <a16:colId xmlns:a16="http://schemas.microsoft.com/office/drawing/2014/main" val="20001"/>
                    </a:ext>
                  </a:extLst>
                </a:gridCol>
              </a:tblGrid>
              <a:tr h="444844">
                <a:tc gridSpan="2">
                  <a:txBody>
                    <a:bodyPr/>
                    <a:lstStyle/>
                    <a:p>
                      <a:pPr algn="ctr" fontAlgn="b"/>
                      <a:r>
                        <a:rPr lang="en-US" sz="2000" b="1" i="0" u="none" strike="noStrike" dirty="0">
                          <a:solidFill>
                            <a:srgbClr val="004422"/>
                          </a:solidFill>
                          <a:latin typeface="Times New Roman" pitchFamily="18" charset="0"/>
                          <a:cs typeface="Times New Roman" pitchFamily="18" charset="0"/>
                        </a:rPr>
                        <a:t>Indian Navy SSC Officer Vacancies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345990">
                <a:tc>
                  <a:txBody>
                    <a:bodyPr/>
                    <a:lstStyle/>
                    <a:p>
                      <a:pPr algn="ctr" fontAlgn="b"/>
                      <a:r>
                        <a:rPr lang="en-US" sz="1600" b="1" i="0" u="none" strike="noStrike">
                          <a:solidFill>
                            <a:srgbClr val="000000"/>
                          </a:solidFill>
                          <a:latin typeface="Times New Roman" pitchFamily="18" charset="0"/>
                          <a:cs typeface="Times New Roman" pitchFamily="18" charset="0"/>
                        </a:rPr>
                        <a:t>Cadre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Times New Roman" pitchFamily="18" charset="0"/>
                          <a:cs typeface="Times New Roman" pitchFamily="18" charset="0"/>
                        </a:rPr>
                        <a:t>Total Posts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5990">
                <a:tc>
                  <a:txBody>
                    <a:bodyPr/>
                    <a:lstStyle/>
                    <a:p>
                      <a:pPr algn="ctr" fontAlgn="b"/>
                      <a:r>
                        <a:rPr lang="en-US" sz="1600" b="1" i="0" u="none" strike="noStrike">
                          <a:solidFill>
                            <a:srgbClr val="000000"/>
                          </a:solidFill>
                          <a:latin typeface="Times New Roman" pitchFamily="18" charset="0"/>
                          <a:cs typeface="Times New Roman" pitchFamily="18" charset="0"/>
                        </a:rPr>
                        <a:t>Sports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Times New Roman" pitchFamily="18" charset="0"/>
                          <a:cs typeface="Times New Roman" pitchFamily="18"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45990">
                <a:tc>
                  <a:txBody>
                    <a:bodyPr/>
                    <a:lstStyle/>
                    <a:p>
                      <a:pPr algn="ctr" fontAlgn="b"/>
                      <a:r>
                        <a:rPr lang="en-US" sz="1600" b="1" i="0" u="none" strike="noStrike">
                          <a:solidFill>
                            <a:srgbClr val="000000"/>
                          </a:solidFill>
                          <a:latin typeface="Times New Roman" pitchFamily="18" charset="0"/>
                          <a:cs typeface="Times New Roman" pitchFamily="18" charset="0"/>
                        </a:rPr>
                        <a:t>Law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Times New Roman" pitchFamily="18" charset="0"/>
                          <a:cs typeface="Times New Roman" pitchFamily="18"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45990">
                <a:tc>
                  <a:txBody>
                    <a:bodyPr/>
                    <a:lstStyle/>
                    <a:p>
                      <a:pPr algn="ctr" fontAlgn="b"/>
                      <a:r>
                        <a:rPr lang="en-US" sz="1600" b="1" i="0" u="none" strike="noStrike">
                          <a:solidFill>
                            <a:srgbClr val="000000"/>
                          </a:solidFill>
                          <a:latin typeface="Times New Roman" pitchFamily="18" charset="0"/>
                          <a:cs typeface="Times New Roman" pitchFamily="18" charset="0"/>
                        </a:rPr>
                        <a:t>Naval Instructor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Times New Roman" pitchFamily="18" charset="0"/>
                          <a:cs typeface="Times New Roman" pitchFamily="18" charset="0"/>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0" y="533401"/>
          <a:ext cx="8534400" cy="4724401"/>
        </p:xfrm>
        <a:graphic>
          <a:graphicData uri="http://schemas.openxmlformats.org/drawingml/2006/table">
            <a:tbl>
              <a:tblPr/>
              <a:tblGrid>
                <a:gridCol w="2993275">
                  <a:extLst>
                    <a:ext uri="{9D8B030D-6E8A-4147-A177-3AD203B41FA5}">
                      <a16:colId xmlns:a16="http://schemas.microsoft.com/office/drawing/2014/main" val="20000"/>
                    </a:ext>
                  </a:extLst>
                </a:gridCol>
                <a:gridCol w="5541125">
                  <a:extLst>
                    <a:ext uri="{9D8B030D-6E8A-4147-A177-3AD203B41FA5}">
                      <a16:colId xmlns:a16="http://schemas.microsoft.com/office/drawing/2014/main" val="20001"/>
                    </a:ext>
                  </a:extLst>
                </a:gridCol>
              </a:tblGrid>
              <a:tr h="376280">
                <a:tc gridSpan="2">
                  <a:txBody>
                    <a:bodyPr/>
                    <a:lstStyle/>
                    <a:p>
                      <a:pPr algn="ctr" fontAlgn="ctr"/>
                      <a:r>
                        <a:rPr lang="en-US" sz="2000" b="1" i="0" u="none" strike="noStrike" dirty="0">
                          <a:solidFill>
                            <a:srgbClr val="004422"/>
                          </a:solidFill>
                          <a:latin typeface="Segoe UI"/>
                        </a:rPr>
                        <a:t>ELIGIBILITY &amp; VACANCY DETAILS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extLst>
                  <a:ext uri="{0D108BD9-81ED-4DB2-BD59-A6C34878D82A}">
                    <a16:rowId xmlns:a16="http://schemas.microsoft.com/office/drawing/2014/main" val="10000"/>
                  </a:ext>
                </a:extLst>
              </a:tr>
              <a:tr h="376280">
                <a:tc>
                  <a:txBody>
                    <a:bodyPr/>
                    <a:lstStyle/>
                    <a:p>
                      <a:pPr algn="ctr" fontAlgn="ctr"/>
                      <a:r>
                        <a:rPr lang="en-US" sz="1600" b="1" i="0" u="none" strike="noStrike" dirty="0">
                          <a:solidFill>
                            <a:srgbClr val="C00000"/>
                          </a:solidFill>
                          <a:latin typeface="Segoe UI"/>
                        </a:rPr>
                        <a:t>Branch/Cadre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600" b="1" i="0" u="none" strike="noStrike" dirty="0">
                          <a:solidFill>
                            <a:srgbClr val="C00000"/>
                          </a:solidFill>
                          <a:latin typeface="Segoe UI"/>
                        </a:rPr>
                        <a:t>Qualification</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853526">
                <a:tc>
                  <a:txBody>
                    <a:bodyPr/>
                    <a:lstStyle/>
                    <a:p>
                      <a:pPr algn="ctr" fontAlgn="ctr"/>
                      <a:r>
                        <a:rPr lang="en-US" sz="1600" b="1" i="0" u="none" strike="noStrike" dirty="0">
                          <a:solidFill>
                            <a:srgbClr val="222222"/>
                          </a:solidFill>
                          <a:latin typeface="Segoe UI"/>
                        </a:rPr>
                        <a:t>Sports</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222222"/>
                          </a:solidFill>
                          <a:latin typeface="Segoe UI"/>
                        </a:rPr>
                        <a:t>Education: Must have regular PG degree or B.E/</a:t>
                      </a:r>
                      <a:r>
                        <a:rPr lang="en-US" sz="1600" b="1" i="0" u="none" strike="noStrike" dirty="0" err="1">
                          <a:solidFill>
                            <a:srgbClr val="222222"/>
                          </a:solidFill>
                          <a:latin typeface="Segoe UI"/>
                        </a:rPr>
                        <a:t>B.Tech</a:t>
                      </a:r>
                      <a:r>
                        <a:rPr lang="en-US" sz="1600" b="1" i="0" u="none" strike="noStrike" dirty="0">
                          <a:solidFill>
                            <a:srgbClr val="222222"/>
                          </a:solidFill>
                          <a:latin typeface="Segoe UI"/>
                        </a:rPr>
                        <a:t> in any field Those having diploma in sports coaching from National Institute of Sports/ M.Sc. in Sports will be preferred Professional: Must have participated at senior level national Championship/ Athletics/ Tennis/Football/Hockey/basketball/Swimming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94368">
                <a:tc>
                  <a:txBody>
                    <a:bodyPr/>
                    <a:lstStyle/>
                    <a:p>
                      <a:pPr algn="ctr" fontAlgn="ctr"/>
                      <a:r>
                        <a:rPr lang="en-US" sz="1600" b="1" i="0" u="none" strike="noStrike" dirty="0">
                          <a:solidFill>
                            <a:srgbClr val="222222"/>
                          </a:solidFill>
                          <a:latin typeface="Segoe UI"/>
                        </a:rPr>
                        <a:t>Law</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222222"/>
                          </a:solidFill>
                          <a:latin typeface="Segoe UI"/>
                        </a:rPr>
                        <a:t>Must have degree in Law with minimum 55% marks and also he/she should be </a:t>
                      </a:r>
                      <a:r>
                        <a:rPr lang="en-US" sz="1600" b="1" i="0" u="none" strike="noStrike" dirty="0" err="1">
                          <a:solidFill>
                            <a:srgbClr val="222222"/>
                          </a:solidFill>
                          <a:latin typeface="Segoe UI"/>
                        </a:rPr>
                        <a:t>recognised</a:t>
                      </a:r>
                      <a:r>
                        <a:rPr lang="en-US" sz="1600" b="1" i="0" u="none" strike="noStrike" dirty="0">
                          <a:solidFill>
                            <a:srgbClr val="222222"/>
                          </a:solidFill>
                          <a:latin typeface="Segoe UI"/>
                        </a:rPr>
                        <a:t> by bar council of India.</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323947">
                <a:tc>
                  <a:txBody>
                    <a:bodyPr/>
                    <a:lstStyle/>
                    <a:p>
                      <a:pPr algn="ctr" fontAlgn="ctr"/>
                      <a:r>
                        <a:rPr lang="en-US" sz="1600" b="1" i="0" u="none" strike="noStrike" dirty="0">
                          <a:solidFill>
                            <a:srgbClr val="222222"/>
                          </a:solidFill>
                          <a:latin typeface="Segoe UI"/>
                        </a:rPr>
                        <a:t>Naval Constructor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222222"/>
                          </a:solidFill>
                          <a:latin typeface="Segoe UI"/>
                        </a:rPr>
                        <a:t>B.E/</a:t>
                      </a:r>
                      <a:r>
                        <a:rPr lang="en-US" sz="1600" b="1" i="0" u="none" strike="noStrike" dirty="0" err="1">
                          <a:solidFill>
                            <a:srgbClr val="222222"/>
                          </a:solidFill>
                          <a:latin typeface="Segoe UI"/>
                        </a:rPr>
                        <a:t>B.Tech</a:t>
                      </a:r>
                      <a:r>
                        <a:rPr lang="en-US" sz="1600" b="1" i="0" u="none" strike="noStrike" dirty="0">
                          <a:solidFill>
                            <a:srgbClr val="222222"/>
                          </a:solidFill>
                          <a:latin typeface="Segoe UI"/>
                        </a:rPr>
                        <a:t> securing 60% marks in discipline given as: – Mechanical, Civil, Aeronautical, Aero Space, Metallurgy, Naval Architecture, Ocean and marine engineering, Ship Technology, Ship design and building.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0" y="228600"/>
          <a:ext cx="8534400" cy="3505200"/>
        </p:xfrm>
        <a:graphic>
          <a:graphicData uri="http://schemas.openxmlformats.org/drawingml/2006/table">
            <a:tbl>
              <a:tblPr/>
              <a:tblGrid>
                <a:gridCol w="4264913">
                  <a:extLst>
                    <a:ext uri="{9D8B030D-6E8A-4147-A177-3AD203B41FA5}">
                      <a16:colId xmlns:a16="http://schemas.microsoft.com/office/drawing/2014/main" val="20000"/>
                    </a:ext>
                  </a:extLst>
                </a:gridCol>
                <a:gridCol w="4269487">
                  <a:extLst>
                    <a:ext uri="{9D8B030D-6E8A-4147-A177-3AD203B41FA5}">
                      <a16:colId xmlns:a16="http://schemas.microsoft.com/office/drawing/2014/main" val="20001"/>
                    </a:ext>
                  </a:extLst>
                </a:gridCol>
              </a:tblGrid>
              <a:tr h="674077">
                <a:tc gridSpan="2">
                  <a:txBody>
                    <a:bodyPr/>
                    <a:lstStyle/>
                    <a:p>
                      <a:pPr algn="ctr" fontAlgn="ctr"/>
                      <a:r>
                        <a:rPr lang="en-US" sz="2000" b="1" i="0" u="none" strike="noStrike" dirty="0">
                          <a:solidFill>
                            <a:srgbClr val="0070C0"/>
                          </a:solidFill>
                          <a:latin typeface="Segoe UI"/>
                        </a:rPr>
                        <a:t>Age criteria vary as per the cadre whose detail is given below: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83112">
                <a:tc>
                  <a:txBody>
                    <a:bodyPr/>
                    <a:lstStyle/>
                    <a:p>
                      <a:pPr algn="ctr" fontAlgn="ctr"/>
                      <a:r>
                        <a:rPr lang="en-US" sz="1600" b="1" i="0" u="none" strike="noStrike">
                          <a:solidFill>
                            <a:srgbClr val="C00000"/>
                          </a:solidFill>
                          <a:latin typeface="Times New Roman"/>
                          <a:ea typeface="Times New Roman"/>
                        </a:rPr>
                        <a:t>Branch/Cadre</a:t>
                      </a:r>
                      <a:endParaRPr lang="en-US" sz="1600" b="1" i="0" u="none" strike="noStrike">
                        <a:solidFill>
                          <a:srgbClr val="C00000"/>
                        </a:solidFill>
                        <a:latin typeface="Times New Roman"/>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C00000"/>
                          </a:solidFill>
                          <a:latin typeface="Times New Roman"/>
                          <a:ea typeface="Times New Roman"/>
                        </a:rPr>
                        <a:t>Age</a:t>
                      </a:r>
                      <a:endParaRPr lang="en-US" sz="1600" b="1" i="0" u="none" strike="noStrike" dirty="0">
                        <a:solidFill>
                          <a:srgbClr val="C00000"/>
                        </a:solidFill>
                        <a:latin typeface="Times New Roman"/>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3112">
                <a:tc rowSpan="2">
                  <a:txBody>
                    <a:bodyPr/>
                    <a:lstStyle/>
                    <a:p>
                      <a:pPr algn="ctr" fontAlgn="ctr"/>
                      <a:r>
                        <a:rPr lang="en-US" sz="1600" b="1" i="0" u="none" strike="noStrike">
                          <a:solidFill>
                            <a:srgbClr val="000000"/>
                          </a:solidFill>
                          <a:latin typeface="Times New Roman"/>
                          <a:ea typeface="Times New Roman"/>
                        </a:rPr>
                        <a:t>Sports</a:t>
                      </a:r>
                      <a:endParaRPr lang="en-US" sz="1600" b="1" i="0" u="none" strike="noStrike">
                        <a:solidFill>
                          <a:srgbClr val="000000"/>
                        </a:solidFill>
                        <a:latin typeface="Times New Roman"/>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00"/>
                          </a:solidFill>
                          <a:latin typeface="Times New Roman"/>
                          <a:ea typeface="Times New Roman"/>
                        </a:rPr>
                        <a:t>22 to 27 years</a:t>
                      </a:r>
                      <a:endParaRPr lang="en-US" sz="1600" b="1" i="0" u="none" strike="noStrike" dirty="0">
                        <a:solidFill>
                          <a:srgbClr val="000000"/>
                        </a:solidFill>
                        <a:latin typeface="Times New Roman"/>
                      </a:endParaRP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66225">
                <a:tc vMerge="1">
                  <a:txBody>
                    <a:bodyPr/>
                    <a:lstStyle/>
                    <a:p>
                      <a:endParaRPr lang="en-US"/>
                    </a:p>
                  </a:txBody>
                  <a:tcPr/>
                </a:tc>
                <a:tc>
                  <a:txBody>
                    <a:bodyPr/>
                    <a:lstStyle/>
                    <a:p>
                      <a:pPr algn="l" fontAlgn="ctr"/>
                      <a:r>
                        <a:rPr lang="en-US" sz="1600" b="1" i="0" u="none" strike="noStrike" dirty="0">
                          <a:solidFill>
                            <a:srgbClr val="000000"/>
                          </a:solidFill>
                          <a:latin typeface="Times New Roman"/>
                        </a:rPr>
                        <a:t>(must be born b/w 2nd July 1994 to 1st July 1999)</a:t>
                      </a: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3112">
                <a:tc rowSpan="2">
                  <a:txBody>
                    <a:bodyPr/>
                    <a:lstStyle/>
                    <a:p>
                      <a:pPr algn="ctr" fontAlgn="ctr"/>
                      <a:r>
                        <a:rPr lang="en-US" sz="1600" b="1" i="0" u="none" strike="noStrike">
                          <a:solidFill>
                            <a:srgbClr val="000000"/>
                          </a:solidFill>
                          <a:latin typeface="Times New Roman"/>
                          <a:ea typeface="Times New Roman"/>
                        </a:rPr>
                        <a:t>Law</a:t>
                      </a:r>
                      <a:endParaRPr lang="en-US" sz="1600" b="1" i="0" u="none" strike="noStrike">
                        <a:solidFill>
                          <a:srgbClr val="000000"/>
                        </a:solidFill>
                        <a:latin typeface="Times New Roman"/>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00"/>
                          </a:solidFill>
                          <a:latin typeface="Times New Roman"/>
                          <a:ea typeface="Times New Roman"/>
                        </a:rPr>
                        <a:t>22 to 27 years</a:t>
                      </a:r>
                      <a:endParaRPr lang="en-US" sz="1600" b="1" i="0" u="none" strike="noStrike" dirty="0">
                        <a:solidFill>
                          <a:srgbClr val="000000"/>
                        </a:solidFill>
                        <a:latin typeface="Times New Roman"/>
                      </a:endParaRP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66225">
                <a:tc vMerge="1">
                  <a:txBody>
                    <a:bodyPr/>
                    <a:lstStyle/>
                    <a:p>
                      <a:endParaRPr lang="en-US"/>
                    </a:p>
                  </a:txBody>
                  <a:tcPr/>
                </a:tc>
                <a:tc>
                  <a:txBody>
                    <a:bodyPr/>
                    <a:lstStyle/>
                    <a:p>
                      <a:pPr algn="l" fontAlgn="ctr"/>
                      <a:r>
                        <a:rPr lang="en-US" sz="1600" b="1" i="0" u="none" strike="noStrike" dirty="0">
                          <a:solidFill>
                            <a:srgbClr val="000000"/>
                          </a:solidFill>
                          <a:latin typeface="Times New Roman"/>
                        </a:rPr>
                        <a:t>(must be born b/w 2nd July 1994 to 1st July 1999)</a:t>
                      </a: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3112">
                <a:tc rowSpan="2">
                  <a:txBody>
                    <a:bodyPr/>
                    <a:lstStyle/>
                    <a:p>
                      <a:pPr algn="ctr" fontAlgn="ctr"/>
                      <a:r>
                        <a:rPr lang="en-US" sz="1600" b="1" i="0" u="none" strike="noStrike">
                          <a:solidFill>
                            <a:srgbClr val="000000"/>
                          </a:solidFill>
                          <a:latin typeface="Times New Roman"/>
                          <a:ea typeface="Times New Roman"/>
                        </a:rPr>
                        <a:t>Naval Constructor</a:t>
                      </a:r>
                      <a:endParaRPr lang="en-US" sz="1600" b="1" i="0" u="none" strike="noStrike">
                        <a:solidFill>
                          <a:srgbClr val="000000"/>
                        </a:solidFill>
                        <a:latin typeface="Times New Roman"/>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00"/>
                          </a:solidFill>
                          <a:latin typeface="Times New Roman"/>
                          <a:ea typeface="Times New Roman"/>
                        </a:rPr>
                        <a:t>19</a:t>
                      </a:r>
                      <a:r>
                        <a:rPr lang="en-US" sz="1600" b="1" i="0" u="none" strike="noStrike" baseline="30000" dirty="0">
                          <a:solidFill>
                            <a:srgbClr val="000000"/>
                          </a:solidFill>
                          <a:latin typeface="Times New Roman"/>
                          <a:ea typeface="Times New Roman"/>
                        </a:rPr>
                        <a:t> 1/2</a:t>
                      </a:r>
                      <a:r>
                        <a:rPr lang="en-US" sz="1600" b="1" i="0" u="none" strike="noStrike" dirty="0">
                          <a:solidFill>
                            <a:srgbClr val="000000"/>
                          </a:solidFill>
                          <a:latin typeface="Times New Roman"/>
                          <a:ea typeface="Times New Roman"/>
                        </a:rPr>
                        <a:t> to 25 years</a:t>
                      </a:r>
                      <a:endParaRPr lang="en-US" sz="1600" b="1" i="0" u="none" strike="noStrike" dirty="0">
                        <a:solidFill>
                          <a:srgbClr val="000000"/>
                        </a:solidFill>
                        <a:latin typeface="Times New Roman"/>
                      </a:endParaRP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66225">
                <a:tc vMerge="1">
                  <a:txBody>
                    <a:bodyPr/>
                    <a:lstStyle/>
                    <a:p>
                      <a:endParaRPr lang="en-US"/>
                    </a:p>
                  </a:txBody>
                  <a:tcPr/>
                </a:tc>
                <a:tc>
                  <a:txBody>
                    <a:bodyPr/>
                    <a:lstStyle/>
                    <a:p>
                      <a:pPr algn="l" fontAlgn="ctr"/>
                      <a:r>
                        <a:rPr lang="en-US" sz="1600" b="1" i="0" u="none" strike="noStrike" dirty="0">
                          <a:solidFill>
                            <a:srgbClr val="000000"/>
                          </a:solidFill>
                          <a:latin typeface="Times New Roman"/>
                        </a:rPr>
                        <a:t>(must be born b/w 2nd July 1996 to 1st Jan 2002)</a:t>
                      </a:r>
                    </a:p>
                  </a:txBody>
                  <a:tcPr marL="18288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6" name="Content Placeholder 5"/>
          <p:cNvSpPr>
            <a:spLocks noGrp="1"/>
          </p:cNvSpPr>
          <p:nvPr>
            <p:ph idx="1"/>
          </p:nvPr>
        </p:nvSpPr>
        <p:spPr>
          <a:xfrm>
            <a:off x="1981200" y="3962400"/>
            <a:ext cx="8229600" cy="2514600"/>
          </a:xfrm>
        </p:spPr>
        <p:txBody>
          <a:bodyPr>
            <a:normAutofit fontScale="62500" lnSpcReduction="20000"/>
          </a:bodyPr>
          <a:lstStyle/>
          <a:p>
            <a:pPr>
              <a:buNone/>
            </a:pPr>
            <a:r>
              <a:rPr lang="en-US" sz="4200" b="1" dirty="0">
                <a:solidFill>
                  <a:srgbClr val="C00000"/>
                </a:solidFill>
              </a:rPr>
              <a:t>Selection Process for Indian Navy SSC Officer</a:t>
            </a:r>
          </a:p>
          <a:p>
            <a:pPr>
              <a:buNone/>
            </a:pPr>
            <a:r>
              <a:rPr lang="en-US" b="1" dirty="0">
                <a:solidFill>
                  <a:srgbClr val="C00000"/>
                </a:solidFill>
              </a:rPr>
              <a:t>Law:</a:t>
            </a:r>
            <a:r>
              <a:rPr lang="en-US" b="1" dirty="0"/>
              <a:t> Authority reserved the right to fix the cut off marks based on the percentage of the marks secured in their education qualification whereas 200 candidates approximately who are on the merit list will be shortlisted.</a:t>
            </a:r>
          </a:p>
          <a:p>
            <a:pPr>
              <a:buNone/>
            </a:pPr>
            <a:r>
              <a:rPr lang="en-US" b="1" dirty="0">
                <a:solidFill>
                  <a:srgbClr val="C00000"/>
                </a:solidFill>
              </a:rPr>
              <a:t>Sports:</a:t>
            </a:r>
            <a:r>
              <a:rPr lang="en-US" b="1" dirty="0"/>
              <a:t> for selection in this candidates will compete in open merit and thus shortlisted candidates will be called for Interview. Those having Diploma will be preferred for the post.</a:t>
            </a:r>
          </a:p>
          <a:p>
            <a:pPr>
              <a:buNone/>
            </a:pPr>
            <a:r>
              <a:rPr lang="en-US" b="1" dirty="0">
                <a:solidFill>
                  <a:srgbClr val="C00000"/>
                </a:solidFill>
              </a:rPr>
              <a:t>Naval Constructor:</a:t>
            </a:r>
            <a:r>
              <a:rPr lang="en-US" b="1" dirty="0"/>
              <a:t> For this authority reserve the right to shortlist the application and cut off % for the selection. In this approx. 800 applicant will be shortlisted for SSB</a:t>
            </a:r>
          </a:p>
          <a:p>
            <a:endParaRPr lang="en-US" b="1"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593724"/>
          </a:xfrm>
        </p:spPr>
        <p:txBody>
          <a:bodyPr>
            <a:noAutofit/>
          </a:bodyPr>
          <a:lstStyle/>
          <a:p>
            <a:r>
              <a:rPr lang="en-US" sz="2400" b="1" dirty="0">
                <a:solidFill>
                  <a:srgbClr val="C00000"/>
                </a:solidFill>
                <a:latin typeface="Times New Roman" pitchFamily="18" charset="0"/>
                <a:cs typeface="Times New Roman" pitchFamily="18" charset="0"/>
              </a:rPr>
              <a:t>INDIAN NAVY TRADESMAN RECRUITMENT 2021</a:t>
            </a:r>
            <a:endParaRPr lang="en-US" sz="2400" dirty="0">
              <a:solidFill>
                <a:srgbClr val="C0000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2057400" y="990601"/>
          <a:ext cx="8077200" cy="5344188"/>
        </p:xfrm>
        <a:graphic>
          <a:graphicData uri="http://schemas.openxmlformats.org/drawingml/2006/table">
            <a:tbl>
              <a:tblPr/>
              <a:tblGrid>
                <a:gridCol w="4286692">
                  <a:extLst>
                    <a:ext uri="{9D8B030D-6E8A-4147-A177-3AD203B41FA5}">
                      <a16:colId xmlns:a16="http://schemas.microsoft.com/office/drawing/2014/main" val="20000"/>
                    </a:ext>
                  </a:extLst>
                </a:gridCol>
                <a:gridCol w="3790508">
                  <a:extLst>
                    <a:ext uri="{9D8B030D-6E8A-4147-A177-3AD203B41FA5}">
                      <a16:colId xmlns:a16="http://schemas.microsoft.com/office/drawing/2014/main" val="20001"/>
                    </a:ext>
                  </a:extLst>
                </a:gridCol>
              </a:tblGrid>
              <a:tr h="323012">
                <a:tc>
                  <a:txBody>
                    <a:bodyPr/>
                    <a:lstStyle/>
                    <a:p>
                      <a:pPr marL="0" marR="0" algn="ctr">
                        <a:lnSpc>
                          <a:spcPct val="107000"/>
                        </a:lnSpc>
                        <a:spcBef>
                          <a:spcPts val="0"/>
                        </a:spcBef>
                        <a:spcAft>
                          <a:spcPts val="0"/>
                        </a:spcAft>
                      </a:pPr>
                      <a:r>
                        <a:rPr lang="en-US" sz="1800" b="1" dirty="0">
                          <a:solidFill>
                            <a:schemeClr val="accent6">
                              <a:lumMod val="50000"/>
                            </a:schemeClr>
                          </a:solidFill>
                          <a:latin typeface="Times New Roman"/>
                          <a:ea typeface="Times New Roman"/>
                          <a:cs typeface="Times New Roman"/>
                        </a:rPr>
                        <a:t>Examination</a:t>
                      </a:r>
                      <a:endParaRPr lang="en-US" sz="1800" b="1" dirty="0">
                        <a:solidFill>
                          <a:schemeClr val="accent6">
                            <a:lumMod val="50000"/>
                          </a:schemeClr>
                        </a:solidFill>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chemeClr val="accent6">
                              <a:lumMod val="50000"/>
                            </a:schemeClr>
                          </a:solidFill>
                          <a:latin typeface="Times New Roman"/>
                          <a:ea typeface="Times New Roman"/>
                          <a:cs typeface="Times New Roman"/>
                        </a:rPr>
                        <a:t>Indian Navy recruitment 2021</a:t>
                      </a:r>
                      <a:endParaRPr lang="en-US" sz="1800" b="1" dirty="0">
                        <a:solidFill>
                          <a:schemeClr val="accent6">
                            <a:lumMod val="50000"/>
                          </a:schemeClr>
                        </a:solidFill>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3012">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Article category</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Indian Navy Recruitment Application 2021</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3012">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Job location</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All across India</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3012">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Recruiting Authority</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Indian Navy</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3012">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Advertisement no.</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INCET-TMM 01-2021</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3012">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Indian Navy Recruitment Vacancies</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1159</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3012">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Post</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Tradesman Mate</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3012">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Job type</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Non-Gazetted (Group C)</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46024">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Indian Navy Tradesman Recruitment Online Application</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22nd Feb 2021 (10 AM)</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3012">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Last date of application</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7th March 2021 (5 PM)</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3012">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Official website</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u="sng">
                          <a:solidFill>
                            <a:srgbClr val="0000FF"/>
                          </a:solidFill>
                          <a:latin typeface="Calibri"/>
                          <a:ea typeface="Times New Roman"/>
                          <a:cs typeface="Calibri"/>
                          <a:hlinkClick r:id="" action="ppaction://noaction"/>
                        </a:rPr>
                        <a:t>www.joinindiannavy.gov.in</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54631">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Indian Navy Tradesman Official advertisement</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Available</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646024">
                <a:tc>
                  <a:txBody>
                    <a:bodyPr/>
                    <a:lstStyle/>
                    <a:p>
                      <a:pPr marL="0" marR="0">
                        <a:lnSpc>
                          <a:spcPct val="107000"/>
                        </a:lnSpc>
                        <a:spcBef>
                          <a:spcPts val="0"/>
                        </a:spcBef>
                        <a:spcAft>
                          <a:spcPts val="0"/>
                        </a:spcAft>
                      </a:pPr>
                      <a:r>
                        <a:rPr lang="en-US" sz="1800" b="1">
                          <a:solidFill>
                            <a:srgbClr val="000000"/>
                          </a:solidFill>
                          <a:latin typeface="Times New Roman"/>
                          <a:ea typeface="Times New Roman"/>
                          <a:cs typeface="Times New Roman"/>
                        </a:rPr>
                        <a:t>Pay Band</a:t>
                      </a:r>
                      <a:endParaRPr lang="en-US" sz="1800" b="1">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solidFill>
                            <a:srgbClr val="000000"/>
                          </a:solidFill>
                          <a:latin typeface="Times New Roman"/>
                          <a:ea typeface="Times New Roman"/>
                          <a:cs typeface="Times New Roman"/>
                        </a:rPr>
                        <a:t>Rs.18000-56900 as per seventh pay commission</a:t>
                      </a:r>
                      <a:endParaRPr lang="en-US" sz="1800" b="1" dirty="0">
                        <a:latin typeface="Calibri"/>
                        <a:ea typeface="Calibri"/>
                        <a:cs typeface="Times New Roman"/>
                      </a:endParaRPr>
                    </a:p>
                  </a:txBody>
                  <a:tcPr marL="66301" marR="663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593724"/>
          </a:xfrm>
        </p:spPr>
        <p:txBody>
          <a:bodyPr>
            <a:noAutofit/>
          </a:bodyPr>
          <a:lstStyle/>
          <a:p>
            <a:r>
              <a:rPr lang="en-US" sz="2000" b="1" dirty="0">
                <a:solidFill>
                  <a:srgbClr val="0070C0"/>
                </a:solidFill>
                <a:latin typeface="Times New Roman" pitchFamily="18" charset="0"/>
                <a:cs typeface="Times New Roman" pitchFamily="18" charset="0"/>
              </a:rPr>
              <a:t>Indian Navy Tradesman Mate- Job Profile/ Nature of Duties</a:t>
            </a:r>
            <a:endParaRPr lang="en-US" sz="2000" dirty="0">
              <a:solidFill>
                <a:srgbClr val="0070C0"/>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1981200" y="914400"/>
            <a:ext cx="8229600" cy="5486400"/>
          </a:xfrm>
        </p:spPr>
        <p:txBody>
          <a:bodyPr>
            <a:noAutofit/>
          </a:bodyPr>
          <a:lstStyle/>
          <a:p>
            <a:pPr lvl="0"/>
            <a:r>
              <a:rPr lang="en-US" sz="1600" b="1" dirty="0">
                <a:latin typeface="Times New Roman" pitchFamily="18" charset="0"/>
                <a:cs typeface="Times New Roman" pitchFamily="18" charset="0"/>
              </a:rPr>
              <a:t>Working in production /maintenance of Shop/Ship/Submarine.</a:t>
            </a:r>
          </a:p>
          <a:p>
            <a:pPr lvl="0"/>
            <a:r>
              <a:rPr lang="en-US" sz="1600" b="1" dirty="0">
                <a:latin typeface="Times New Roman" pitchFamily="18" charset="0"/>
                <a:cs typeface="Times New Roman" pitchFamily="18" charset="0"/>
              </a:rPr>
              <a:t>Opening and closing duties</a:t>
            </a:r>
          </a:p>
          <a:p>
            <a:pPr lvl="0"/>
            <a:r>
              <a:rPr lang="en-US" sz="1600" b="1" dirty="0">
                <a:latin typeface="Times New Roman" pitchFamily="18" charset="0"/>
                <a:cs typeface="Times New Roman" pitchFamily="18" charset="0"/>
              </a:rPr>
              <a:t>Photocopying, sending/receiving of FAX, letters etc.</a:t>
            </a:r>
          </a:p>
          <a:p>
            <a:pPr lvl="0"/>
            <a:r>
              <a:rPr lang="en-US" sz="1600" b="1" dirty="0">
                <a:latin typeface="Times New Roman" pitchFamily="18" charset="0"/>
                <a:cs typeface="Times New Roman" pitchFamily="18" charset="0"/>
              </a:rPr>
              <a:t>Carrying of files and other papers within the Office area.</a:t>
            </a:r>
          </a:p>
          <a:p>
            <a:pPr lvl="0"/>
            <a:r>
              <a:rPr lang="en-US" sz="1600" b="1" dirty="0">
                <a:latin typeface="Times New Roman" pitchFamily="18" charset="0"/>
                <a:cs typeface="Times New Roman" pitchFamily="18" charset="0"/>
              </a:rPr>
              <a:t>Other non-clerical work in the Sections/Unit.</a:t>
            </a:r>
          </a:p>
          <a:p>
            <a:pPr lvl="0"/>
            <a:r>
              <a:rPr lang="en-US" sz="1600" b="1" dirty="0">
                <a:latin typeface="Times New Roman" pitchFamily="18" charset="0"/>
                <a:cs typeface="Times New Roman" pitchFamily="18" charset="0"/>
              </a:rPr>
              <a:t>Assisting in routine office work like diary, dispatch etc. including on computer.</a:t>
            </a:r>
          </a:p>
          <a:p>
            <a:pPr lvl="0"/>
            <a:r>
              <a:rPr lang="en-US" sz="1600" b="1" dirty="0">
                <a:latin typeface="Times New Roman" pitchFamily="18" charset="0"/>
                <a:cs typeface="Times New Roman" pitchFamily="18" charset="0"/>
              </a:rPr>
              <a:t>Delivering of </a:t>
            </a:r>
            <a:r>
              <a:rPr lang="en-US" sz="1600" b="1" dirty="0" err="1">
                <a:latin typeface="Times New Roman" pitchFamily="18" charset="0"/>
                <a:cs typeface="Times New Roman" pitchFamily="18" charset="0"/>
              </a:rPr>
              <a:t>Dak</a:t>
            </a:r>
            <a:r>
              <a:rPr lang="en-US" sz="1600" b="1" dirty="0">
                <a:latin typeface="Times New Roman" pitchFamily="18" charset="0"/>
                <a:cs typeface="Times New Roman" pitchFamily="18" charset="0"/>
              </a:rPr>
              <a:t> (inside &amp; outside the Section/Unit)</a:t>
            </a:r>
          </a:p>
          <a:p>
            <a:pPr lvl="0"/>
            <a:r>
              <a:rPr lang="en-US" sz="1600" b="1" dirty="0">
                <a:latin typeface="Times New Roman" pitchFamily="18" charset="0"/>
                <a:cs typeface="Times New Roman" pitchFamily="18" charset="0"/>
              </a:rPr>
              <a:t>Cleaning of building, fixture etc.</a:t>
            </a:r>
          </a:p>
          <a:p>
            <a:pPr lvl="0"/>
            <a:r>
              <a:rPr lang="en-US" sz="1600" b="1" dirty="0">
                <a:latin typeface="Times New Roman" pitchFamily="18" charset="0"/>
                <a:cs typeface="Times New Roman" pitchFamily="18" charset="0"/>
              </a:rPr>
              <a:t>Watch &amp; ward duties.</a:t>
            </a:r>
          </a:p>
          <a:p>
            <a:pPr lvl="0"/>
            <a:r>
              <a:rPr lang="en-US" sz="1600" b="1" dirty="0">
                <a:latin typeface="Times New Roman" pitchFamily="18" charset="0"/>
                <a:cs typeface="Times New Roman" pitchFamily="18" charset="0"/>
              </a:rPr>
              <a:t>Dusting of furniture etc.,</a:t>
            </a:r>
          </a:p>
          <a:p>
            <a:pPr lvl="0"/>
            <a:r>
              <a:rPr lang="en-US" sz="1600" b="1" dirty="0">
                <a:latin typeface="Times New Roman" pitchFamily="18" charset="0"/>
                <a:cs typeface="Times New Roman" pitchFamily="18" charset="0"/>
              </a:rPr>
              <a:t>General cleanliness &amp; upkeep of the Section/Unit.</a:t>
            </a:r>
          </a:p>
          <a:p>
            <a:pPr lvl="0"/>
            <a:r>
              <a:rPr lang="en-US" sz="1600" b="1" dirty="0">
                <a:latin typeface="Times New Roman" pitchFamily="18" charset="0"/>
                <a:cs typeface="Times New Roman" pitchFamily="18" charset="0"/>
              </a:rPr>
              <a:t>Upkeeps of lawns, parks, potted, plants etc.</a:t>
            </a:r>
          </a:p>
          <a:p>
            <a:pPr lvl="0"/>
            <a:r>
              <a:rPr lang="en-US" sz="1600" b="1" dirty="0">
                <a:latin typeface="Times New Roman" pitchFamily="18" charset="0"/>
                <a:cs typeface="Times New Roman" pitchFamily="18" charset="0"/>
              </a:rPr>
              <a:t>Any other work assigned by higher authority</a:t>
            </a:r>
          </a:p>
          <a:p>
            <a:r>
              <a:rPr lang="en-US" sz="1600" b="1" dirty="0">
                <a:latin typeface="Times New Roman" pitchFamily="18" charset="0"/>
                <a:cs typeface="Times New Roman" pitchFamily="18" charset="0"/>
              </a:rPr>
              <a:t> </a:t>
            </a:r>
          </a:p>
          <a:p>
            <a:pPr>
              <a:buNone/>
            </a:pPr>
            <a:r>
              <a:rPr lang="en-US" sz="2000" b="1" dirty="0">
                <a:solidFill>
                  <a:srgbClr val="C00000"/>
                </a:solidFill>
                <a:latin typeface="Times New Roman" pitchFamily="18" charset="0"/>
                <a:cs typeface="Times New Roman" pitchFamily="18" charset="0"/>
              </a:rPr>
              <a:t>Eligibility 2021</a:t>
            </a:r>
          </a:p>
          <a:p>
            <a:r>
              <a:rPr lang="en-US" sz="1600" b="1" dirty="0">
                <a:latin typeface="Times New Roman" pitchFamily="18" charset="0"/>
                <a:cs typeface="Times New Roman" pitchFamily="18" charset="0"/>
              </a:rPr>
              <a:t>All the candidates who are interested in filling application for this post must satisfy all the eligibility conditions. Any candidate found providing wrong eligibility information at any stage will be disqualified.</a:t>
            </a:r>
          </a:p>
          <a:p>
            <a:endParaRPr lang="en-US" sz="1600" b="1" dirty="0">
              <a:latin typeface="Times New Roman" pitchFamily="18" charset="0"/>
              <a:cs typeface="Times New Roman" pitchFamily="18" charset="0"/>
            </a:endParaRP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76200"/>
            <a:ext cx="8229600" cy="6629400"/>
          </a:xfrm>
        </p:spPr>
        <p:txBody>
          <a:bodyPr>
            <a:noAutofit/>
          </a:bodyPr>
          <a:lstStyle/>
          <a:p>
            <a:pPr>
              <a:buNone/>
            </a:pPr>
            <a:r>
              <a:rPr lang="en-US" sz="2200" b="1" dirty="0">
                <a:solidFill>
                  <a:srgbClr val="C00000"/>
                </a:solidFill>
                <a:latin typeface="Times New Roman" pitchFamily="18" charset="0"/>
                <a:cs typeface="Times New Roman" pitchFamily="18" charset="0"/>
              </a:rPr>
              <a:t>Age Criteria</a:t>
            </a:r>
            <a:endParaRPr lang="en-US" sz="2200" dirty="0">
              <a:solidFill>
                <a:srgbClr val="C00000"/>
              </a:solidFill>
              <a:latin typeface="Times New Roman" pitchFamily="18" charset="0"/>
              <a:cs typeface="Times New Roman" pitchFamily="18" charset="0"/>
            </a:endParaRPr>
          </a:p>
          <a:p>
            <a:pPr>
              <a:buNone/>
            </a:pPr>
            <a:r>
              <a:rPr lang="en-US" sz="2200" dirty="0">
                <a:latin typeface="Times New Roman" pitchFamily="18" charset="0"/>
                <a:cs typeface="Times New Roman" pitchFamily="18" charset="0"/>
              </a:rPr>
              <a:t> Candidates must be of age between 18 to 25 years.</a:t>
            </a:r>
          </a:p>
          <a:p>
            <a:pPr>
              <a:buNone/>
            </a:pPr>
            <a:r>
              <a:rPr lang="en-US" sz="2200" dirty="0">
                <a:latin typeface="Times New Roman" pitchFamily="18" charset="0"/>
                <a:cs typeface="Times New Roman" pitchFamily="18" charset="0"/>
              </a:rPr>
              <a:t> </a:t>
            </a:r>
            <a:r>
              <a:rPr lang="en-US" sz="2200" b="1" dirty="0">
                <a:solidFill>
                  <a:srgbClr val="C00000"/>
                </a:solidFill>
                <a:latin typeface="Times New Roman" pitchFamily="18" charset="0"/>
                <a:cs typeface="Times New Roman" pitchFamily="18" charset="0"/>
              </a:rPr>
              <a:t>Selection procedure</a:t>
            </a:r>
          </a:p>
          <a:p>
            <a:pPr marL="514350" indent="-514350">
              <a:buFont typeface="+mj-lt"/>
              <a:buAutoNum type="arabicPeriod"/>
            </a:pPr>
            <a:r>
              <a:rPr lang="en-US" sz="2200" b="1" dirty="0">
                <a:latin typeface="Times New Roman" pitchFamily="18" charset="0"/>
                <a:cs typeface="Times New Roman" pitchFamily="18" charset="0"/>
              </a:rPr>
              <a:t>Screening of Application –</a:t>
            </a:r>
            <a:r>
              <a:rPr lang="en-US" sz="2200" dirty="0">
                <a:latin typeface="Times New Roman" pitchFamily="18" charset="0"/>
                <a:cs typeface="Times New Roman" pitchFamily="18" charset="0"/>
              </a:rPr>
              <a:t> The very first stage is the screening of application. In this process, applicants are selected on the basis of fulfilling the basic selection criteria. However, if a candidate is screened, it does not mean that he/she entitles to be called for CBT</a:t>
            </a:r>
          </a:p>
          <a:p>
            <a:pPr marL="514350" indent="-514350">
              <a:buFont typeface="+mj-lt"/>
              <a:buAutoNum type="arabicPeriod"/>
            </a:pPr>
            <a:r>
              <a:rPr lang="en-US" sz="2200" b="1" dirty="0">
                <a:latin typeface="Times New Roman" pitchFamily="18" charset="0"/>
                <a:cs typeface="Times New Roman" pitchFamily="18" charset="0"/>
              </a:rPr>
              <a:t>Selection Exam –</a:t>
            </a:r>
            <a:r>
              <a:rPr lang="en-US" sz="2200" dirty="0">
                <a:latin typeface="Times New Roman" pitchFamily="18" charset="0"/>
                <a:cs typeface="Times New Roman" pitchFamily="18" charset="0"/>
              </a:rPr>
              <a:t> The screened and shortlisted candidates after the application procedure are called for online exam. These candidates have to secure qualifying marks to pass the Computer Based exam.</a:t>
            </a:r>
          </a:p>
          <a:p>
            <a:pPr marL="514350" indent="-514350">
              <a:buFont typeface="+mj-lt"/>
              <a:buAutoNum type="arabicPeriod"/>
            </a:pPr>
            <a:r>
              <a:rPr lang="en-US" sz="2200" b="1" dirty="0">
                <a:latin typeface="Times New Roman" pitchFamily="18" charset="0"/>
                <a:cs typeface="Times New Roman" pitchFamily="18" charset="0"/>
              </a:rPr>
              <a:t>Allotment of provisional appointment Letter –</a:t>
            </a:r>
            <a:r>
              <a:rPr lang="en-US" sz="2200" dirty="0">
                <a:latin typeface="Times New Roman" pitchFamily="18" charset="0"/>
                <a:cs typeface="Times New Roman" pitchFamily="18" charset="0"/>
              </a:rPr>
              <a:t> Candidates will be provisional selected on the basis of merit in the online test and will be given a provisional appointment letter.</a:t>
            </a:r>
          </a:p>
          <a:p>
            <a:pPr marL="514350" indent="-514350">
              <a:buFont typeface="+mj-lt"/>
              <a:buAutoNum type="arabicPeriod"/>
            </a:pPr>
            <a:r>
              <a:rPr lang="en-US" sz="2200" b="1" dirty="0">
                <a:latin typeface="Times New Roman" pitchFamily="18" charset="0"/>
                <a:cs typeface="Times New Roman" pitchFamily="18" charset="0"/>
              </a:rPr>
              <a:t>Document Verification – </a:t>
            </a:r>
            <a:r>
              <a:rPr lang="en-US" sz="2200" dirty="0">
                <a:latin typeface="Times New Roman" pitchFamily="18" charset="0"/>
                <a:cs typeface="Times New Roman" pitchFamily="18" charset="0"/>
              </a:rPr>
              <a:t>The final selection will be made on the basis of verification of documents and medical examination and other selection requirements as specified by the Indian Government.</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solidFill>
                  <a:srgbClr val="0070C0"/>
                </a:solidFill>
              </a:rPr>
              <a:t>NATIONAL DEFENCE ACADEMY (NDA)</a:t>
            </a:r>
            <a:endParaRPr lang="en-US" dirty="0">
              <a:solidFill>
                <a:srgbClr val="0070C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6605273"/>
              </p:ext>
            </p:extLst>
          </p:nvPr>
        </p:nvGraphicFramePr>
        <p:xfrm>
          <a:off x="2057400" y="1371600"/>
          <a:ext cx="8153400" cy="4953004"/>
        </p:xfrm>
        <a:graphic>
          <a:graphicData uri="http://schemas.openxmlformats.org/drawingml/2006/table">
            <a:tbl>
              <a:tblPr/>
              <a:tblGrid>
                <a:gridCol w="2711251">
                  <a:extLst>
                    <a:ext uri="{9D8B030D-6E8A-4147-A177-3AD203B41FA5}">
                      <a16:colId xmlns:a16="http://schemas.microsoft.com/office/drawing/2014/main" val="20000"/>
                    </a:ext>
                  </a:extLst>
                </a:gridCol>
                <a:gridCol w="5442149">
                  <a:extLst>
                    <a:ext uri="{9D8B030D-6E8A-4147-A177-3AD203B41FA5}">
                      <a16:colId xmlns:a16="http://schemas.microsoft.com/office/drawing/2014/main" val="20001"/>
                    </a:ext>
                  </a:extLst>
                </a:gridCol>
              </a:tblGrid>
              <a:tr h="608227">
                <a:tc>
                  <a:txBody>
                    <a:bodyPr/>
                    <a:lstStyle/>
                    <a:p>
                      <a:pPr algn="l" fontAlgn="b"/>
                      <a:r>
                        <a:rPr lang="en-US" sz="1800" b="1" i="0" u="none" strike="noStrike" dirty="0">
                          <a:solidFill>
                            <a:srgbClr val="222222"/>
                          </a:solidFill>
                          <a:latin typeface="Times New Roman"/>
                        </a:rPr>
                        <a:t>Name of Organizing Body</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b"/>
                      <a:r>
                        <a:rPr lang="en-US" sz="1800" b="1" i="0" u="none" strike="noStrike">
                          <a:solidFill>
                            <a:srgbClr val="222222"/>
                          </a:solidFill>
                          <a:latin typeface="Times New Roman"/>
                        </a:rPr>
                        <a:t>Union Public Service Commission</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0"/>
                  </a:ext>
                </a:extLst>
              </a:tr>
              <a:tr h="373655">
                <a:tc>
                  <a:txBody>
                    <a:bodyPr/>
                    <a:lstStyle/>
                    <a:p>
                      <a:pPr algn="l" fontAlgn="b"/>
                      <a:r>
                        <a:rPr lang="en-US" sz="1800" b="1" i="0" u="none" strike="noStrike">
                          <a:solidFill>
                            <a:srgbClr val="222222"/>
                          </a:solidFill>
                          <a:latin typeface="Times New Roman"/>
                        </a:rPr>
                        <a:t>Popularly Known</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800" b="1" i="0" u="none" strike="noStrike">
                          <a:solidFill>
                            <a:srgbClr val="222222"/>
                          </a:solidFill>
                          <a:latin typeface="Times New Roman"/>
                        </a:rPr>
                        <a:t>UPSC</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73655">
                <a:tc>
                  <a:txBody>
                    <a:bodyPr/>
                    <a:lstStyle/>
                    <a:p>
                      <a:pPr algn="l" fontAlgn="b"/>
                      <a:r>
                        <a:rPr lang="en-US" sz="1800" b="1" i="0" u="none" strike="noStrike">
                          <a:solidFill>
                            <a:srgbClr val="222222"/>
                          </a:solidFill>
                          <a:latin typeface="Times New Roman"/>
                        </a:rPr>
                        <a:t>Examination Name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b"/>
                      <a:r>
                        <a:rPr lang="en-US" sz="1800" b="1" i="0" u="none" strike="noStrike">
                          <a:solidFill>
                            <a:srgbClr val="222222"/>
                          </a:solidFill>
                          <a:latin typeface="Times New Roman"/>
                        </a:rPr>
                        <a:t>NDA (National Defence Academy)</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2"/>
                  </a:ext>
                </a:extLst>
              </a:tr>
              <a:tr h="373655">
                <a:tc>
                  <a:txBody>
                    <a:bodyPr/>
                    <a:lstStyle/>
                    <a:p>
                      <a:pPr algn="l" fontAlgn="b"/>
                      <a:r>
                        <a:rPr lang="en-US" sz="1800" b="1" i="0" u="none" strike="noStrike">
                          <a:solidFill>
                            <a:srgbClr val="222222"/>
                          </a:solidFill>
                          <a:latin typeface="Times New Roman"/>
                        </a:rPr>
                        <a:t>Position Name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800" b="1" i="0" u="none" strike="noStrike" dirty="0">
                          <a:solidFill>
                            <a:srgbClr val="222222"/>
                          </a:solidFill>
                          <a:latin typeface="Times New Roman"/>
                        </a:rPr>
                        <a:t>Army, Navy and Air Force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73655">
                <a:tc>
                  <a:txBody>
                    <a:bodyPr/>
                    <a:lstStyle/>
                    <a:p>
                      <a:pPr algn="l" fontAlgn="b"/>
                      <a:r>
                        <a:rPr lang="en-US" sz="1800" b="1" i="0" u="none" strike="noStrike">
                          <a:solidFill>
                            <a:srgbClr val="222222"/>
                          </a:solidFill>
                          <a:latin typeface="Times New Roman"/>
                        </a:rPr>
                        <a:t>NDA Examination Level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b"/>
                      <a:r>
                        <a:rPr lang="en-US" sz="1800" b="1" i="0" u="none" strike="noStrike">
                          <a:solidFill>
                            <a:srgbClr val="222222"/>
                          </a:solidFill>
                          <a:latin typeface="Times New Roman"/>
                        </a:rPr>
                        <a:t>National Level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4"/>
                  </a:ext>
                </a:extLst>
              </a:tr>
              <a:tr h="373655">
                <a:tc>
                  <a:txBody>
                    <a:bodyPr/>
                    <a:lstStyle/>
                    <a:p>
                      <a:pPr algn="l" fontAlgn="b"/>
                      <a:r>
                        <a:rPr lang="en-US" sz="1800" b="1" i="0" u="none" strike="noStrike">
                          <a:solidFill>
                            <a:srgbClr val="222222"/>
                          </a:solidFill>
                          <a:latin typeface="Times New Roman"/>
                        </a:rPr>
                        <a:t>Number of Paper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800" b="1" i="0" u="none" strike="noStrike">
                          <a:solidFill>
                            <a:srgbClr val="222222"/>
                          </a:solidFill>
                          <a:latin typeface="Times New Roman"/>
                        </a:rPr>
                        <a:t>NDA I Exam and NDA II Exam</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73655">
                <a:tc>
                  <a:txBody>
                    <a:bodyPr/>
                    <a:lstStyle/>
                    <a:p>
                      <a:pPr algn="l" fontAlgn="b"/>
                      <a:r>
                        <a:rPr lang="en-US" sz="1800" b="1" i="0" u="none" strike="noStrike">
                          <a:solidFill>
                            <a:srgbClr val="222222"/>
                          </a:solidFill>
                          <a:latin typeface="Times New Roman"/>
                        </a:rPr>
                        <a:t>NDA Exam Mode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b"/>
                      <a:r>
                        <a:rPr lang="en-US" sz="1800" b="1" i="0" u="none" strike="noStrike">
                          <a:solidFill>
                            <a:srgbClr val="222222"/>
                          </a:solidFill>
                          <a:latin typeface="Times New Roman"/>
                        </a:rPr>
                        <a:t>Offline Mode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6"/>
                  </a:ext>
                </a:extLst>
              </a:tr>
              <a:tr h="373655">
                <a:tc>
                  <a:txBody>
                    <a:bodyPr/>
                    <a:lstStyle/>
                    <a:p>
                      <a:pPr algn="l" fontAlgn="b"/>
                      <a:r>
                        <a:rPr lang="en-US" sz="1800" b="1" i="0" u="none" strike="noStrike">
                          <a:solidFill>
                            <a:srgbClr val="222222"/>
                          </a:solidFill>
                          <a:latin typeface="Times New Roman"/>
                        </a:rPr>
                        <a:t>Required Qualification</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800" b="1" i="0" u="none" strike="noStrike">
                          <a:solidFill>
                            <a:srgbClr val="222222"/>
                          </a:solidFill>
                          <a:latin typeface="Times New Roman"/>
                        </a:rPr>
                        <a:t>Inter Passed</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608227">
                <a:tc>
                  <a:txBody>
                    <a:bodyPr/>
                    <a:lstStyle/>
                    <a:p>
                      <a:pPr algn="l" fontAlgn="b"/>
                      <a:r>
                        <a:rPr lang="en-US" sz="1800" b="1" i="0" u="none" strike="noStrike">
                          <a:solidFill>
                            <a:srgbClr val="222222"/>
                          </a:solidFill>
                          <a:latin typeface="Times New Roman"/>
                        </a:rPr>
                        <a:t>Procedure of Recruitment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b"/>
                      <a:r>
                        <a:rPr lang="en-US" sz="1800" b="1" i="0" u="none" strike="noStrike">
                          <a:solidFill>
                            <a:srgbClr val="222222"/>
                          </a:solidFill>
                          <a:latin typeface="Times New Roman"/>
                        </a:rPr>
                        <a:t>1) Written Exam (Exam I and II)</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8"/>
                  </a:ext>
                </a:extLst>
              </a:tr>
              <a:tr h="373655">
                <a:tc>
                  <a:txBody>
                    <a:bodyPr/>
                    <a:lstStyle/>
                    <a:p>
                      <a:pPr algn="l" fontAlgn="b"/>
                      <a:r>
                        <a:rPr lang="en-US" sz="1800" b="1" i="0" u="none" strike="noStrike">
                          <a:solidFill>
                            <a:srgbClr val="222222"/>
                          </a:solidFill>
                          <a:latin typeface="Times New Roman"/>
                        </a:rPr>
                        <a:t> </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b"/>
                      <a:r>
                        <a:rPr lang="en-US" sz="1800" b="1" i="0" u="none" strike="noStrike">
                          <a:solidFill>
                            <a:srgbClr val="222222"/>
                          </a:solidFill>
                          <a:latin typeface="Times New Roman"/>
                        </a:rPr>
                        <a:t>2) Medical Exam</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9"/>
                  </a:ext>
                </a:extLst>
              </a:tr>
              <a:tr h="373655">
                <a:tc>
                  <a:txBody>
                    <a:bodyPr/>
                    <a:lstStyle/>
                    <a:p>
                      <a:pPr algn="l" fontAlgn="b"/>
                      <a:r>
                        <a:rPr lang="en-US" sz="1800" b="1" i="0" u="none" strike="noStrike">
                          <a:solidFill>
                            <a:srgbClr val="222222"/>
                          </a:solidFill>
                          <a:latin typeface="Times New Roman"/>
                        </a:rPr>
                        <a:t> </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tc>
                  <a:txBody>
                    <a:bodyPr/>
                    <a:lstStyle/>
                    <a:p>
                      <a:pPr algn="l" fontAlgn="b"/>
                      <a:r>
                        <a:rPr lang="en-US" sz="1800" b="1" i="0" u="none" strike="noStrike">
                          <a:solidFill>
                            <a:srgbClr val="222222"/>
                          </a:solidFill>
                          <a:latin typeface="Times New Roman"/>
                        </a:rPr>
                        <a:t>3) SSB</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10"/>
                  </a:ext>
                </a:extLst>
              </a:tr>
              <a:tr h="373655">
                <a:tc>
                  <a:txBody>
                    <a:bodyPr/>
                    <a:lstStyle/>
                    <a:p>
                      <a:pPr algn="l" fontAlgn="b"/>
                      <a:r>
                        <a:rPr lang="en-US" sz="1800" b="1" i="0" u="none" strike="noStrike">
                          <a:solidFill>
                            <a:srgbClr val="222222"/>
                          </a:solidFill>
                          <a:latin typeface="Times New Roman"/>
                        </a:rPr>
                        <a:t>Official Portal Link</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800" b="0" i="0" u="sng" strike="noStrike" dirty="0">
                          <a:solidFill>
                            <a:srgbClr val="0000FF"/>
                          </a:solidFill>
                          <a:latin typeface="Times New Roman"/>
                          <a:hlinkClick r:id="" action="ppaction://noaction"/>
                        </a:rPr>
                        <a:t>upsc.gov.in</a:t>
                      </a:r>
                      <a:endParaRPr lang="en-US" sz="1800" b="0" i="0" u="sng" strike="noStrike" dirty="0">
                        <a:solidFill>
                          <a:srgbClr val="0000FF"/>
                        </a:solidFill>
                        <a:latin typeface="Times New Roman"/>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746124"/>
          </a:xfrm>
        </p:spPr>
        <p:txBody>
          <a:bodyPr>
            <a:noAutofit/>
          </a:bodyPr>
          <a:lstStyle/>
          <a:p>
            <a:r>
              <a:rPr lang="en-US" sz="2400" b="1" dirty="0">
                <a:solidFill>
                  <a:srgbClr val="0070C0"/>
                </a:solidFill>
                <a:latin typeface="Times New Roman" pitchFamily="18" charset="0"/>
                <a:cs typeface="Times New Roman" pitchFamily="18" charset="0"/>
              </a:rPr>
              <a:t>DRDO (MINISTRY OF DEFENCE OF GOVT. OF INDIA)</a:t>
            </a:r>
            <a:endParaRPr lang="en-US" sz="2400" dirty="0">
              <a:solidFill>
                <a:srgbClr val="0070C0"/>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1752600" y="838200"/>
            <a:ext cx="8686800" cy="5715000"/>
          </a:xfrm>
        </p:spPr>
        <p:txBody>
          <a:bodyPr anchor="ctr">
            <a:normAutofit fontScale="62500" lnSpcReduction="20000"/>
          </a:bodyPr>
          <a:lstStyle/>
          <a:p>
            <a:pPr>
              <a:buNone/>
            </a:pPr>
            <a:r>
              <a:rPr lang="en-US" b="1" dirty="0">
                <a:solidFill>
                  <a:srgbClr val="C00000"/>
                </a:solidFill>
              </a:rPr>
              <a:t>Multi Tasking Staff Eligibility Criteria  </a:t>
            </a:r>
          </a:p>
          <a:p>
            <a:pPr lvl="0"/>
            <a:r>
              <a:rPr lang="en-US" b="1" dirty="0"/>
              <a:t>Students who have completed their high school or any equivalent degree from a recognized Board or Industrial Training Institute.</a:t>
            </a:r>
          </a:p>
          <a:p>
            <a:pPr lvl="0"/>
            <a:r>
              <a:rPr lang="en-US" b="1" dirty="0"/>
              <a:t>Candidates wishing to apply for the post must have acquired their EQR on the 23</a:t>
            </a:r>
            <a:r>
              <a:rPr lang="en-US" b="1" baseline="30000" dirty="0"/>
              <a:t>rd</a:t>
            </a:r>
            <a:r>
              <a:rPr lang="en-US" b="1" dirty="0"/>
              <a:t> of January 2020, for the post they are applying.</a:t>
            </a:r>
          </a:p>
          <a:p>
            <a:pPr lvl="0"/>
            <a:r>
              <a:rPr lang="en-US" b="1" dirty="0"/>
              <a:t>Candidates still waiting for their result are not eligible for the post.</a:t>
            </a:r>
          </a:p>
          <a:p>
            <a:endParaRPr lang="en-US" b="1" dirty="0"/>
          </a:p>
          <a:p>
            <a:pPr>
              <a:buNone/>
            </a:pPr>
            <a:r>
              <a:rPr lang="en-US" b="1" dirty="0">
                <a:solidFill>
                  <a:srgbClr val="C00000"/>
                </a:solidFill>
              </a:rPr>
              <a:t>Age Limit For the Candidates Who Wish To Apply</a:t>
            </a:r>
          </a:p>
          <a:p>
            <a:r>
              <a:rPr lang="en-US" b="1" dirty="0"/>
              <a:t>The age of the candidate must be in between 18 years to 25 years as of the crucial date of 23</a:t>
            </a:r>
            <a:r>
              <a:rPr lang="en-US" b="1" baseline="30000" dirty="0"/>
              <a:t>rd</a:t>
            </a:r>
            <a:r>
              <a:rPr lang="en-US" b="1" dirty="0"/>
              <a:t> January 2020.</a:t>
            </a:r>
          </a:p>
          <a:p>
            <a:endParaRPr lang="en-US" b="1" dirty="0"/>
          </a:p>
          <a:p>
            <a:pPr>
              <a:buNone/>
            </a:pPr>
            <a:r>
              <a:rPr lang="en-US" b="1" dirty="0">
                <a:solidFill>
                  <a:srgbClr val="C00000"/>
                </a:solidFill>
              </a:rPr>
              <a:t>MTS Selection Procedure</a:t>
            </a:r>
          </a:p>
          <a:p>
            <a:r>
              <a:rPr lang="en-US" b="1" dirty="0"/>
              <a:t>The selection for the post of MTS is conducted in two phases which is tier 1, screening and tier 2 is the final selection round. Candidates must qualify in both the phases to confirm the job.</a:t>
            </a:r>
          </a:p>
          <a:p>
            <a:pPr lvl="0"/>
            <a:r>
              <a:rPr lang="en-US" b="1" dirty="0"/>
              <a:t>Both the exams will be conducted in CBT MODE (Computer-based test)</a:t>
            </a:r>
          </a:p>
          <a:p>
            <a:pPr lvl="0"/>
            <a:r>
              <a:rPr lang="en-US" b="1" dirty="0"/>
              <a:t>Both the tier exams will have multiple-choice questions. The whole examination is objective in nature.</a:t>
            </a:r>
          </a:p>
          <a:p>
            <a:pPr lvl="0"/>
            <a:r>
              <a:rPr lang="en-US" b="1" dirty="0"/>
              <a:t>The exam will be conducted in two languages, English and Hindi.</a:t>
            </a:r>
          </a:p>
          <a:p>
            <a:r>
              <a:rPr lang="en-US" b="1" dirty="0"/>
              <a:t> Note: according to the organization requirements the mode of selection may change.</a:t>
            </a:r>
          </a:p>
        </p:txBody>
      </p:sp>
      <p:sp>
        <p:nvSpPr>
          <p:cNvPr id="4" name="Text Placeholder 2"/>
          <p:cNvSpPr txBox="1">
            <a:spLocks/>
          </p:cNvSpPr>
          <p:nvPr/>
        </p:nvSpPr>
        <p:spPr>
          <a:xfrm>
            <a:off x="2057400" y="762000"/>
            <a:ext cx="8229600" cy="5715000"/>
          </a:xfrm>
          <a:prstGeom prst="rect">
            <a:avLst/>
          </a:prstGeom>
        </p:spPr>
        <p:txBody>
          <a:bodyPr vert="horz" lIns="91440" tIns="45720" rIns="91440" bIns="45720" rtlCol="0">
            <a:normAutofit/>
          </a:bodyPr>
          <a:lstStyle/>
          <a:p>
            <a:pPr marL="342900" indent="-342900">
              <a:spcBef>
                <a:spcPct val="20000"/>
              </a:spcBef>
              <a:buFont typeface="Arial" pitchFamily="34" charset="0"/>
              <a:buChar char="•"/>
              <a:defRPr/>
            </a:pPr>
            <a:endParaRPr lang="en-US" sz="3200" dirty="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81201" y="685801"/>
          <a:ext cx="8229600" cy="5356293"/>
        </p:xfrm>
        <a:graphic>
          <a:graphicData uri="http://schemas.openxmlformats.org/drawingml/2006/table">
            <a:tbl>
              <a:tblPr/>
              <a:tblGrid>
                <a:gridCol w="1600199">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990601">
                  <a:extLst>
                    <a:ext uri="{9D8B030D-6E8A-4147-A177-3AD203B41FA5}">
                      <a16:colId xmlns:a16="http://schemas.microsoft.com/office/drawing/2014/main" val="20004"/>
                    </a:ext>
                  </a:extLst>
                </a:gridCol>
              </a:tblGrid>
              <a:tr h="1287315">
                <a:tc>
                  <a:txBody>
                    <a:bodyPr/>
                    <a:lstStyle/>
                    <a:p>
                      <a:pPr marL="0" marR="0" algn="ctr">
                        <a:lnSpc>
                          <a:spcPct val="107000"/>
                        </a:lnSpc>
                        <a:spcBef>
                          <a:spcPts val="0"/>
                        </a:spcBef>
                        <a:spcAft>
                          <a:spcPts val="0"/>
                        </a:spcAft>
                      </a:pPr>
                      <a:r>
                        <a:rPr lang="en-US" sz="1800" b="1" dirty="0">
                          <a:solidFill>
                            <a:srgbClr val="000000"/>
                          </a:solidFill>
                          <a:latin typeface="Times New Roman" pitchFamily="18" charset="0"/>
                          <a:ea typeface="Times New Roman"/>
                          <a:cs typeface="Times New Roman" pitchFamily="18" charset="0"/>
                        </a:rPr>
                        <a:t>Mode of exam</a:t>
                      </a: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Subject</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No. Of questions</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Maximum marks</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Duration of exam</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23117">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CBT (screening)</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General intelligence and reasoning ability</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35</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35</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latin typeface="Times New Roman" pitchFamily="18" charset="0"/>
                          <a:ea typeface="Times New Roman"/>
                          <a:cs typeface="Times New Roman" pitchFamily="18" charset="0"/>
                        </a:rPr>
                        <a:t>90 minutes</a:t>
                      </a: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5686">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 </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General awareness</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30</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30</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 </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11372">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 </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Quantitative aptitude and numerical ability</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35</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35</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 </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123117">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CBT(final selection)</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General science General Maths</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40   40</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40   40</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90 minutes</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55686">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 </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General English</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20</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20</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solidFill>
                            <a:srgbClr val="000000"/>
                          </a:solidFill>
                          <a:latin typeface="Times New Roman" pitchFamily="18" charset="0"/>
                          <a:ea typeface="Times New Roman"/>
                          <a:cs typeface="Times New Roman" pitchFamily="18" charset="0"/>
                        </a:rPr>
                        <a:t> </a:t>
                      </a: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685800"/>
          </a:xfrm>
        </p:spPr>
        <p:txBody>
          <a:bodyPr>
            <a:noAutofit/>
          </a:bodyPr>
          <a:lstStyle/>
          <a:p>
            <a:r>
              <a:rPr lang="en-US" sz="3200" b="1" dirty="0">
                <a:solidFill>
                  <a:srgbClr val="C00000"/>
                </a:solidFill>
                <a:latin typeface="Times New Roman" pitchFamily="18" charset="0"/>
                <a:cs typeface="Times New Roman" pitchFamily="18" charset="0"/>
              </a:rPr>
              <a:t>INDIAN ARMY WOMEN GD SOLDIER</a:t>
            </a:r>
            <a:endParaRPr lang="en-US" sz="3200" dirty="0">
              <a:solidFill>
                <a:srgbClr val="C00000"/>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1828800" y="914400"/>
            <a:ext cx="8534400" cy="5532438"/>
          </a:xfrm>
        </p:spPr>
        <p:txBody>
          <a:bodyPr>
            <a:normAutofit fontScale="55000" lnSpcReduction="20000"/>
          </a:bodyPr>
          <a:lstStyle/>
          <a:p>
            <a:pPr>
              <a:buNone/>
            </a:pPr>
            <a:r>
              <a:rPr lang="en-US" b="1" dirty="0">
                <a:solidFill>
                  <a:srgbClr val="0070C0"/>
                </a:solidFill>
              </a:rPr>
              <a:t>Eligibility</a:t>
            </a:r>
          </a:p>
          <a:p>
            <a:r>
              <a:rPr lang="en-US" b="1" dirty="0"/>
              <a:t>General Eligibility</a:t>
            </a:r>
          </a:p>
          <a:p>
            <a:pPr lvl="0"/>
            <a:r>
              <a:rPr lang="en-US" dirty="0"/>
              <a:t>Candidate must be citizen of India</a:t>
            </a:r>
          </a:p>
          <a:p>
            <a:pPr lvl="0"/>
            <a:r>
              <a:rPr lang="en-US" dirty="0"/>
              <a:t>Only female candidates can apply</a:t>
            </a:r>
          </a:p>
          <a:p>
            <a:pPr>
              <a:buNone/>
            </a:pPr>
            <a:r>
              <a:rPr lang="en-US" b="1" dirty="0"/>
              <a:t> </a:t>
            </a:r>
          </a:p>
          <a:p>
            <a:pPr>
              <a:buNone/>
            </a:pPr>
            <a:r>
              <a:rPr lang="en-US" b="1" i="1" dirty="0">
                <a:solidFill>
                  <a:srgbClr val="0070C0"/>
                </a:solidFill>
              </a:rPr>
              <a:t>Educational Qualification</a:t>
            </a:r>
          </a:p>
          <a:p>
            <a:r>
              <a:rPr lang="en-US" dirty="0"/>
              <a:t>Candidate must have cleared 10</a:t>
            </a:r>
            <a:r>
              <a:rPr lang="en-US" baseline="30000" dirty="0"/>
              <a:t>th</a:t>
            </a:r>
            <a:r>
              <a:rPr lang="en-US" dirty="0"/>
              <a:t>/Higher Secondary examination/SSLC with minimum 33% marks in each subject and 45% marks aggregate. This calculation of percentage should be done without mentioning any specific subject.</a:t>
            </a:r>
          </a:p>
          <a:p>
            <a:pPr>
              <a:buNone/>
            </a:pPr>
            <a:r>
              <a:rPr lang="en-US" b="1" i="1" dirty="0"/>
              <a:t> </a:t>
            </a:r>
          </a:p>
          <a:p>
            <a:pPr>
              <a:buNone/>
            </a:pPr>
            <a:r>
              <a:rPr lang="en-US" b="1" i="1" dirty="0">
                <a:solidFill>
                  <a:srgbClr val="0070C0"/>
                </a:solidFill>
              </a:rPr>
              <a:t>Age limit</a:t>
            </a:r>
          </a:p>
          <a:p>
            <a:pPr lvl="0"/>
            <a:r>
              <a:rPr lang="en-US" dirty="0"/>
              <a:t>Candidate age limit is set between 17 1/ 2 and 21</a:t>
            </a:r>
          </a:p>
          <a:p>
            <a:pPr lvl="0"/>
            <a:r>
              <a:rPr lang="en-US" dirty="0"/>
              <a:t>This means that candidate who are born from 1</a:t>
            </a:r>
            <a:r>
              <a:rPr lang="en-US" baseline="30000" dirty="0"/>
              <a:t>st</a:t>
            </a:r>
            <a:r>
              <a:rPr lang="en-US" dirty="0"/>
              <a:t> October 1999 to 1</a:t>
            </a:r>
            <a:r>
              <a:rPr lang="en-US" baseline="30000" dirty="0"/>
              <a:t>st</a:t>
            </a:r>
            <a:r>
              <a:rPr lang="en-US" dirty="0"/>
              <a:t> April 2003 are eligible to fill the application.</a:t>
            </a:r>
          </a:p>
          <a:p>
            <a:pPr>
              <a:buNone/>
            </a:pPr>
            <a:r>
              <a:rPr lang="en-US" b="1" i="1" dirty="0"/>
              <a:t> </a:t>
            </a:r>
          </a:p>
          <a:p>
            <a:pPr>
              <a:buNone/>
            </a:pPr>
            <a:r>
              <a:rPr lang="en-US" b="1" i="1" dirty="0">
                <a:solidFill>
                  <a:srgbClr val="0070C0"/>
                </a:solidFill>
              </a:rPr>
              <a:t>Physical Standard</a:t>
            </a:r>
          </a:p>
          <a:p>
            <a:pPr lvl="0"/>
            <a:r>
              <a:rPr lang="en-US" dirty="0"/>
              <a:t>Female candidate height must be minimum 152 cm and weight should be according to the Army medical standard.</a:t>
            </a:r>
          </a:p>
          <a:p>
            <a:pPr lvl="0"/>
            <a:r>
              <a:rPr lang="en-US" dirty="0"/>
              <a:t>Chest expansion- It required that the candidate must be able to expand their chest up to 5 centimeters.</a:t>
            </a:r>
          </a:p>
          <a:p>
            <a:endParaRPr lang="en-US"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000" b="1" dirty="0">
                <a:solidFill>
                  <a:srgbClr val="0070C0"/>
                </a:solidFill>
                <a:latin typeface="Times New Roman" pitchFamily="18" charset="0"/>
                <a:cs typeface="Times New Roman" pitchFamily="18" charset="0"/>
              </a:rPr>
              <a:t>                      </a:t>
            </a:r>
            <a:r>
              <a:rPr lang="en-US" sz="3200" b="1" dirty="0">
                <a:solidFill>
                  <a:srgbClr val="0070C0"/>
                </a:solidFill>
                <a:latin typeface="Times New Roman" pitchFamily="18" charset="0"/>
                <a:cs typeface="Times New Roman" pitchFamily="18" charset="0"/>
              </a:rPr>
              <a:t>INDIAN ARMY</a:t>
            </a:r>
            <a:br>
              <a:rPr lang="en-US" sz="3200" b="1" dirty="0">
                <a:solidFill>
                  <a:srgbClr val="0070C0"/>
                </a:solidFill>
                <a:latin typeface="Times New Roman" pitchFamily="18" charset="0"/>
                <a:cs typeface="Times New Roman" pitchFamily="18" charset="0"/>
              </a:rPr>
            </a:br>
            <a:r>
              <a:rPr lang="en-US" sz="1400" b="1" dirty="0">
                <a:solidFill>
                  <a:srgbClr val="C00000"/>
                </a:solidFill>
                <a:latin typeface="Times New Roman" pitchFamily="18" charset="0"/>
                <a:cs typeface="Times New Roman" pitchFamily="18" charset="0"/>
              </a:rPr>
              <a:t>Upcoming Army Recruitment Rally for JCO/OR Rank 2021</a:t>
            </a:r>
            <a:br>
              <a:rPr lang="en-US" sz="1400" b="1" dirty="0">
                <a:solidFill>
                  <a:srgbClr val="C00000"/>
                </a:solidFill>
                <a:latin typeface="Times New Roman" pitchFamily="18" charset="0"/>
                <a:cs typeface="Times New Roman" pitchFamily="18" charset="0"/>
              </a:rPr>
            </a:br>
            <a:r>
              <a:rPr lang="en-US" sz="1400" b="1" dirty="0">
                <a:solidFill>
                  <a:srgbClr val="C00000"/>
                </a:solidFill>
                <a:latin typeface="Times New Roman" pitchFamily="18" charset="0"/>
                <a:cs typeface="Times New Roman" pitchFamily="18" charset="0"/>
              </a:rPr>
              <a:t>Upcoming Army Recruitment Rally for JCO/OR Rank 2021</a:t>
            </a:r>
            <a:br>
              <a:rPr lang="en-US" sz="1400" dirty="0">
                <a:solidFill>
                  <a:srgbClr val="C00000"/>
                </a:solidFill>
                <a:latin typeface="Times New Roman" pitchFamily="18" charset="0"/>
                <a:cs typeface="Times New Roman" pitchFamily="18" charset="0"/>
              </a:rPr>
            </a:br>
            <a:r>
              <a:rPr lang="en-US" sz="1400" b="1" dirty="0">
                <a:solidFill>
                  <a:srgbClr val="C00000"/>
                </a:solidFill>
                <a:latin typeface="Times New Roman" pitchFamily="18" charset="0"/>
                <a:cs typeface="Times New Roman" pitchFamily="18" charset="0"/>
              </a:rPr>
              <a:t>Web Site: https://joinindianarmy.nic.in/</a:t>
            </a:r>
            <a:endParaRPr lang="en-US" sz="1400" dirty="0">
              <a:solidFill>
                <a:srgbClr val="C0000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981199" y="1600206"/>
          <a:ext cx="8229602" cy="5063741"/>
        </p:xfrm>
        <a:graphic>
          <a:graphicData uri="http://schemas.openxmlformats.org/drawingml/2006/table">
            <a:tbl>
              <a:tblPr/>
              <a:tblGrid>
                <a:gridCol w="1955979">
                  <a:extLst>
                    <a:ext uri="{9D8B030D-6E8A-4147-A177-3AD203B41FA5}">
                      <a16:colId xmlns:a16="http://schemas.microsoft.com/office/drawing/2014/main" val="20000"/>
                    </a:ext>
                  </a:extLst>
                </a:gridCol>
                <a:gridCol w="2347175">
                  <a:extLst>
                    <a:ext uri="{9D8B030D-6E8A-4147-A177-3AD203B41FA5}">
                      <a16:colId xmlns:a16="http://schemas.microsoft.com/office/drawing/2014/main" val="20001"/>
                    </a:ext>
                  </a:extLst>
                </a:gridCol>
                <a:gridCol w="2115355">
                  <a:extLst>
                    <a:ext uri="{9D8B030D-6E8A-4147-A177-3AD203B41FA5}">
                      <a16:colId xmlns:a16="http://schemas.microsoft.com/office/drawing/2014/main" val="20002"/>
                    </a:ext>
                  </a:extLst>
                </a:gridCol>
                <a:gridCol w="941768">
                  <a:extLst>
                    <a:ext uri="{9D8B030D-6E8A-4147-A177-3AD203B41FA5}">
                      <a16:colId xmlns:a16="http://schemas.microsoft.com/office/drawing/2014/main" val="20003"/>
                    </a:ext>
                  </a:extLst>
                </a:gridCol>
                <a:gridCol w="869325">
                  <a:extLst>
                    <a:ext uri="{9D8B030D-6E8A-4147-A177-3AD203B41FA5}">
                      <a16:colId xmlns:a16="http://schemas.microsoft.com/office/drawing/2014/main" val="20004"/>
                    </a:ext>
                  </a:extLst>
                </a:gridCol>
              </a:tblGrid>
              <a:tr h="411465">
                <a:tc>
                  <a:txBody>
                    <a:bodyPr/>
                    <a:lstStyle/>
                    <a:p>
                      <a:pPr algn="ctr" fontAlgn="ctr"/>
                      <a:r>
                        <a:rPr lang="en-US" sz="1400" b="1" i="0" u="none" strike="noStrike" dirty="0">
                          <a:solidFill>
                            <a:srgbClr val="FF0000"/>
                          </a:solidFill>
                          <a:latin typeface="Times New Roman" pitchFamily="18" charset="0"/>
                          <a:cs typeface="Times New Roman" pitchFamily="18" charset="0"/>
                        </a:rPr>
                        <a:t>Location</a:t>
                      </a: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FF0000"/>
                          </a:solidFill>
                          <a:latin typeface="Times New Roman" pitchFamily="18" charset="0"/>
                          <a:cs typeface="Times New Roman" pitchFamily="18" charset="0"/>
                        </a:rPr>
                        <a:t>Application Date</a:t>
                      </a: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FF0000"/>
                          </a:solidFill>
                          <a:latin typeface="Times New Roman" pitchFamily="18" charset="0"/>
                          <a:cs typeface="Times New Roman" pitchFamily="18" charset="0"/>
                        </a:rPr>
                        <a:t>Rally Date</a:t>
                      </a: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FF0000"/>
                          </a:solidFill>
                          <a:latin typeface="Times New Roman" pitchFamily="18" charset="0"/>
                          <a:cs typeface="Times New Roman" pitchFamily="18" charset="0"/>
                        </a:rPr>
                        <a:t>Notification</a:t>
                      </a: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FF0000"/>
                          </a:solidFill>
                          <a:latin typeface="Times New Roman" pitchFamily="18" charset="0"/>
                          <a:cs typeface="Times New Roman" pitchFamily="18" charset="0"/>
                        </a:rPr>
                        <a:t>Apply Link</a:t>
                      </a: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ARIGNAR</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17th July to 30th August</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15th to 30th Sep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Tiruchirappalli</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17th July to 30th August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15th to 30th Sep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Punjab</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18th July to 31st August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16thto 30th Sep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Tiruchirappalli</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17th July to 30th August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15th to 30th Sep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14332">
                <a:tc>
                  <a:txBody>
                    <a:bodyPr/>
                    <a:lstStyle/>
                    <a:p>
                      <a:pPr algn="l" fontAlgn="ctr"/>
                      <a:r>
                        <a:rPr lang="en-US" sz="1400" b="0" i="0" u="none" strike="noStrike">
                          <a:solidFill>
                            <a:srgbClr val="000000"/>
                          </a:solidFill>
                          <a:latin typeface="Times New Roman" pitchFamily="18" charset="0"/>
                          <a:cs typeface="Times New Roman" pitchFamily="18" charset="0"/>
                        </a:rPr>
                        <a:t>ARO Tiruchirappalli (Karaikal)</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17th July to 30th August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15th to 30th Sep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Shimla</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15th July to 28th August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2 to 14th March 2022</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Charkhi Dadri</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15th July to 28th August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6th to 16th Nov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Palampur</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15th July to 28th August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23rd Nov to 7th Dec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Rohtak</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15th July to 28th August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6th to 16th Nov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Mandi</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15th July to 28th August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6th to 16th Nov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RP (HQ) Pune</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9th July to 22nd Aug.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7th to 23rd Sep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Barrackpore</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8th July to 21st Aug.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TBA</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Amritsar</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8th July to 21st Aug.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6th to 25th Sep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Varanasi</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8th July to 21st Aug.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6th to 30th Sep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Charkhi Dadri</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6th July to 13th Aug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14th to 31st Dec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Rohtak</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6th July to 13th Aug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20th Aug to 3rd Sep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dirty="0">
                          <a:solidFill>
                            <a:srgbClr val="0000FF"/>
                          </a:solidFill>
                          <a:latin typeface="Times New Roman" pitchFamily="18" charset="0"/>
                          <a:cs typeface="Times New Roman" pitchFamily="18" charset="0"/>
                          <a:hlinkClick r:id="" action="ppaction://noaction"/>
                        </a:rPr>
                        <a:t>Click here</a:t>
                      </a:r>
                      <a:endParaRPr lang="en-US" sz="1400" b="0" i="0" u="sng" strike="noStrike" dirty="0">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57165">
                <a:tc>
                  <a:txBody>
                    <a:bodyPr/>
                    <a:lstStyle/>
                    <a:p>
                      <a:pPr algn="l" fontAlgn="ctr"/>
                      <a:r>
                        <a:rPr lang="en-US" sz="1400" b="0" i="0" u="none" strike="noStrike">
                          <a:solidFill>
                            <a:srgbClr val="000000"/>
                          </a:solidFill>
                          <a:latin typeface="Times New Roman" pitchFamily="18" charset="0"/>
                          <a:cs typeface="Times New Roman" pitchFamily="18" charset="0"/>
                        </a:rPr>
                        <a:t>ARO Hisar</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6th July to 13th Aug 2021</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pitchFamily="18" charset="0"/>
                          <a:cs typeface="Times New Roman" pitchFamily="18" charset="0"/>
                        </a:rPr>
                        <a:t>9th to 24th Jan 2022</a:t>
                      </a:r>
                    </a:p>
                  </a:txBody>
                  <a:tcPr marL="72444"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a:solidFill>
                            <a:srgbClr val="0000FF"/>
                          </a:solidFill>
                          <a:latin typeface="Times New Roman" pitchFamily="18" charset="0"/>
                          <a:cs typeface="Times New Roman" pitchFamily="18" charset="0"/>
                          <a:hlinkClick r:id="" action="ppaction://noaction"/>
                        </a:rPr>
                        <a:t>Click here</a:t>
                      </a:r>
                      <a:endParaRPr lang="en-US" sz="1400" b="0" i="0" u="sng" strike="noStrike">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sng" strike="noStrike" dirty="0">
                          <a:solidFill>
                            <a:srgbClr val="0000FF"/>
                          </a:solidFill>
                          <a:latin typeface="Times New Roman" pitchFamily="18" charset="0"/>
                          <a:cs typeface="Times New Roman" pitchFamily="18" charset="0"/>
                          <a:hlinkClick r:id="" action="ppaction://noaction"/>
                        </a:rPr>
                        <a:t>Click here</a:t>
                      </a:r>
                      <a:endParaRPr lang="en-US" sz="1400" b="0" i="0" u="sng" strike="noStrike" dirty="0">
                        <a:solidFill>
                          <a:srgbClr val="0000FF"/>
                        </a:solidFill>
                        <a:latin typeface="Times New Roman" pitchFamily="18" charset="0"/>
                        <a:cs typeface="Times New Roman" pitchFamily="18" charset="0"/>
                      </a:endParaRP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81199" y="228597"/>
          <a:ext cx="8229602" cy="6400797"/>
        </p:xfrm>
        <a:graphic>
          <a:graphicData uri="http://schemas.openxmlformats.org/drawingml/2006/table">
            <a:tbl>
              <a:tblPr/>
              <a:tblGrid>
                <a:gridCol w="1955979">
                  <a:extLst>
                    <a:ext uri="{9D8B030D-6E8A-4147-A177-3AD203B41FA5}">
                      <a16:colId xmlns:a16="http://schemas.microsoft.com/office/drawing/2014/main" val="20000"/>
                    </a:ext>
                  </a:extLst>
                </a:gridCol>
                <a:gridCol w="2347175">
                  <a:extLst>
                    <a:ext uri="{9D8B030D-6E8A-4147-A177-3AD203B41FA5}">
                      <a16:colId xmlns:a16="http://schemas.microsoft.com/office/drawing/2014/main" val="20001"/>
                    </a:ext>
                  </a:extLst>
                </a:gridCol>
                <a:gridCol w="2115355">
                  <a:extLst>
                    <a:ext uri="{9D8B030D-6E8A-4147-A177-3AD203B41FA5}">
                      <a16:colId xmlns:a16="http://schemas.microsoft.com/office/drawing/2014/main" val="20002"/>
                    </a:ext>
                  </a:extLst>
                </a:gridCol>
                <a:gridCol w="941768">
                  <a:extLst>
                    <a:ext uri="{9D8B030D-6E8A-4147-A177-3AD203B41FA5}">
                      <a16:colId xmlns:a16="http://schemas.microsoft.com/office/drawing/2014/main" val="20003"/>
                    </a:ext>
                  </a:extLst>
                </a:gridCol>
                <a:gridCol w="869325">
                  <a:extLst>
                    <a:ext uri="{9D8B030D-6E8A-4147-A177-3AD203B41FA5}">
                      <a16:colId xmlns:a16="http://schemas.microsoft.com/office/drawing/2014/main" val="20004"/>
                    </a:ext>
                  </a:extLst>
                </a:gridCol>
              </a:tblGrid>
              <a:tr h="520063">
                <a:tc>
                  <a:txBody>
                    <a:bodyPr/>
                    <a:lstStyle/>
                    <a:p>
                      <a:pPr algn="ctr" fontAlgn="ctr"/>
                      <a:r>
                        <a:rPr lang="en-US" sz="1400" b="1" i="0" u="none" strike="noStrike" dirty="0">
                          <a:solidFill>
                            <a:srgbClr val="FF0000"/>
                          </a:solidFill>
                          <a:latin typeface="Times New Roman" pitchFamily="18" charset="0"/>
                          <a:cs typeface="Times New Roman" pitchFamily="18" charset="0"/>
                        </a:rPr>
                        <a:t>Location</a:t>
                      </a: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FF0000"/>
                          </a:solidFill>
                          <a:latin typeface="Times New Roman" pitchFamily="18" charset="0"/>
                          <a:cs typeface="Times New Roman" pitchFamily="18" charset="0"/>
                        </a:rPr>
                        <a:t>Application Date</a:t>
                      </a: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FF0000"/>
                          </a:solidFill>
                          <a:latin typeface="Times New Roman" pitchFamily="18" charset="0"/>
                          <a:cs typeface="Times New Roman" pitchFamily="18" charset="0"/>
                        </a:rPr>
                        <a:t>Rally Date</a:t>
                      </a: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FF0000"/>
                          </a:solidFill>
                          <a:latin typeface="Times New Roman" pitchFamily="18" charset="0"/>
                          <a:cs typeface="Times New Roman" pitchFamily="18" charset="0"/>
                        </a:rPr>
                        <a:t>Notification</a:t>
                      </a: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FF0000"/>
                          </a:solidFill>
                          <a:latin typeface="Times New Roman" pitchFamily="18" charset="0"/>
                          <a:cs typeface="Times New Roman" pitchFamily="18" charset="0"/>
                        </a:rPr>
                        <a:t>Apply Link</a:t>
                      </a:r>
                    </a:p>
                  </a:txBody>
                  <a:tcPr marL="8049" marR="8049" marT="8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7616">
                <a:tc>
                  <a:txBody>
                    <a:bodyPr/>
                    <a:lstStyle/>
                    <a:p>
                      <a:pPr algn="l" fontAlgn="ctr"/>
                      <a:r>
                        <a:rPr lang="en-US" sz="1400" b="1" i="0" u="none" strike="noStrike">
                          <a:solidFill>
                            <a:srgbClr val="000000"/>
                          </a:solidFill>
                          <a:latin typeface="Calibri"/>
                        </a:rPr>
                        <a:t>RO HQ Ambala</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6th July to 13th Aug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20th Aug to 3rd Sep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7616">
                <a:tc>
                  <a:txBody>
                    <a:bodyPr/>
                    <a:lstStyle/>
                    <a:p>
                      <a:pPr algn="l" fontAlgn="ctr"/>
                      <a:r>
                        <a:rPr lang="en-US" sz="1400" b="1" i="0" u="none" strike="noStrike">
                          <a:solidFill>
                            <a:srgbClr val="000000"/>
                          </a:solidFill>
                          <a:latin typeface="Calibri"/>
                        </a:rPr>
                        <a:t>ARO Vizag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20th June to 3rd August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16th to 31st Aug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7616">
                <a:tc>
                  <a:txBody>
                    <a:bodyPr/>
                    <a:lstStyle/>
                    <a:p>
                      <a:pPr algn="l" fontAlgn="ctr"/>
                      <a:r>
                        <a:rPr lang="en-US" sz="1400" b="1" i="0" u="none" strike="noStrike">
                          <a:solidFill>
                            <a:srgbClr val="000000"/>
                          </a:solidFill>
                          <a:latin typeface="Calibri"/>
                        </a:rPr>
                        <a:t>ARO Vizag (Yanam)</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20th June to 3rd August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16th to 31st Aug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7616">
                <a:tc>
                  <a:txBody>
                    <a:bodyPr/>
                    <a:lstStyle/>
                    <a:p>
                      <a:pPr algn="l" fontAlgn="ctr"/>
                      <a:r>
                        <a:rPr lang="en-US" sz="1400" b="1" i="0" u="none" strike="noStrike">
                          <a:solidFill>
                            <a:srgbClr val="000000"/>
                          </a:solidFill>
                          <a:latin typeface="Calibri"/>
                        </a:rPr>
                        <a:t>ARO Patiala</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6th June to 20th July</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21st July to 5th Aug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37050">
                <a:tc>
                  <a:txBody>
                    <a:bodyPr/>
                    <a:lstStyle/>
                    <a:p>
                      <a:pPr algn="l" fontAlgn="ctr"/>
                      <a:r>
                        <a:rPr lang="en-US" sz="1400" b="1" i="0" u="none" strike="noStrike">
                          <a:solidFill>
                            <a:srgbClr val="000000"/>
                          </a:solidFill>
                          <a:latin typeface="Calibri"/>
                        </a:rPr>
                        <a:t>ARO Ahmedabad</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6th June to 20th July</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5th to 22nd August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7616">
                <a:tc>
                  <a:txBody>
                    <a:bodyPr/>
                    <a:lstStyle/>
                    <a:p>
                      <a:pPr algn="l" fontAlgn="ctr"/>
                      <a:r>
                        <a:rPr lang="en-US" sz="1400" b="1" i="0" u="none" strike="noStrike">
                          <a:solidFill>
                            <a:srgbClr val="000000"/>
                          </a:solidFill>
                          <a:latin typeface="Calibri"/>
                        </a:rPr>
                        <a:t>RO Alwar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14th May to 27th June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11th July to 2nd August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7616">
                <a:tc>
                  <a:txBody>
                    <a:bodyPr/>
                    <a:lstStyle/>
                    <a:p>
                      <a:pPr algn="l" fontAlgn="ctr"/>
                      <a:r>
                        <a:rPr lang="en-US" sz="1400" b="1" i="0" u="none" strike="noStrike">
                          <a:solidFill>
                            <a:srgbClr val="000000"/>
                          </a:solidFill>
                          <a:latin typeface="Calibri"/>
                        </a:rPr>
                        <a:t>RO Jaipur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14th May to 27th June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11th July to 2nd August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07616">
                <a:tc>
                  <a:txBody>
                    <a:bodyPr/>
                    <a:lstStyle/>
                    <a:p>
                      <a:pPr algn="l" fontAlgn="ctr"/>
                      <a:r>
                        <a:rPr lang="en-US" sz="1400" b="1" i="0" u="none" strike="noStrike">
                          <a:solidFill>
                            <a:srgbClr val="000000"/>
                          </a:solidFill>
                          <a:latin typeface="Calibri"/>
                        </a:rPr>
                        <a:t>RO (HQ) Ambala</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8th April to 22nd May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7th to 25th June 201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07616">
                <a:tc>
                  <a:txBody>
                    <a:bodyPr/>
                    <a:lstStyle/>
                    <a:p>
                      <a:pPr algn="l" fontAlgn="ctr"/>
                      <a:r>
                        <a:rPr lang="en-US" sz="1400" b="1" i="0" u="none" strike="noStrike">
                          <a:solidFill>
                            <a:srgbClr val="000000"/>
                          </a:solidFill>
                          <a:latin typeface="Calibri"/>
                        </a:rPr>
                        <a:t>ARO Bareilly</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8th April to 22nd May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7th to 30th June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07616">
                <a:tc>
                  <a:txBody>
                    <a:bodyPr/>
                    <a:lstStyle/>
                    <a:p>
                      <a:pPr algn="l" fontAlgn="ctr"/>
                      <a:r>
                        <a:rPr lang="en-US" sz="1400" b="1" i="0" u="none" strike="noStrike">
                          <a:solidFill>
                            <a:srgbClr val="000000"/>
                          </a:solidFill>
                          <a:latin typeface="Calibri"/>
                        </a:rPr>
                        <a:t>ARO Srinagar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2nd April to 1st May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17th to 28th May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07616">
                <a:tc>
                  <a:txBody>
                    <a:bodyPr/>
                    <a:lstStyle/>
                    <a:p>
                      <a:pPr algn="l" fontAlgn="ctr"/>
                      <a:r>
                        <a:rPr lang="en-US" sz="1400" b="1" i="0" u="none" strike="noStrike">
                          <a:solidFill>
                            <a:srgbClr val="000000"/>
                          </a:solidFill>
                          <a:latin typeface="Calibri"/>
                        </a:rPr>
                        <a:t>ARO Aizwal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19th March to 17th April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1st May to 8th May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07616">
                <a:tc>
                  <a:txBody>
                    <a:bodyPr/>
                    <a:lstStyle/>
                    <a:p>
                      <a:pPr algn="l" fontAlgn="ctr"/>
                      <a:r>
                        <a:rPr lang="en-US" sz="1400" b="1" i="0" u="none" strike="noStrike">
                          <a:solidFill>
                            <a:srgbClr val="000000"/>
                          </a:solidFill>
                          <a:latin typeface="Calibri"/>
                        </a:rPr>
                        <a:t>ARO Guntur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17th March to 30th April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16th to 30th May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07616">
                <a:tc>
                  <a:txBody>
                    <a:bodyPr/>
                    <a:lstStyle/>
                    <a:p>
                      <a:pPr algn="l" fontAlgn="ctr"/>
                      <a:r>
                        <a:rPr lang="en-US" sz="1400" b="1" i="0" u="none" strike="noStrike">
                          <a:solidFill>
                            <a:srgbClr val="000000"/>
                          </a:solidFill>
                          <a:latin typeface="Calibri"/>
                        </a:rPr>
                        <a:t>Ro (HQ) Bangalore</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13th March to 26th April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7th to 12th May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07616">
                <a:tc>
                  <a:txBody>
                    <a:bodyPr/>
                    <a:lstStyle/>
                    <a:p>
                      <a:pPr algn="l" fontAlgn="ctr"/>
                      <a:r>
                        <a:rPr lang="en-US" sz="1400" b="1" i="0" u="none" strike="noStrike">
                          <a:solidFill>
                            <a:srgbClr val="000000"/>
                          </a:solidFill>
                          <a:latin typeface="Calibri"/>
                        </a:rPr>
                        <a:t>ARO Meerut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13th March to 26th April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12th to 31st May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07616">
                <a:tc>
                  <a:txBody>
                    <a:bodyPr/>
                    <a:lstStyle/>
                    <a:p>
                      <a:pPr algn="l" fontAlgn="ctr"/>
                      <a:r>
                        <a:rPr lang="en-US" sz="1400" b="1" i="0" u="none" strike="noStrike">
                          <a:solidFill>
                            <a:srgbClr val="000000"/>
                          </a:solidFill>
                          <a:latin typeface="Calibri"/>
                        </a:rPr>
                        <a:t>ARO Rohtak</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4th March to 17th April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3rd to 20th May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307616">
                <a:tc>
                  <a:txBody>
                    <a:bodyPr/>
                    <a:lstStyle/>
                    <a:p>
                      <a:pPr algn="l" fontAlgn="ctr"/>
                      <a:r>
                        <a:rPr lang="en-US" sz="1400" b="1" i="0" u="none" strike="noStrike">
                          <a:solidFill>
                            <a:srgbClr val="000000"/>
                          </a:solidFill>
                          <a:latin typeface="Calibri"/>
                        </a:rPr>
                        <a:t>IRO Delhi Cantt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Upto 13th March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18th t0 25th March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307616">
                <a:tc>
                  <a:txBody>
                    <a:bodyPr/>
                    <a:lstStyle/>
                    <a:p>
                      <a:pPr algn="l" fontAlgn="ctr"/>
                      <a:r>
                        <a:rPr lang="en-US" sz="1400" b="1" i="0" u="none" strike="noStrike">
                          <a:solidFill>
                            <a:srgbClr val="000000"/>
                          </a:solidFill>
                          <a:latin typeface="Calibri"/>
                        </a:rPr>
                        <a:t>RO Shillong</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27th Feb to 28th Mach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7th to 16th April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521828">
                <a:tc>
                  <a:txBody>
                    <a:bodyPr/>
                    <a:lstStyle/>
                    <a:p>
                      <a:pPr algn="l" fontAlgn="ctr"/>
                      <a:r>
                        <a:rPr lang="en-US" sz="1400" b="1" i="0" u="none" strike="noStrike">
                          <a:solidFill>
                            <a:srgbClr val="000000"/>
                          </a:solidFill>
                          <a:latin typeface="Calibri"/>
                        </a:rPr>
                        <a:t>ARO Alwar</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20th Feb to 6th April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Calibri"/>
                        </a:rPr>
                        <a:t>20th April to 15th May 2021</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a:solidFill>
                            <a:srgbClr val="0000FF"/>
                          </a:solidFill>
                          <a:latin typeface="Calibri"/>
                          <a:hlinkClick r:id="" action="ppaction://noaction"/>
                        </a:rPr>
                        <a:t>Click here</a:t>
                      </a:r>
                      <a:endParaRPr lang="en-US" sz="1400" b="1" i="0" u="sng" strike="noStrike">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sng" strike="noStrike" dirty="0">
                          <a:solidFill>
                            <a:srgbClr val="0000FF"/>
                          </a:solidFill>
                          <a:latin typeface="Calibri"/>
                          <a:hlinkClick r:id="" action="ppaction://noaction"/>
                        </a:rPr>
                        <a:t>Click here</a:t>
                      </a:r>
                      <a:endParaRPr lang="en-US" sz="1400" b="1" i="0" u="sng" strike="noStrike" dirty="0">
                        <a:solidFill>
                          <a:srgbClr val="0000FF"/>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bl>
          </a:graphicData>
        </a:graphic>
      </p:graphicFrame>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18871" y="152402"/>
          <a:ext cx="8754258" cy="6606515"/>
        </p:xfrm>
        <a:graphic>
          <a:graphicData uri="http://schemas.openxmlformats.org/drawingml/2006/table">
            <a:tbl>
              <a:tblPr/>
              <a:tblGrid>
                <a:gridCol w="1766944">
                  <a:extLst>
                    <a:ext uri="{9D8B030D-6E8A-4147-A177-3AD203B41FA5}">
                      <a16:colId xmlns:a16="http://schemas.microsoft.com/office/drawing/2014/main" val="20000"/>
                    </a:ext>
                  </a:extLst>
                </a:gridCol>
                <a:gridCol w="5204594">
                  <a:extLst>
                    <a:ext uri="{9D8B030D-6E8A-4147-A177-3AD203B41FA5}">
                      <a16:colId xmlns:a16="http://schemas.microsoft.com/office/drawing/2014/main" val="20001"/>
                    </a:ext>
                  </a:extLst>
                </a:gridCol>
                <a:gridCol w="1782720">
                  <a:extLst>
                    <a:ext uri="{9D8B030D-6E8A-4147-A177-3AD203B41FA5}">
                      <a16:colId xmlns:a16="http://schemas.microsoft.com/office/drawing/2014/main" val="20002"/>
                    </a:ext>
                  </a:extLst>
                </a:gridCol>
              </a:tblGrid>
              <a:tr h="232465">
                <a:tc>
                  <a:txBody>
                    <a:bodyPr/>
                    <a:lstStyle/>
                    <a:p>
                      <a:pPr marL="0" marR="0" algn="ctr">
                        <a:lnSpc>
                          <a:spcPct val="107000"/>
                        </a:lnSpc>
                        <a:spcBef>
                          <a:spcPts val="0"/>
                        </a:spcBef>
                        <a:spcAft>
                          <a:spcPts val="0"/>
                        </a:spcAft>
                      </a:pPr>
                      <a:r>
                        <a:rPr lang="en-US" sz="1200" b="1" dirty="0">
                          <a:solidFill>
                            <a:srgbClr val="C00000"/>
                          </a:solidFill>
                          <a:latin typeface="Times New Roman" pitchFamily="18" charset="0"/>
                          <a:ea typeface="Times New Roman"/>
                          <a:cs typeface="Times New Roman" pitchFamily="18" charset="0"/>
                        </a:rPr>
                        <a:t>Category</a:t>
                      </a:r>
                      <a:endParaRPr lang="en-US" sz="1200" dirty="0">
                        <a:solidFill>
                          <a:srgbClr val="C00000"/>
                        </a:solidFill>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200" b="1">
                          <a:solidFill>
                            <a:srgbClr val="C00000"/>
                          </a:solidFill>
                          <a:latin typeface="Times New Roman" pitchFamily="18" charset="0"/>
                          <a:ea typeface="Times New Roman"/>
                          <a:cs typeface="Times New Roman" pitchFamily="18" charset="0"/>
                        </a:rPr>
                        <a:t>Education</a:t>
                      </a:r>
                      <a:endParaRPr lang="en-US" sz="1200">
                        <a:solidFill>
                          <a:srgbClr val="C00000"/>
                        </a:solidFill>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200" b="1" dirty="0">
                          <a:solidFill>
                            <a:srgbClr val="C00000"/>
                          </a:solidFill>
                          <a:latin typeface="Times New Roman" pitchFamily="18" charset="0"/>
                          <a:ea typeface="Times New Roman"/>
                          <a:cs typeface="Times New Roman" pitchFamily="18" charset="0"/>
                        </a:rPr>
                        <a:t>Age</a:t>
                      </a:r>
                      <a:endParaRPr lang="en-US" sz="1200" dirty="0">
                        <a:solidFill>
                          <a:srgbClr val="C00000"/>
                        </a:solidFill>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0"/>
                  </a:ext>
                </a:extLst>
              </a:tr>
              <a:tr h="361794">
                <a:tc>
                  <a:txBody>
                    <a:bodyPr/>
                    <a:lstStyle/>
                    <a:p>
                      <a:pPr marL="0" marR="0" algn="ctr">
                        <a:lnSpc>
                          <a:spcPct val="107000"/>
                        </a:lnSpc>
                        <a:spcBef>
                          <a:spcPts val="0"/>
                        </a:spcBef>
                        <a:spcAft>
                          <a:spcPts val="0"/>
                        </a:spcAft>
                      </a:pPr>
                      <a:r>
                        <a:rPr lang="en-US" sz="1200" b="1">
                          <a:solidFill>
                            <a:srgbClr val="000000"/>
                          </a:solidFill>
                          <a:latin typeface="Times New Roman" pitchFamily="18" charset="0"/>
                          <a:ea typeface="Times New Roman"/>
                          <a:cs typeface="Times New Roman" pitchFamily="18" charset="0"/>
                        </a:rPr>
                        <a:t>Soldier (General Duty All arms)</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l">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High school or matric pass with a minimum of 45% marks in aggregate and a minimum of 33% in each subject.</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ctr">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17 ½ to 21 years</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extLst>
                  <a:ext uri="{0D108BD9-81ED-4DB2-BD59-A6C34878D82A}">
                    <a16:rowId xmlns:a16="http://schemas.microsoft.com/office/drawing/2014/main" val="10001"/>
                  </a:ext>
                </a:extLst>
              </a:tr>
              <a:tr h="532854">
                <a:tc>
                  <a:txBody>
                    <a:bodyPr/>
                    <a:lstStyle/>
                    <a:p>
                      <a:pPr marL="0" marR="0" algn="ctr">
                        <a:lnSpc>
                          <a:spcPct val="107000"/>
                        </a:lnSpc>
                        <a:spcBef>
                          <a:spcPts val="0"/>
                        </a:spcBef>
                        <a:spcAft>
                          <a:spcPts val="0"/>
                        </a:spcAft>
                      </a:pPr>
                      <a:r>
                        <a:rPr lang="en-US" sz="1200" b="1">
                          <a:solidFill>
                            <a:srgbClr val="000000"/>
                          </a:solidFill>
                          <a:latin typeface="Times New Roman" pitchFamily="18" charset="0"/>
                          <a:ea typeface="Times New Roman"/>
                          <a:cs typeface="Times New Roman" pitchFamily="18" charset="0"/>
                        </a:rPr>
                        <a:t>Soldier technical</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l">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Intermediate pass with Physics, Chemistry, Maths, and English with minimum 50% marks in aggregate and minimum 40% marks in each subject.</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17 ½ to 23 years</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2"/>
                  </a:ext>
                </a:extLst>
              </a:tr>
              <a:tr h="542690">
                <a:tc>
                  <a:txBody>
                    <a:bodyPr/>
                    <a:lstStyle/>
                    <a:p>
                      <a:pPr marL="0" marR="0" algn="ctr">
                        <a:lnSpc>
                          <a:spcPct val="107000"/>
                        </a:lnSpc>
                        <a:spcBef>
                          <a:spcPts val="0"/>
                        </a:spcBef>
                        <a:spcAft>
                          <a:spcPts val="0"/>
                        </a:spcAft>
                      </a:pPr>
                      <a:r>
                        <a:rPr lang="en-US" sz="1200" b="1">
                          <a:solidFill>
                            <a:srgbClr val="000000"/>
                          </a:solidFill>
                          <a:latin typeface="Times New Roman" pitchFamily="18" charset="0"/>
                          <a:ea typeface="Times New Roman"/>
                          <a:cs typeface="Times New Roman" pitchFamily="18" charset="0"/>
                        </a:rPr>
                        <a:t>Soldier clerk/storekeeper Technical</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l">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Intermediate examination pass in any stream having minimum 60% marks and 50% in each subject</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ctr">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17 ½ to 23 years</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extLst>
                  <a:ext uri="{0D108BD9-81ED-4DB2-BD59-A6C34878D82A}">
                    <a16:rowId xmlns:a16="http://schemas.microsoft.com/office/drawing/2014/main" val="10003"/>
                  </a:ext>
                </a:extLst>
              </a:tr>
              <a:tr h="361794">
                <a:tc>
                  <a:txBody>
                    <a:bodyPr/>
                    <a:lstStyle/>
                    <a:p>
                      <a:pPr marL="0" marR="0" algn="ctr">
                        <a:lnSpc>
                          <a:spcPct val="107000"/>
                        </a:lnSpc>
                        <a:spcBef>
                          <a:spcPts val="0"/>
                        </a:spcBef>
                        <a:spcAft>
                          <a:spcPts val="0"/>
                        </a:spcAft>
                      </a:pPr>
                      <a:r>
                        <a:rPr lang="en-US" sz="1200" b="1">
                          <a:solidFill>
                            <a:srgbClr val="000000"/>
                          </a:solidFill>
                          <a:latin typeface="Times New Roman" pitchFamily="18" charset="0"/>
                          <a:ea typeface="Times New Roman"/>
                          <a:cs typeface="Times New Roman" pitchFamily="18" charset="0"/>
                        </a:rPr>
                        <a:t>Soldier nursing assistant</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l">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Intermediate pass with physics, chemistry, biology, and English having minimum 50% marks in aggregate and 40 % in each subject</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17 ½ to 23 years</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4"/>
                  </a:ext>
                </a:extLst>
              </a:tr>
              <a:tr h="710473">
                <a:tc>
                  <a:txBody>
                    <a:bodyPr/>
                    <a:lstStyle/>
                    <a:p>
                      <a:pPr marL="0" marR="0" algn="ctr">
                        <a:lnSpc>
                          <a:spcPct val="107000"/>
                        </a:lnSpc>
                        <a:spcBef>
                          <a:spcPts val="0"/>
                        </a:spcBef>
                        <a:spcAft>
                          <a:spcPts val="0"/>
                        </a:spcAft>
                      </a:pPr>
                      <a:r>
                        <a:rPr lang="en-US" sz="1200" b="1">
                          <a:solidFill>
                            <a:srgbClr val="000000"/>
                          </a:solidFill>
                          <a:latin typeface="Times New Roman" pitchFamily="18" charset="0"/>
                          <a:ea typeface="Times New Roman"/>
                          <a:cs typeface="Times New Roman" pitchFamily="18" charset="0"/>
                        </a:rPr>
                        <a:t>Sepoy Pharma</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l">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Intermediate or equivalent examination passed with physics, chemistry, biology, and English, qualified in D Pharma with minimum 55% marks and must have registered with state pharmacy council of India.</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ctr">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19 to 25 years</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extLst>
                  <a:ext uri="{0D108BD9-81ED-4DB2-BD59-A6C34878D82A}">
                    <a16:rowId xmlns:a16="http://schemas.microsoft.com/office/drawing/2014/main" val="10005"/>
                  </a:ext>
                </a:extLst>
              </a:tr>
              <a:tr h="361794">
                <a:tc>
                  <a:txBody>
                    <a:bodyPr/>
                    <a:lstStyle/>
                    <a:p>
                      <a:pPr marL="0" marR="0" algn="ctr">
                        <a:lnSpc>
                          <a:spcPct val="107000"/>
                        </a:lnSpc>
                        <a:spcBef>
                          <a:spcPts val="0"/>
                        </a:spcBef>
                        <a:spcAft>
                          <a:spcPts val="0"/>
                        </a:spcAft>
                      </a:pPr>
                      <a:r>
                        <a:rPr lang="en-US" sz="1200" b="1">
                          <a:solidFill>
                            <a:srgbClr val="000000"/>
                          </a:solidFill>
                          <a:latin typeface="Times New Roman" pitchFamily="18" charset="0"/>
                          <a:ea typeface="Times New Roman"/>
                          <a:cs typeface="Times New Roman" pitchFamily="18" charset="0"/>
                        </a:rPr>
                        <a:t>Soldier nursing assistant veterinary</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l">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Intermediate pass in PCB and English with minimum 50% marks and 40 % marks in each subject</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17 ½ to 23 years</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6"/>
                  </a:ext>
                </a:extLst>
              </a:tr>
              <a:tr h="180896">
                <a:tc>
                  <a:txBody>
                    <a:bodyPr/>
                    <a:lstStyle/>
                    <a:p>
                      <a:pPr marL="0" marR="0" algn="ctr">
                        <a:lnSpc>
                          <a:spcPct val="107000"/>
                        </a:lnSpc>
                        <a:spcBef>
                          <a:spcPts val="0"/>
                        </a:spcBef>
                        <a:spcAft>
                          <a:spcPts val="0"/>
                        </a:spcAft>
                      </a:pPr>
                      <a:r>
                        <a:rPr lang="en-US" sz="1200" b="1">
                          <a:solidFill>
                            <a:srgbClr val="000000"/>
                          </a:solidFill>
                          <a:latin typeface="Times New Roman" pitchFamily="18" charset="0"/>
                          <a:ea typeface="Times New Roman"/>
                          <a:cs typeface="Times New Roman" pitchFamily="18" charset="0"/>
                        </a:rPr>
                        <a:t>Soldier tradesmen</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l">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8</a:t>
                      </a:r>
                      <a:r>
                        <a:rPr lang="en-US" sz="1200" baseline="30000">
                          <a:solidFill>
                            <a:srgbClr val="000000"/>
                          </a:solidFill>
                          <a:latin typeface="Times New Roman" pitchFamily="18" charset="0"/>
                          <a:ea typeface="Times New Roman"/>
                          <a:cs typeface="Times New Roman" pitchFamily="18" charset="0"/>
                        </a:rPr>
                        <a:t>th</a:t>
                      </a:r>
                      <a:r>
                        <a:rPr lang="en-US" sz="1200">
                          <a:solidFill>
                            <a:srgbClr val="000000"/>
                          </a:solidFill>
                          <a:latin typeface="Times New Roman" pitchFamily="18" charset="0"/>
                          <a:ea typeface="Times New Roman"/>
                          <a:cs typeface="Times New Roman" pitchFamily="18" charset="0"/>
                        </a:rPr>
                        <a:t> pass must have scored 33% marks in each subject</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ctr">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17 ½ to 23 years  </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extLst>
                  <a:ext uri="{0D108BD9-81ED-4DB2-BD59-A6C34878D82A}">
                    <a16:rowId xmlns:a16="http://schemas.microsoft.com/office/drawing/2014/main" val="10007"/>
                  </a:ext>
                </a:extLst>
              </a:tr>
              <a:tr h="180896">
                <a:tc>
                  <a:txBody>
                    <a:bodyPr/>
                    <a:lstStyle/>
                    <a:p>
                      <a:pPr marL="0" marR="0" algn="ctr">
                        <a:lnSpc>
                          <a:spcPct val="107000"/>
                        </a:lnSpc>
                        <a:spcBef>
                          <a:spcPts val="0"/>
                        </a:spcBef>
                        <a:spcAft>
                          <a:spcPts val="0"/>
                        </a:spcAft>
                      </a:pPr>
                      <a:r>
                        <a:rPr lang="en-US" sz="1200" b="1">
                          <a:solidFill>
                            <a:srgbClr val="000000"/>
                          </a:solidFill>
                          <a:latin typeface="Times New Roman" pitchFamily="18" charset="0"/>
                          <a:ea typeface="Times New Roman"/>
                          <a:cs typeface="Times New Roman" pitchFamily="18" charset="0"/>
                        </a:rPr>
                        <a:t>Soldier tradesmen</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l">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High school pass must have secure 33% marks in each subject</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17 ½ to 23 years</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8"/>
                  </a:ext>
                </a:extLst>
              </a:tr>
              <a:tr h="361794">
                <a:tc>
                  <a:txBody>
                    <a:bodyPr/>
                    <a:lstStyle/>
                    <a:p>
                      <a:pPr marL="0" marR="0" algn="ctr">
                        <a:lnSpc>
                          <a:spcPct val="107000"/>
                        </a:lnSpc>
                        <a:spcBef>
                          <a:spcPts val="0"/>
                        </a:spcBef>
                        <a:spcAft>
                          <a:spcPts val="0"/>
                        </a:spcAft>
                      </a:pPr>
                      <a:r>
                        <a:rPr lang="en-US" sz="1200" b="1">
                          <a:solidFill>
                            <a:srgbClr val="000000"/>
                          </a:solidFill>
                          <a:latin typeface="Times New Roman" pitchFamily="18" charset="0"/>
                          <a:ea typeface="Times New Roman"/>
                          <a:cs typeface="Times New Roman" pitchFamily="18" charset="0"/>
                        </a:rPr>
                        <a:t>Survey automated cartographer</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l">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BA/B.Sc. with maths and also passed their intermediate with maths and science as the main subjects</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ctr">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20- 25 years</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extLst>
                  <a:ext uri="{0D108BD9-81ED-4DB2-BD59-A6C34878D82A}">
                    <a16:rowId xmlns:a16="http://schemas.microsoft.com/office/drawing/2014/main" val="10009"/>
                  </a:ext>
                </a:extLst>
              </a:tr>
              <a:tr h="1598563">
                <a:tc>
                  <a:txBody>
                    <a:bodyPr/>
                    <a:lstStyle/>
                    <a:p>
                      <a:pPr marL="0" marR="0" algn="ctr">
                        <a:lnSpc>
                          <a:spcPct val="107000"/>
                        </a:lnSpc>
                        <a:spcBef>
                          <a:spcPts val="0"/>
                        </a:spcBef>
                        <a:spcAft>
                          <a:spcPts val="0"/>
                        </a:spcAft>
                      </a:pPr>
                      <a:r>
                        <a:rPr lang="en-US" sz="1200" b="1">
                          <a:solidFill>
                            <a:srgbClr val="000000"/>
                          </a:solidFill>
                          <a:latin typeface="Times New Roman" pitchFamily="18" charset="0"/>
                          <a:ea typeface="Times New Roman"/>
                          <a:cs typeface="Times New Roman" pitchFamily="18" charset="0"/>
                        </a:rPr>
                        <a:t>Junior commissioned officer (religious teacher)</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l">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Must be graduate and must have the following qualification: </a:t>
                      </a:r>
                      <a:r>
                        <a:rPr lang="en-US" sz="1200" b="1">
                          <a:solidFill>
                            <a:srgbClr val="000000"/>
                          </a:solidFill>
                          <a:latin typeface="Times New Roman" pitchFamily="18" charset="0"/>
                          <a:ea typeface="Times New Roman"/>
                          <a:cs typeface="Times New Roman" pitchFamily="18" charset="0"/>
                        </a:rPr>
                        <a:t>Pandit for Gurkha regiment:</a:t>
                      </a:r>
                      <a:r>
                        <a:rPr lang="en-US" sz="1200">
                          <a:solidFill>
                            <a:srgbClr val="000000"/>
                          </a:solidFill>
                          <a:latin typeface="Times New Roman" pitchFamily="18" charset="0"/>
                          <a:ea typeface="Times New Roman"/>
                          <a:cs typeface="Times New Roman" pitchFamily="18" charset="0"/>
                        </a:rPr>
                        <a:t> Hindu candidates with Acharya in Sanskrit OR Shastri in Sanskrit with one-year diploma in karma kand</a:t>
                      </a:r>
                      <a:r>
                        <a:rPr lang="en-US" sz="1200" b="1">
                          <a:solidFill>
                            <a:srgbClr val="000000"/>
                          </a:solidFill>
                          <a:latin typeface="Times New Roman" pitchFamily="18" charset="0"/>
                          <a:ea typeface="Times New Roman"/>
                          <a:cs typeface="Times New Roman" pitchFamily="18" charset="0"/>
                        </a:rPr>
                        <a:t>Granthi</a:t>
                      </a:r>
                      <a:r>
                        <a:rPr lang="en-US" sz="1200">
                          <a:solidFill>
                            <a:srgbClr val="000000"/>
                          </a:solidFill>
                          <a:latin typeface="Times New Roman" pitchFamily="18" charset="0"/>
                          <a:ea typeface="Times New Roman"/>
                          <a:cs typeface="Times New Roman" pitchFamily="18" charset="0"/>
                        </a:rPr>
                        <a:t>: Sikh candidates with gyani in Punjabi</a:t>
                      </a:r>
                      <a:r>
                        <a:rPr lang="en-US" sz="1200" b="1">
                          <a:solidFill>
                            <a:srgbClr val="000000"/>
                          </a:solidFill>
                          <a:latin typeface="Times New Roman" pitchFamily="18" charset="0"/>
                          <a:ea typeface="Times New Roman"/>
                          <a:cs typeface="Times New Roman" pitchFamily="18" charset="0"/>
                        </a:rPr>
                        <a:t>Maulvi for Ladakh scout:</a:t>
                      </a:r>
                      <a:r>
                        <a:rPr lang="en-US" sz="1200">
                          <a:solidFill>
                            <a:srgbClr val="000000"/>
                          </a:solidFill>
                          <a:latin typeface="Times New Roman" pitchFamily="18" charset="0"/>
                          <a:ea typeface="Times New Roman"/>
                          <a:cs typeface="Times New Roman" pitchFamily="18" charset="0"/>
                        </a:rPr>
                        <a:t> Muslim candidates with Maulvi Alim in Arabic or Adib Alim in Urdu. </a:t>
                      </a:r>
                      <a:r>
                        <a:rPr lang="en-US" sz="1200" b="1">
                          <a:solidFill>
                            <a:srgbClr val="000000"/>
                          </a:solidFill>
                          <a:latin typeface="Times New Roman" pitchFamily="18" charset="0"/>
                          <a:ea typeface="Times New Roman"/>
                          <a:cs typeface="Times New Roman" pitchFamily="18" charset="0"/>
                        </a:rPr>
                        <a:t>Padre</a:t>
                      </a:r>
                      <a:r>
                        <a:rPr lang="en-US" sz="1200">
                          <a:solidFill>
                            <a:srgbClr val="000000"/>
                          </a:solidFill>
                          <a:latin typeface="Times New Roman" pitchFamily="18" charset="0"/>
                          <a:ea typeface="Times New Roman"/>
                          <a:cs typeface="Times New Roman" pitchFamily="18" charset="0"/>
                        </a:rPr>
                        <a:t>: any candidates who have ordained priesthood by the appropriate ecclesiastical authority and are still on the approved list of the local bishop.</a:t>
                      </a:r>
                      <a:r>
                        <a:rPr lang="en-US" sz="1200" b="1">
                          <a:solidFill>
                            <a:srgbClr val="000000"/>
                          </a:solidFill>
                          <a:latin typeface="Times New Roman" pitchFamily="18" charset="0"/>
                          <a:ea typeface="Times New Roman"/>
                          <a:cs typeface="Times New Roman" pitchFamily="18" charset="0"/>
                        </a:rPr>
                        <a:t>Bodh monk:</a:t>
                      </a:r>
                      <a:r>
                        <a:rPr lang="en-US" sz="1200">
                          <a:solidFill>
                            <a:srgbClr val="000000"/>
                          </a:solidFill>
                          <a:latin typeface="Times New Roman" pitchFamily="18" charset="0"/>
                          <a:ea typeface="Times New Roman"/>
                          <a:cs typeface="Times New Roman" pitchFamily="18" charset="0"/>
                        </a:rPr>
                        <a:t> any person who has been ordained a monk by the appropriate authority.</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25-34 years</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10"/>
                  </a:ext>
                </a:extLst>
              </a:tr>
              <a:tr h="361794">
                <a:tc>
                  <a:txBody>
                    <a:bodyPr/>
                    <a:lstStyle/>
                    <a:p>
                      <a:pPr marL="0" marR="0" algn="ctr">
                        <a:lnSpc>
                          <a:spcPct val="107000"/>
                        </a:lnSpc>
                        <a:spcBef>
                          <a:spcPts val="0"/>
                        </a:spcBef>
                        <a:spcAft>
                          <a:spcPts val="0"/>
                        </a:spcAft>
                      </a:pPr>
                      <a:r>
                        <a:rPr lang="en-US" sz="1200" b="1">
                          <a:solidFill>
                            <a:srgbClr val="000000"/>
                          </a:solidFill>
                          <a:latin typeface="Times New Roman" pitchFamily="18" charset="0"/>
                          <a:ea typeface="Times New Roman"/>
                          <a:cs typeface="Times New Roman" pitchFamily="18" charset="0"/>
                        </a:rPr>
                        <a:t>Junior commissioned officer</a:t>
                      </a:r>
                      <a:r>
                        <a:rPr lang="en-US" sz="1200">
                          <a:solidFill>
                            <a:srgbClr val="000000"/>
                          </a:solidFill>
                          <a:latin typeface="Times New Roman" pitchFamily="18" charset="0"/>
                          <a:ea typeface="Times New Roman"/>
                          <a:cs typeface="Times New Roman" pitchFamily="18" charset="0"/>
                        </a:rPr>
                        <a:t> </a:t>
                      </a:r>
                      <a:r>
                        <a:rPr lang="en-US" sz="1200" b="1">
                          <a:solidFill>
                            <a:srgbClr val="000000"/>
                          </a:solidFill>
                          <a:latin typeface="Times New Roman" pitchFamily="18" charset="0"/>
                          <a:ea typeface="Times New Roman"/>
                          <a:cs typeface="Times New Roman" pitchFamily="18" charset="0"/>
                        </a:rPr>
                        <a:t>(catering)</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l">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Intermediate or equivalent diploma or certificate duration of one year or more in cookery/HM/Food craft institute</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ctr">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21-27 years</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extLst>
                  <a:ext uri="{0D108BD9-81ED-4DB2-BD59-A6C34878D82A}">
                    <a16:rowId xmlns:a16="http://schemas.microsoft.com/office/drawing/2014/main" val="10011"/>
                  </a:ext>
                </a:extLst>
              </a:tr>
              <a:tr h="361794">
                <a:tc>
                  <a:txBody>
                    <a:bodyPr/>
                    <a:lstStyle/>
                    <a:p>
                      <a:pPr marL="0" marR="0" algn="ctr">
                        <a:lnSpc>
                          <a:spcPct val="107000"/>
                        </a:lnSpc>
                        <a:spcBef>
                          <a:spcPts val="0"/>
                        </a:spcBef>
                        <a:spcAft>
                          <a:spcPts val="0"/>
                        </a:spcAft>
                      </a:pPr>
                      <a:r>
                        <a:rPr lang="en-US" sz="1200" b="1">
                          <a:solidFill>
                            <a:srgbClr val="000000"/>
                          </a:solidFill>
                          <a:latin typeface="Times New Roman" pitchFamily="18" charset="0"/>
                          <a:ea typeface="Times New Roman"/>
                          <a:cs typeface="Times New Roman" pitchFamily="18" charset="0"/>
                        </a:rPr>
                        <a:t>Havildar education</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l">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Group-X-MA/M.Sc./MCA or BA/B.Sc. /BCA/B.Sc. (IT) with B.Ed. Group Y- B.Sc. /BA/BCA/B.Sc. (IT) (without B.Ed.)</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20-25 years.</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12"/>
                  </a:ext>
                </a:extLst>
              </a:tr>
              <a:tr h="355236">
                <a:tc>
                  <a:txBody>
                    <a:bodyPr/>
                    <a:lstStyle/>
                    <a:p>
                      <a:pPr marL="0" marR="0" algn="ctr">
                        <a:lnSpc>
                          <a:spcPct val="107000"/>
                        </a:lnSpc>
                        <a:spcBef>
                          <a:spcPts val="0"/>
                        </a:spcBef>
                        <a:spcAft>
                          <a:spcPts val="0"/>
                        </a:spcAft>
                      </a:pPr>
                      <a:r>
                        <a:rPr lang="en-US" sz="1200" b="1">
                          <a:solidFill>
                            <a:srgbClr val="000000"/>
                          </a:solidFill>
                          <a:latin typeface="Times New Roman" pitchFamily="18" charset="0"/>
                          <a:ea typeface="Times New Roman"/>
                          <a:cs typeface="Times New Roman" pitchFamily="18" charset="0"/>
                        </a:rPr>
                        <a:t>Soldier general duty</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l">
                        <a:lnSpc>
                          <a:spcPct val="107000"/>
                        </a:lnSpc>
                        <a:spcBef>
                          <a:spcPts val="0"/>
                        </a:spcBef>
                        <a:spcAft>
                          <a:spcPts val="0"/>
                        </a:spcAft>
                      </a:pPr>
                      <a:r>
                        <a:rPr lang="en-US" sz="1200">
                          <a:solidFill>
                            <a:srgbClr val="000000"/>
                          </a:solidFill>
                          <a:latin typeface="Times New Roman" pitchFamily="18" charset="0"/>
                          <a:ea typeface="Times New Roman"/>
                          <a:cs typeface="Times New Roman" pitchFamily="18" charset="0"/>
                        </a:rPr>
                        <a:t>Matric or equivalent with 45% marks and minimum 33% in each subject</a:t>
                      </a:r>
                      <a:endParaRPr lang="en-US" sz="120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tc>
                  <a:txBody>
                    <a:bodyPr/>
                    <a:lstStyle/>
                    <a:p>
                      <a:pPr marL="0" marR="0" algn="ctr">
                        <a:lnSpc>
                          <a:spcPct val="107000"/>
                        </a:lnSpc>
                        <a:spcBef>
                          <a:spcPts val="0"/>
                        </a:spcBef>
                        <a:spcAft>
                          <a:spcPts val="0"/>
                        </a:spcAft>
                      </a:pPr>
                      <a:r>
                        <a:rPr lang="en-US" sz="1200" dirty="0">
                          <a:solidFill>
                            <a:srgbClr val="000000"/>
                          </a:solidFill>
                          <a:latin typeface="Times New Roman" pitchFamily="18" charset="0"/>
                          <a:ea typeface="Times New Roman"/>
                          <a:cs typeface="Times New Roman" pitchFamily="18" charset="0"/>
                        </a:rPr>
                        <a:t>17 ½ to 21 years</a:t>
                      </a:r>
                      <a:endParaRPr lang="en-US" sz="1200" dirty="0">
                        <a:latin typeface="Times New Roman" pitchFamily="18" charset="0"/>
                        <a:ea typeface="Calibri"/>
                        <a:cs typeface="Times New Roman" pitchFamily="18" charset="0"/>
                      </a:endParaRPr>
                    </a:p>
                  </a:txBody>
                  <a:tcPr marL="41861" marR="418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BE5"/>
                    </a:solidFill>
                  </a:tcPr>
                </a:tc>
                <a:extLst>
                  <a:ext uri="{0D108BD9-81ED-4DB2-BD59-A6C34878D82A}">
                    <a16:rowId xmlns:a16="http://schemas.microsoft.com/office/drawing/2014/main" val="10013"/>
                  </a:ext>
                </a:extLst>
              </a:tr>
            </a:tbl>
          </a:graphicData>
        </a:graphic>
      </p:graphicFrame>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381001"/>
            <a:ext cx="8229600" cy="5745163"/>
          </a:xfrm>
        </p:spPr>
        <p:txBody>
          <a:bodyPr>
            <a:normAutofit fontScale="70000" lnSpcReduction="20000"/>
          </a:bodyPr>
          <a:lstStyle/>
          <a:p>
            <a:pPr>
              <a:buNone/>
            </a:pPr>
            <a:r>
              <a:rPr lang="en-US" b="1" dirty="0">
                <a:solidFill>
                  <a:srgbClr val="C00000"/>
                </a:solidFill>
              </a:rPr>
              <a:t>Eligibility Criteria for Army Recruitment Rally Weightage in the merit of Army Recruitment</a:t>
            </a:r>
          </a:p>
          <a:p>
            <a:r>
              <a:rPr lang="en-US" dirty="0"/>
              <a:t>The </a:t>
            </a:r>
            <a:r>
              <a:rPr lang="en-US" dirty="0" err="1"/>
              <a:t>weightage</a:t>
            </a:r>
            <a:r>
              <a:rPr lang="en-US" dirty="0"/>
              <a:t> of merit varies according to the post you have applied for and the way you perform.</a:t>
            </a:r>
          </a:p>
          <a:p>
            <a:endParaRPr lang="en-US" dirty="0"/>
          </a:p>
          <a:p>
            <a:pPr lvl="0"/>
            <a:r>
              <a:rPr lang="en-US" b="1" i="1" dirty="0">
                <a:solidFill>
                  <a:srgbClr val="0070C0"/>
                </a:solidFill>
              </a:rPr>
              <a:t>For soldier ground duty:</a:t>
            </a:r>
            <a:r>
              <a:rPr lang="en-US" dirty="0">
                <a:solidFill>
                  <a:srgbClr val="0070C0"/>
                </a:solidFill>
              </a:rPr>
              <a:t> </a:t>
            </a:r>
            <a:r>
              <a:rPr lang="en-US" dirty="0"/>
              <a:t>physical fitness test + common entrance examination marks</a:t>
            </a:r>
          </a:p>
          <a:p>
            <a:pPr lvl="0"/>
            <a:r>
              <a:rPr lang="en-US" b="1" dirty="0">
                <a:solidFill>
                  <a:srgbClr val="0070C0"/>
                </a:solidFill>
              </a:rPr>
              <a:t>Soldier technical/ clerk/ storekeeper technical/ nursing assistant:</a:t>
            </a:r>
            <a:r>
              <a:rPr lang="en-US" dirty="0"/>
              <a:t> the marks candidates get in the common entrance examination (CCE) but individually they must have qualified in PFT.</a:t>
            </a:r>
          </a:p>
          <a:p>
            <a:pPr lvl="0"/>
            <a:r>
              <a:rPr lang="en-US" b="1" dirty="0">
                <a:solidFill>
                  <a:srgbClr val="0070C0"/>
                </a:solidFill>
              </a:rPr>
              <a:t>Tradesman with aptitude test:</a:t>
            </a:r>
            <a:r>
              <a:rPr lang="en-US" dirty="0">
                <a:solidFill>
                  <a:srgbClr val="0070C0"/>
                </a:solidFill>
              </a:rPr>
              <a:t> </a:t>
            </a:r>
            <a:r>
              <a:rPr lang="en-US" dirty="0"/>
              <a:t>in this 30% physical fitness test marks + 30% common entrance examination marks+ 40% tradesman aptitude test marks.</a:t>
            </a:r>
          </a:p>
          <a:p>
            <a:pPr lvl="0"/>
            <a:r>
              <a:rPr lang="en-US" b="1" dirty="0">
                <a:solidFill>
                  <a:srgbClr val="0070C0"/>
                </a:solidFill>
              </a:rPr>
              <a:t>Tradesman without aptitude test:</a:t>
            </a:r>
            <a:r>
              <a:rPr lang="en-US" dirty="0"/>
              <a:t> 60% physical fitness test marks + 25% aptitude test marks + 25% common entrance examination marks.</a:t>
            </a:r>
          </a:p>
          <a:p>
            <a:r>
              <a:rPr lang="en-US" dirty="0"/>
              <a:t>While those who had applied for </a:t>
            </a:r>
            <a:r>
              <a:rPr lang="en-US" b="1" dirty="0" err="1"/>
              <a:t>havildar</a:t>
            </a:r>
            <a:r>
              <a:rPr lang="en-US" b="1" dirty="0"/>
              <a:t> survey automated cartographer it has no </a:t>
            </a:r>
            <a:r>
              <a:rPr lang="en-US" b="1" dirty="0" err="1"/>
              <a:t>weightage</a:t>
            </a:r>
            <a:endParaRPr lang="en-US" dirty="0"/>
          </a:p>
          <a:p>
            <a:r>
              <a:rPr lang="en-US" dirty="0"/>
              <a:t>However, if you had applied for </a:t>
            </a:r>
            <a:r>
              <a:rPr lang="en-US" b="1" dirty="0"/>
              <a:t>JCO religious teacher/catering/direct </a:t>
            </a:r>
            <a:r>
              <a:rPr lang="en-US" b="1" dirty="0" err="1"/>
              <a:t>havildar</a:t>
            </a:r>
            <a:r>
              <a:rPr lang="en-US" b="1" dirty="0"/>
              <a:t> sportsman (meritorious sportsman) they must have qualified in the physical fitness test.</a:t>
            </a:r>
            <a:endParaRPr lang="en-US" dirty="0"/>
          </a:p>
          <a:p>
            <a:endParaRPr lang="en-US"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427038"/>
            <a:ext cx="8229600" cy="5745163"/>
          </a:xfrm>
        </p:spPr>
        <p:txBody>
          <a:bodyPr>
            <a:normAutofit fontScale="77500" lnSpcReduction="20000"/>
          </a:bodyPr>
          <a:lstStyle/>
          <a:p>
            <a:pPr algn="just"/>
            <a:r>
              <a:rPr lang="en-US" b="1" i="1" dirty="0">
                <a:solidFill>
                  <a:srgbClr val="0070C0"/>
                </a:solidFill>
              </a:rPr>
              <a:t>Selection For CDS</a:t>
            </a:r>
          </a:p>
          <a:p>
            <a:pPr algn="just">
              <a:buNone/>
            </a:pPr>
            <a:r>
              <a:rPr lang="en-US" dirty="0"/>
              <a:t>	Selection for the CDS will be done through written test and SSB interview. Candidate with NCC ‘C’ Certificate can get direct entry in the SSB interview round. Based on candidates’ performance in both stages he gets selected on CDS. </a:t>
            </a:r>
          </a:p>
          <a:p>
            <a:pPr algn="just">
              <a:buNone/>
            </a:pPr>
            <a:endParaRPr lang="en-US" dirty="0"/>
          </a:p>
          <a:p>
            <a:pPr algn="just"/>
            <a:r>
              <a:rPr lang="en-US" b="1" dirty="0">
                <a:solidFill>
                  <a:srgbClr val="0070C0"/>
                </a:solidFill>
              </a:rPr>
              <a:t>TES  </a:t>
            </a:r>
          </a:p>
          <a:p>
            <a:pPr algn="just">
              <a:buNone/>
            </a:pPr>
            <a:r>
              <a:rPr lang="en-US" dirty="0"/>
              <a:t>	Candidates with 70%marks aggregate in Physics, Chemistry and </a:t>
            </a:r>
            <a:r>
              <a:rPr lang="en-US" dirty="0" err="1"/>
              <a:t>Maths</a:t>
            </a:r>
            <a:r>
              <a:rPr lang="en-US" dirty="0"/>
              <a:t> in 10+2 with age in the range of 16 ½ – 19-1/2 are eligible for this entry. The notification for these entry releases twice in a year.  An official cut-off will be released which will be the base of the student to be called of the SSB.</a:t>
            </a:r>
          </a:p>
          <a:p>
            <a:pPr algn="just">
              <a:buNone/>
            </a:pPr>
            <a:endParaRPr lang="en-US" dirty="0"/>
          </a:p>
          <a:p>
            <a:pPr algn="just"/>
            <a:r>
              <a:rPr lang="en-US" b="1" dirty="0">
                <a:solidFill>
                  <a:srgbClr val="0070C0"/>
                </a:solidFill>
              </a:rPr>
              <a:t>SSC Technical Officer</a:t>
            </a:r>
          </a:p>
          <a:p>
            <a:pPr algn="just">
              <a:buNone/>
            </a:pPr>
            <a:r>
              <a:rPr lang="en-US" dirty="0"/>
              <a:t>	Indian army also accepts the applications from men and women aspirants for short service commission officers. Recruitment in SSC is done for technical and no –technical branches of Indian army. As with the time the Indian army has also embraced modernization so it needs someone with good technical knowledge.</a:t>
            </a:r>
          </a:p>
          <a:p>
            <a:pPr algn="just"/>
            <a:endParaRPr lang="en-US" dirty="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solidFill>
                  <a:srgbClr val="0070C0"/>
                </a:solidFill>
                <a:latin typeface="Times New Roman" pitchFamily="18" charset="0"/>
                <a:cs typeface="Times New Roman" pitchFamily="18" charset="0"/>
              </a:rPr>
              <a:t>INDIAN NAVY RECRUITMENT 2021</a:t>
            </a:r>
            <a:br>
              <a:rPr lang="en-US" sz="2800" b="1" dirty="0">
                <a:solidFill>
                  <a:srgbClr val="0070C0"/>
                </a:solidFill>
                <a:latin typeface="Times New Roman" pitchFamily="18" charset="0"/>
                <a:cs typeface="Times New Roman" pitchFamily="18" charset="0"/>
              </a:rPr>
            </a:br>
            <a:r>
              <a:rPr lang="en-US" sz="2000" b="1" dirty="0">
                <a:solidFill>
                  <a:srgbClr val="C00000"/>
                </a:solidFill>
                <a:latin typeface="Times New Roman" pitchFamily="18" charset="0"/>
                <a:cs typeface="Times New Roman" pitchFamily="18" charset="0"/>
              </a:rPr>
              <a:t>Indian Navy Recruitment 2021 Details</a:t>
            </a:r>
            <a:endParaRPr lang="en-US" sz="2000" dirty="0">
              <a:solidFill>
                <a:srgbClr val="C0000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2057400" y="1523999"/>
          <a:ext cx="8077200" cy="4469264"/>
        </p:xfrm>
        <a:graphic>
          <a:graphicData uri="http://schemas.openxmlformats.org/drawingml/2006/table">
            <a:tbl>
              <a:tblPr/>
              <a:tblGrid>
                <a:gridCol w="3860564">
                  <a:extLst>
                    <a:ext uri="{9D8B030D-6E8A-4147-A177-3AD203B41FA5}">
                      <a16:colId xmlns:a16="http://schemas.microsoft.com/office/drawing/2014/main" val="20000"/>
                    </a:ext>
                  </a:extLst>
                </a:gridCol>
                <a:gridCol w="4216636">
                  <a:extLst>
                    <a:ext uri="{9D8B030D-6E8A-4147-A177-3AD203B41FA5}">
                      <a16:colId xmlns:a16="http://schemas.microsoft.com/office/drawing/2014/main" val="20001"/>
                    </a:ext>
                  </a:extLst>
                </a:gridCol>
              </a:tblGrid>
              <a:tr h="329340">
                <a:tc>
                  <a:txBody>
                    <a:bodyPr/>
                    <a:lstStyle/>
                    <a:p>
                      <a:pPr marL="0" marR="0" algn="ctr">
                        <a:lnSpc>
                          <a:spcPct val="107000"/>
                        </a:lnSpc>
                        <a:spcBef>
                          <a:spcPts val="0"/>
                        </a:spcBef>
                        <a:spcAft>
                          <a:spcPts val="0"/>
                        </a:spcAft>
                      </a:pPr>
                      <a:r>
                        <a:rPr lang="en-US" sz="1800" b="1" dirty="0">
                          <a:solidFill>
                            <a:srgbClr val="C00000"/>
                          </a:solidFill>
                          <a:latin typeface="Times New Roman" pitchFamily="18" charset="0"/>
                          <a:ea typeface="Times New Roman"/>
                          <a:cs typeface="Times New Roman" pitchFamily="18" charset="0"/>
                        </a:rPr>
                        <a:t>Article Category</a:t>
                      </a:r>
                      <a:endParaRPr lang="en-US" sz="1800" dirty="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C00000"/>
                          </a:solidFill>
                          <a:latin typeface="Times New Roman" pitchFamily="18" charset="0"/>
                          <a:ea typeface="Times New Roman"/>
                          <a:cs typeface="Times New Roman" pitchFamily="18" charset="0"/>
                        </a:rPr>
                        <a:t>Recruitment</a:t>
                      </a:r>
                      <a:endParaRPr lang="en-US" sz="1800" dirty="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9340">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Organization Name</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solidFill>
                            <a:srgbClr val="000000"/>
                          </a:solidFill>
                          <a:latin typeface="Times New Roman" pitchFamily="18" charset="0"/>
                          <a:ea typeface="Times New Roman"/>
                          <a:cs typeface="Times New Roman" pitchFamily="18" charset="0"/>
                        </a:rPr>
                        <a:t>Indian Navy</a:t>
                      </a: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58680">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Post Name</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solidFill>
                            <a:srgbClr val="000000"/>
                          </a:solidFill>
                          <a:latin typeface="Times New Roman" pitchFamily="18" charset="0"/>
                          <a:ea typeface="Times New Roman"/>
                          <a:cs typeface="Times New Roman" pitchFamily="18" charset="0"/>
                        </a:rPr>
                        <a:t>Sailor for Artificer Apprentice (AA-150) &amp; Senior Secondary Recruits (SSR 02/2021)</a:t>
                      </a: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9340">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Application Submission Mode</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solidFill>
                            <a:srgbClr val="000000"/>
                          </a:solidFill>
                          <a:latin typeface="Times New Roman" pitchFamily="18" charset="0"/>
                          <a:ea typeface="Times New Roman"/>
                          <a:cs typeface="Times New Roman" pitchFamily="18" charset="0"/>
                        </a:rPr>
                        <a:t>Online</a:t>
                      </a: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9340">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Number of Vacant Posts</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solidFill>
                            <a:srgbClr val="000000"/>
                          </a:solidFill>
                          <a:latin typeface="Times New Roman" pitchFamily="18" charset="0"/>
                          <a:ea typeface="Times New Roman"/>
                          <a:cs typeface="Times New Roman" pitchFamily="18" charset="0"/>
                        </a:rPr>
                        <a:t>Total: 2500</a:t>
                      </a: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9340">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Date to submit the online application</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solidFill>
                            <a:srgbClr val="000000"/>
                          </a:solidFill>
                          <a:latin typeface="Times New Roman" pitchFamily="18" charset="0"/>
                          <a:ea typeface="Times New Roman"/>
                          <a:cs typeface="Times New Roman" pitchFamily="18" charset="0"/>
                        </a:rPr>
                        <a:t>26th April</a:t>
                      </a: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44461">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Last Date to apply online</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solidFill>
                            <a:srgbClr val="000000"/>
                          </a:solidFill>
                          <a:latin typeface="Times New Roman" pitchFamily="18" charset="0"/>
                          <a:ea typeface="Times New Roman"/>
                          <a:cs typeface="Times New Roman" pitchFamily="18" charset="0"/>
                        </a:rPr>
                        <a:t>30th April 2021 (Extended to 5th May 2021)</a:t>
                      </a: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9340">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Recruitment Notification</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solidFill>
                            <a:srgbClr val="000000"/>
                          </a:solidFill>
                          <a:latin typeface="Times New Roman" pitchFamily="18" charset="0"/>
                          <a:ea typeface="Times New Roman"/>
                          <a:cs typeface="Times New Roman" pitchFamily="18" charset="0"/>
                        </a:rPr>
                        <a:t>Available Now</a:t>
                      </a: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9340">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Website</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u="sng" dirty="0">
                          <a:solidFill>
                            <a:srgbClr val="0000FF"/>
                          </a:solidFill>
                          <a:latin typeface="Times New Roman" pitchFamily="18" charset="0"/>
                          <a:ea typeface="Times New Roman"/>
                          <a:cs typeface="Times New Roman" pitchFamily="18" charset="0"/>
                          <a:hlinkClick r:id="" action="ppaction://noaction"/>
                        </a:rPr>
                        <a:t>www.joinindiannavy.gov.in</a:t>
                      </a: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9340">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Vacant Posts for Sailor AA</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latin typeface="Times New Roman" pitchFamily="18" charset="0"/>
                          <a:ea typeface="Times New Roman"/>
                          <a:cs typeface="Times New Roman" pitchFamily="18" charset="0"/>
                        </a:rPr>
                        <a:t>500</a:t>
                      </a: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9340">
                <a:tc>
                  <a:txBody>
                    <a:bodyPr/>
                    <a:lstStyle/>
                    <a:p>
                      <a:pPr marL="0" marR="0">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Vacancies for Sailor SSR</a:t>
                      </a:r>
                      <a:endParaRPr lang="en-US" sz="1800" b="1">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latin typeface="Times New Roman" pitchFamily="18" charset="0"/>
                          <a:ea typeface="Times New Roman"/>
                          <a:cs typeface="Times New Roman" pitchFamily="18" charset="0"/>
                        </a:rPr>
                        <a:t>2000</a:t>
                      </a:r>
                      <a:endParaRPr lang="en-US" sz="1800" b="1"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228600"/>
            <a:ext cx="8229600" cy="6400800"/>
          </a:xfrm>
        </p:spPr>
        <p:txBody>
          <a:bodyPr>
            <a:normAutofit fontScale="47500" lnSpcReduction="20000"/>
          </a:bodyPr>
          <a:lstStyle/>
          <a:p>
            <a:pPr lvl="0"/>
            <a:r>
              <a:rPr lang="en-US" dirty="0">
                <a:latin typeface="Times New Roman" pitchFamily="18" charset="0"/>
                <a:cs typeface="Times New Roman" pitchFamily="18" charset="0"/>
              </a:rPr>
              <a:t>Artificer Apprentices (AA)</a:t>
            </a:r>
          </a:p>
          <a:p>
            <a:pPr lvl="0"/>
            <a:r>
              <a:rPr lang="en-US" dirty="0">
                <a:latin typeface="Times New Roman" pitchFamily="18" charset="0"/>
                <a:cs typeface="Times New Roman" pitchFamily="18" charset="0"/>
              </a:rPr>
              <a:t>Senior Secondary Recruit (SSR)</a:t>
            </a:r>
          </a:p>
          <a:p>
            <a:pPr lvl="0"/>
            <a:r>
              <a:rPr lang="en-US" dirty="0" err="1">
                <a:latin typeface="Times New Roman" pitchFamily="18" charset="0"/>
                <a:cs typeface="Times New Roman" pitchFamily="18" charset="0"/>
              </a:rPr>
              <a:t>Matric</a:t>
            </a:r>
            <a:r>
              <a:rPr lang="en-US" dirty="0">
                <a:latin typeface="Times New Roman" pitchFamily="18" charset="0"/>
                <a:cs typeface="Times New Roman" pitchFamily="18" charset="0"/>
              </a:rPr>
              <a:t> Recruit (MR)</a:t>
            </a:r>
          </a:p>
          <a:p>
            <a:pPr lvl="0"/>
            <a:r>
              <a:rPr lang="en-US" dirty="0">
                <a:latin typeface="Times New Roman" pitchFamily="18" charset="0"/>
                <a:cs typeface="Times New Roman" pitchFamily="18" charset="0"/>
              </a:rPr>
              <a:t>Non-</a:t>
            </a:r>
            <a:r>
              <a:rPr lang="en-US" dirty="0" err="1">
                <a:latin typeface="Times New Roman" pitchFamily="18" charset="0"/>
                <a:cs typeface="Times New Roman" pitchFamily="18" charset="0"/>
              </a:rPr>
              <a:t>Matric</a:t>
            </a:r>
            <a:r>
              <a:rPr lang="en-US" dirty="0">
                <a:latin typeface="Times New Roman" pitchFamily="18" charset="0"/>
                <a:cs typeface="Times New Roman" pitchFamily="18" charset="0"/>
              </a:rPr>
              <a:t> Recruit (NMR)</a:t>
            </a:r>
          </a:p>
          <a:p>
            <a:pPr lvl="0"/>
            <a:r>
              <a:rPr lang="en-US" dirty="0">
                <a:latin typeface="Times New Roman" pitchFamily="18" charset="0"/>
                <a:cs typeface="Times New Roman" pitchFamily="18" charset="0"/>
              </a:rPr>
              <a:t>Musician</a:t>
            </a:r>
          </a:p>
          <a:p>
            <a:pPr>
              <a:buNone/>
            </a:pPr>
            <a:r>
              <a:rPr lang="en-US" b="1" dirty="0">
                <a:solidFill>
                  <a:srgbClr val="C00000"/>
                </a:solidFill>
                <a:latin typeface="Times New Roman" pitchFamily="18" charset="0"/>
                <a:cs typeface="Times New Roman" pitchFamily="18" charset="0"/>
              </a:rPr>
              <a:t>Eligibility Criteria </a:t>
            </a:r>
          </a:p>
          <a:p>
            <a:r>
              <a:rPr lang="en-US" dirty="0">
                <a:latin typeface="Times New Roman" pitchFamily="18" charset="0"/>
                <a:cs typeface="Times New Roman" pitchFamily="18" charset="0"/>
              </a:rPr>
              <a:t>Only unmarried males candidates can apply for the vacancies of Sailors in AA &amp; SSR in Indian Navy. Here is the required educational qualification to apply for the aforementioned vacancies;</a:t>
            </a:r>
          </a:p>
          <a:p>
            <a:pPr>
              <a:buNone/>
            </a:pPr>
            <a:r>
              <a:rPr lang="en-US" dirty="0">
                <a:latin typeface="Times New Roman" pitchFamily="18" charset="0"/>
                <a:cs typeface="Times New Roman" pitchFamily="18" charset="0"/>
              </a:rPr>
              <a:t> </a:t>
            </a:r>
          </a:p>
          <a:p>
            <a:pPr>
              <a:buNone/>
            </a:pPr>
            <a:r>
              <a:rPr lang="en-US" b="1" dirty="0">
                <a:solidFill>
                  <a:srgbClr val="C00000"/>
                </a:solidFill>
                <a:latin typeface="Times New Roman" pitchFamily="18" charset="0"/>
                <a:cs typeface="Times New Roman" pitchFamily="18" charset="0"/>
              </a:rPr>
              <a:t>Educational Qualification </a:t>
            </a:r>
            <a:endParaRPr lang="en-US" dirty="0">
              <a:solidFill>
                <a:srgbClr val="C00000"/>
              </a:solidFill>
              <a:latin typeface="Times New Roman" pitchFamily="18" charset="0"/>
              <a:cs typeface="Times New Roman" pitchFamily="18" charset="0"/>
            </a:endParaRPr>
          </a:p>
          <a:p>
            <a:pPr lvl="0"/>
            <a:r>
              <a:rPr lang="en-US" dirty="0">
                <a:latin typeface="Times New Roman" pitchFamily="18" charset="0"/>
                <a:cs typeface="Times New Roman" pitchFamily="18" charset="0"/>
              </a:rPr>
              <a:t>To apply for Sailor AA the candidate must have qualify 10+2 examination from a government recognized board with 60% or more marks in aggregate.</a:t>
            </a:r>
          </a:p>
          <a:p>
            <a:pPr lvl="0"/>
            <a:r>
              <a:rPr lang="en-US" dirty="0">
                <a:latin typeface="Times New Roman" pitchFamily="18" charset="0"/>
                <a:cs typeface="Times New Roman" pitchFamily="18" charset="0"/>
              </a:rPr>
              <a:t>Applicant must have passed out 12</a:t>
            </a:r>
            <a:r>
              <a:rPr lang="en-US" baseline="30000" dirty="0">
                <a:latin typeface="Times New Roman" pitchFamily="18" charset="0"/>
                <a:cs typeface="Times New Roman" pitchFamily="18" charset="0"/>
              </a:rPr>
              <a:t>th</a:t>
            </a:r>
            <a:r>
              <a:rPr lang="en-US" dirty="0">
                <a:latin typeface="Times New Roman" pitchFamily="18" charset="0"/>
                <a:cs typeface="Times New Roman" pitchFamily="18" charset="0"/>
              </a:rPr>
              <a:t> with </a:t>
            </a:r>
            <a:r>
              <a:rPr lang="en-US" dirty="0" err="1">
                <a:latin typeface="Times New Roman" pitchFamily="18" charset="0"/>
                <a:cs typeface="Times New Roman" pitchFamily="18" charset="0"/>
              </a:rPr>
              <a:t>Maths</a:t>
            </a:r>
            <a:r>
              <a:rPr lang="en-US" dirty="0">
                <a:latin typeface="Times New Roman" pitchFamily="18" charset="0"/>
                <a:cs typeface="Times New Roman" pitchFamily="18" charset="0"/>
              </a:rPr>
              <a:t> &amp; Physics as main subjects along with one of the following subjects; Chemistry/Biology/Computer Science.</a:t>
            </a:r>
          </a:p>
          <a:p>
            <a:pPr lvl="0"/>
            <a:r>
              <a:rPr lang="en-US" dirty="0">
                <a:latin typeface="Times New Roman" pitchFamily="18" charset="0"/>
                <a:cs typeface="Times New Roman" pitchFamily="18" charset="0"/>
              </a:rPr>
              <a:t>To apply for Sailor SSR the applicant must have qualified in 10+2 examination with the same subjects as mentioned above.</a:t>
            </a:r>
          </a:p>
          <a:p>
            <a:pPr>
              <a:buNone/>
            </a:pPr>
            <a:r>
              <a:rPr lang="en-US" b="1" dirty="0">
                <a:solidFill>
                  <a:srgbClr val="C00000"/>
                </a:solidFill>
                <a:latin typeface="Times New Roman" pitchFamily="18" charset="0"/>
                <a:cs typeface="Times New Roman" pitchFamily="18" charset="0"/>
              </a:rPr>
              <a:t>Age Limit</a:t>
            </a:r>
            <a:endParaRPr lang="en-US" dirty="0">
              <a:solidFill>
                <a:srgbClr val="C00000"/>
              </a:solidFill>
              <a:latin typeface="Times New Roman" pitchFamily="18" charset="0"/>
              <a:cs typeface="Times New Roman" pitchFamily="18" charset="0"/>
            </a:endParaRPr>
          </a:p>
          <a:p>
            <a:pPr lvl="0"/>
            <a:r>
              <a:rPr lang="en-US" dirty="0">
                <a:latin typeface="Times New Roman" pitchFamily="18" charset="0"/>
                <a:cs typeface="Times New Roman" pitchFamily="18" charset="0"/>
              </a:rPr>
              <a:t> To apply for the Indian Navy August 2021 sailor batch the candidates should be born between 01 Aug Feb 2001 to 31 Jul 2004 (Both dates inclusive).</a:t>
            </a:r>
          </a:p>
          <a:p>
            <a:pPr>
              <a:buNone/>
            </a:pPr>
            <a:r>
              <a:rPr lang="en-US" b="1" dirty="0">
                <a:solidFill>
                  <a:srgbClr val="C00000"/>
                </a:solidFill>
                <a:latin typeface="Times New Roman" pitchFamily="18" charset="0"/>
                <a:cs typeface="Times New Roman" pitchFamily="18" charset="0"/>
              </a:rPr>
              <a:t>Medical Standards</a:t>
            </a:r>
            <a:endParaRPr lang="en-US" dirty="0">
              <a:solidFill>
                <a:srgbClr val="C00000"/>
              </a:solidFill>
              <a:latin typeface="Times New Roman" pitchFamily="18" charset="0"/>
              <a:cs typeface="Times New Roman" pitchFamily="18" charset="0"/>
            </a:endParaRPr>
          </a:p>
          <a:p>
            <a:pPr lvl="0"/>
            <a:r>
              <a:rPr lang="en-US" dirty="0">
                <a:latin typeface="Times New Roman" pitchFamily="18" charset="0"/>
                <a:cs typeface="Times New Roman" pitchFamily="18" charset="0"/>
              </a:rPr>
              <a:t>The minimum height of the applicant should be 157 </a:t>
            </a:r>
            <a:r>
              <a:rPr lang="en-US" dirty="0" err="1">
                <a:latin typeface="Times New Roman" pitchFamily="18" charset="0"/>
                <a:cs typeface="Times New Roman" pitchFamily="18" charset="0"/>
              </a:rPr>
              <a:t>cms</a:t>
            </a:r>
            <a:r>
              <a:rPr lang="en-US" dirty="0">
                <a:latin typeface="Times New Roman" pitchFamily="18" charset="0"/>
                <a:cs typeface="Times New Roman" pitchFamily="18" charset="0"/>
              </a:rPr>
              <a:t>.</a:t>
            </a:r>
          </a:p>
          <a:p>
            <a:pPr lvl="0"/>
            <a:r>
              <a:rPr lang="en-US" dirty="0">
                <a:latin typeface="Times New Roman" pitchFamily="18" charset="0"/>
                <a:cs typeface="Times New Roman" pitchFamily="18" charset="0"/>
              </a:rPr>
              <a:t>Weight and Chest should be proportionate.</a:t>
            </a:r>
          </a:p>
          <a:p>
            <a:pPr lvl="0"/>
            <a:r>
              <a:rPr lang="en-US" dirty="0">
                <a:latin typeface="Times New Roman" pitchFamily="18" charset="0"/>
                <a:cs typeface="Times New Roman" pitchFamily="18" charset="0"/>
              </a:rPr>
              <a:t>Minimum chest expansion should be of 5 </a:t>
            </a:r>
            <a:r>
              <a:rPr lang="en-US" dirty="0" err="1">
                <a:latin typeface="Times New Roman" pitchFamily="18" charset="0"/>
                <a:cs typeface="Times New Roman" pitchFamily="18" charset="0"/>
              </a:rPr>
              <a:t>cms</a:t>
            </a:r>
            <a:endParaRPr lang="en-US" dirty="0">
              <a:latin typeface="Times New Roman" pitchFamily="18" charset="0"/>
              <a:cs typeface="Times New Roman" pitchFamily="18" charset="0"/>
            </a:endParaRPr>
          </a:p>
          <a:p>
            <a:pPr lvl="0"/>
            <a:r>
              <a:rPr lang="en-US" dirty="0">
                <a:latin typeface="Times New Roman" pitchFamily="18" charset="0"/>
                <a:cs typeface="Times New Roman" pitchFamily="18" charset="0"/>
              </a:rPr>
              <a:t>Candidate must have good vision; without glasses 6/6 is in better and 6/9 is in the category of worse vision.</a:t>
            </a:r>
          </a:p>
          <a:p>
            <a:pPr lvl="0"/>
            <a:r>
              <a:rPr lang="en-US" dirty="0">
                <a:latin typeface="Times New Roman" pitchFamily="18" charset="0"/>
                <a:cs typeface="Times New Roman" pitchFamily="18" charset="0"/>
              </a:rPr>
              <a:t>Permanent body tattoos are only permitted on the inner face of forearms </a:t>
            </a:r>
            <a:r>
              <a:rPr lang="en-US" dirty="0" err="1">
                <a:latin typeface="Times New Roman" pitchFamily="18" charset="0"/>
                <a:cs typeface="Times New Roman" pitchFamily="18" charset="0"/>
              </a:rPr>
              <a:t>i.e</a:t>
            </a:r>
            <a:r>
              <a:rPr lang="en-US" dirty="0">
                <a:latin typeface="Times New Roman" pitchFamily="18" charset="0"/>
                <a:cs typeface="Times New Roman" pitchFamily="18" charset="0"/>
              </a:rPr>
              <a:t> from inside of elbow to the wrist and on the reversed side of palm/ back (dorsal) side of hand.</a:t>
            </a:r>
          </a:p>
          <a:p>
            <a:pPr lvl="0"/>
            <a:r>
              <a:rPr lang="en-US" dirty="0">
                <a:latin typeface="Times New Roman" pitchFamily="18" charset="0"/>
                <a:cs typeface="Times New Roman" pitchFamily="18" charset="0"/>
              </a:rPr>
              <a:t> Permanent body tattoos on any other part of the body are not acceptable.</a:t>
            </a:r>
          </a:p>
          <a:p>
            <a:endParaRPr lang="en-US" dirty="0">
              <a:latin typeface="Times New Roman" pitchFamily="18" charset="0"/>
              <a:cs typeface="Times New Roman" pitchFamily="18" charset="0"/>
            </a:endParaRP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8686800" cy="1143000"/>
          </a:xfrm>
        </p:spPr>
        <p:txBody>
          <a:bodyPr>
            <a:noAutofit/>
          </a:bodyPr>
          <a:lstStyle/>
          <a:p>
            <a:r>
              <a:rPr lang="en-US" sz="2000" b="1" dirty="0">
                <a:solidFill>
                  <a:srgbClr val="0070C0"/>
                </a:solidFill>
                <a:latin typeface="Times New Roman" pitchFamily="18" charset="0"/>
                <a:cs typeface="Times New Roman" pitchFamily="18" charset="0"/>
              </a:rPr>
              <a:t>JUNIOR ENGINEER </a:t>
            </a:r>
            <a:br>
              <a:rPr lang="en-US" sz="2000" b="1" dirty="0">
                <a:solidFill>
                  <a:srgbClr val="0070C0"/>
                </a:solidFill>
                <a:latin typeface="Times New Roman" pitchFamily="18" charset="0"/>
                <a:cs typeface="Times New Roman" pitchFamily="18" charset="0"/>
              </a:rPr>
            </a:br>
            <a:r>
              <a:rPr lang="en-US" sz="2000" b="1" dirty="0">
                <a:solidFill>
                  <a:srgbClr val="0070C0"/>
                </a:solidFill>
                <a:latin typeface="Times New Roman" pitchFamily="18" charset="0"/>
                <a:cs typeface="Times New Roman" pitchFamily="18" charset="0"/>
              </a:rPr>
              <a:t>(CIVIL, MECHANICAL, ELECTRICAL AND QUANTITY SURVEYING &amp; CONTRACTS) EXAMINATION</a:t>
            </a:r>
            <a:br>
              <a:rPr lang="en-US" sz="2000" dirty="0">
                <a:solidFill>
                  <a:srgbClr val="0070C0"/>
                </a:solidFill>
                <a:latin typeface="Times New Roman" pitchFamily="18" charset="0"/>
                <a:cs typeface="Times New Roman" pitchFamily="18" charset="0"/>
              </a:rPr>
            </a:br>
            <a:r>
              <a:rPr lang="en-US" sz="1600" b="1" dirty="0">
                <a:solidFill>
                  <a:srgbClr val="C00000"/>
                </a:solidFill>
              </a:rPr>
              <a:t>Detail of Posts: Following are the likely posts that will be filled up through this examination: </a:t>
            </a:r>
          </a:p>
        </p:txBody>
      </p:sp>
      <p:graphicFrame>
        <p:nvGraphicFramePr>
          <p:cNvPr id="4" name="Table 3"/>
          <p:cNvGraphicFramePr>
            <a:graphicFrameLocks noGrp="1"/>
          </p:cNvGraphicFramePr>
          <p:nvPr/>
        </p:nvGraphicFramePr>
        <p:xfrm>
          <a:off x="2057398" y="1616960"/>
          <a:ext cx="8305802" cy="5127813"/>
        </p:xfrm>
        <a:graphic>
          <a:graphicData uri="http://schemas.openxmlformats.org/drawingml/2006/table">
            <a:tbl>
              <a:tblPr/>
              <a:tblGrid>
                <a:gridCol w="838202">
                  <a:extLst>
                    <a:ext uri="{9D8B030D-6E8A-4147-A177-3AD203B41FA5}">
                      <a16:colId xmlns:a16="http://schemas.microsoft.com/office/drawing/2014/main" val="20000"/>
                    </a:ext>
                  </a:extLst>
                </a:gridCol>
                <a:gridCol w="4546600">
                  <a:extLst>
                    <a:ext uri="{9D8B030D-6E8A-4147-A177-3AD203B41FA5}">
                      <a16:colId xmlns:a16="http://schemas.microsoft.com/office/drawing/2014/main" val="20001"/>
                    </a:ext>
                  </a:extLst>
                </a:gridCol>
                <a:gridCol w="2921000">
                  <a:extLst>
                    <a:ext uri="{9D8B030D-6E8A-4147-A177-3AD203B41FA5}">
                      <a16:colId xmlns:a16="http://schemas.microsoft.com/office/drawing/2014/main" val="20002"/>
                    </a:ext>
                  </a:extLst>
                </a:gridCol>
              </a:tblGrid>
              <a:tr h="185646">
                <a:tc>
                  <a:txBody>
                    <a:bodyPr/>
                    <a:lstStyle/>
                    <a:p>
                      <a:pPr marL="0" marR="0" algn="ctr">
                        <a:lnSpc>
                          <a:spcPct val="107000"/>
                        </a:lnSpc>
                        <a:spcBef>
                          <a:spcPts val="0"/>
                        </a:spcBef>
                        <a:spcAft>
                          <a:spcPts val="0"/>
                        </a:spcAft>
                      </a:pPr>
                      <a:r>
                        <a:rPr lang="en-US" sz="1600" b="1" dirty="0">
                          <a:solidFill>
                            <a:schemeClr val="accent6">
                              <a:lumMod val="50000"/>
                            </a:schemeClr>
                          </a:solidFill>
                          <a:latin typeface="Times New Roman"/>
                          <a:ea typeface="Calibri"/>
                          <a:cs typeface="Times New Roman"/>
                        </a:rPr>
                        <a:t>S. No.</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chemeClr val="accent6">
                              <a:lumMod val="50000"/>
                            </a:schemeClr>
                          </a:solidFill>
                          <a:latin typeface="Times New Roman"/>
                          <a:ea typeface="Calibri"/>
                          <a:cs typeface="Times New Roman"/>
                        </a:rPr>
                        <a:t>Organization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chemeClr val="accent6">
                              <a:lumMod val="50000"/>
                            </a:schemeClr>
                          </a:solidFill>
                          <a:latin typeface="Times New Roman"/>
                          <a:ea typeface="Calibri"/>
                          <a:cs typeface="Times New Roman"/>
                        </a:rPr>
                        <a:t>Post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71292">
                <a:tc>
                  <a:txBody>
                    <a:bodyPr/>
                    <a:lstStyle/>
                    <a:p>
                      <a:pPr marL="0" marR="0" algn="ctr">
                        <a:lnSpc>
                          <a:spcPct val="107000"/>
                        </a:lnSpc>
                        <a:spcBef>
                          <a:spcPts val="0"/>
                        </a:spcBef>
                        <a:spcAft>
                          <a:spcPts val="0"/>
                        </a:spcAft>
                      </a:pPr>
                      <a:r>
                        <a:rPr lang="en-US" sz="1600" b="1">
                          <a:solidFill>
                            <a:srgbClr val="000000"/>
                          </a:solidFill>
                          <a:latin typeface="Times New Roman"/>
                          <a:ea typeface="Calibri"/>
                          <a:cs typeface="Times New Roman"/>
                        </a:rPr>
                        <a:t>1</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Border Road Organization (BRO)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solidFill>
                            <a:srgbClr val="000000"/>
                          </a:solidFill>
                          <a:latin typeface="Times New Roman"/>
                          <a:ea typeface="Calibri"/>
                          <a:cs typeface="Times New Roman"/>
                        </a:rPr>
                        <a:t>Junior Engineer (Civil)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56937">
                <a:tc>
                  <a:txBody>
                    <a:bodyPr/>
                    <a:lstStyle/>
                    <a:p>
                      <a:pPr marL="0" marR="0" algn="ctr">
                        <a:lnSpc>
                          <a:spcPct val="107000"/>
                        </a:lnSpc>
                        <a:spcBef>
                          <a:spcPts val="0"/>
                        </a:spcBef>
                        <a:spcAft>
                          <a:spcPts val="0"/>
                        </a:spcAft>
                      </a:pPr>
                      <a:r>
                        <a:rPr lang="en-US" sz="1600" b="1">
                          <a:solidFill>
                            <a:srgbClr val="000000"/>
                          </a:solidFill>
                          <a:latin typeface="Times New Roman"/>
                          <a:ea typeface="Calibri"/>
                          <a:cs typeface="Times New Roman"/>
                        </a:rPr>
                        <a:t>2</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Border Road Organization (BRO)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Junior Engineer (Electrical &amp; Mechanical)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71292">
                <a:tc>
                  <a:txBody>
                    <a:bodyPr/>
                    <a:lstStyle/>
                    <a:p>
                      <a:pPr marL="0" marR="0" algn="ctr">
                        <a:lnSpc>
                          <a:spcPct val="107000"/>
                        </a:lnSpc>
                        <a:spcBef>
                          <a:spcPts val="0"/>
                        </a:spcBef>
                        <a:spcAft>
                          <a:spcPts val="0"/>
                        </a:spcAft>
                      </a:pPr>
                      <a:r>
                        <a:rPr lang="en-US" sz="1600" b="1">
                          <a:solidFill>
                            <a:srgbClr val="000000"/>
                          </a:solidFill>
                          <a:latin typeface="Times New Roman"/>
                          <a:ea typeface="Calibri"/>
                          <a:cs typeface="Times New Roman"/>
                        </a:rPr>
                        <a:t>3</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Central Public Works Department (CPWD)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Junior Engineer (Civil)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71292">
                <a:tc>
                  <a:txBody>
                    <a:bodyPr/>
                    <a:lstStyle/>
                    <a:p>
                      <a:pPr marL="0" marR="0" algn="ctr">
                        <a:lnSpc>
                          <a:spcPct val="107000"/>
                        </a:lnSpc>
                        <a:spcBef>
                          <a:spcPts val="0"/>
                        </a:spcBef>
                        <a:spcAft>
                          <a:spcPts val="0"/>
                        </a:spcAft>
                      </a:pPr>
                      <a:r>
                        <a:rPr lang="en-US" sz="1600" b="1">
                          <a:solidFill>
                            <a:srgbClr val="000000"/>
                          </a:solidFill>
                          <a:latin typeface="Times New Roman"/>
                          <a:ea typeface="Calibri"/>
                          <a:cs typeface="Times New Roman"/>
                        </a:rPr>
                        <a:t>4</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Central Public Works Department (CPWD)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Junior Engineer (Electrical)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71292">
                <a:tc>
                  <a:txBody>
                    <a:bodyPr/>
                    <a:lstStyle/>
                    <a:p>
                      <a:pPr marL="0" marR="0" algn="ctr">
                        <a:lnSpc>
                          <a:spcPct val="107000"/>
                        </a:lnSpc>
                        <a:spcBef>
                          <a:spcPts val="0"/>
                        </a:spcBef>
                        <a:spcAft>
                          <a:spcPts val="0"/>
                        </a:spcAft>
                      </a:pPr>
                      <a:r>
                        <a:rPr lang="en-US" sz="1600" b="1">
                          <a:solidFill>
                            <a:srgbClr val="000000"/>
                          </a:solidFill>
                          <a:latin typeface="Times New Roman"/>
                          <a:ea typeface="Calibri"/>
                          <a:cs typeface="Times New Roman"/>
                        </a:rPr>
                        <a:t>5</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Central Water and Power Research Station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solidFill>
                            <a:srgbClr val="000000"/>
                          </a:solidFill>
                          <a:latin typeface="Times New Roman"/>
                          <a:ea typeface="Calibri"/>
                          <a:cs typeface="Times New Roman"/>
                        </a:rPr>
                        <a:t>Junior Engineer (Civil)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71292">
                <a:tc>
                  <a:txBody>
                    <a:bodyPr/>
                    <a:lstStyle/>
                    <a:p>
                      <a:pPr marL="0" marR="0" algn="ctr">
                        <a:lnSpc>
                          <a:spcPct val="107000"/>
                        </a:lnSpc>
                        <a:spcBef>
                          <a:spcPts val="0"/>
                        </a:spcBef>
                        <a:spcAft>
                          <a:spcPts val="0"/>
                        </a:spcAft>
                      </a:pPr>
                      <a:r>
                        <a:rPr lang="en-US" sz="1600" b="1">
                          <a:solidFill>
                            <a:srgbClr val="000000"/>
                          </a:solidFill>
                          <a:latin typeface="Times New Roman"/>
                          <a:ea typeface="Calibri"/>
                          <a:cs typeface="Times New Roman"/>
                        </a:rPr>
                        <a:t>6</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Central Water and Power Research Station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Junior Engineer (Electrical)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71292">
                <a:tc>
                  <a:txBody>
                    <a:bodyPr/>
                    <a:lstStyle/>
                    <a:p>
                      <a:pPr marL="0" marR="0" algn="ctr">
                        <a:lnSpc>
                          <a:spcPct val="107000"/>
                        </a:lnSpc>
                        <a:spcBef>
                          <a:spcPts val="0"/>
                        </a:spcBef>
                        <a:spcAft>
                          <a:spcPts val="0"/>
                        </a:spcAft>
                      </a:pPr>
                      <a:r>
                        <a:rPr lang="en-US" sz="1600" b="1">
                          <a:solidFill>
                            <a:srgbClr val="000000"/>
                          </a:solidFill>
                          <a:latin typeface="Times New Roman"/>
                          <a:ea typeface="Calibri"/>
                          <a:cs typeface="Times New Roman"/>
                        </a:rPr>
                        <a:t>7</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Central Water and Power Research Station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Junior Engineer (Mechanical)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71292">
                <a:tc>
                  <a:txBody>
                    <a:bodyPr/>
                    <a:lstStyle/>
                    <a:p>
                      <a:pPr marL="0" marR="0" algn="ctr">
                        <a:lnSpc>
                          <a:spcPct val="107000"/>
                        </a:lnSpc>
                        <a:spcBef>
                          <a:spcPts val="0"/>
                        </a:spcBef>
                        <a:spcAft>
                          <a:spcPts val="0"/>
                        </a:spcAft>
                      </a:pPr>
                      <a:r>
                        <a:rPr lang="en-US" sz="1600" b="1">
                          <a:solidFill>
                            <a:srgbClr val="000000"/>
                          </a:solidFill>
                          <a:latin typeface="Times New Roman"/>
                          <a:ea typeface="Calibri"/>
                          <a:cs typeface="Times New Roman"/>
                        </a:rPr>
                        <a:t>8</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Central Water Commission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Junior Engineer (Civil)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71292">
                <a:tc>
                  <a:txBody>
                    <a:bodyPr/>
                    <a:lstStyle/>
                    <a:p>
                      <a:pPr marL="0" marR="0" algn="ctr">
                        <a:lnSpc>
                          <a:spcPct val="107000"/>
                        </a:lnSpc>
                        <a:spcBef>
                          <a:spcPts val="0"/>
                        </a:spcBef>
                        <a:spcAft>
                          <a:spcPts val="0"/>
                        </a:spcAft>
                      </a:pPr>
                      <a:r>
                        <a:rPr lang="en-US" sz="1600" b="1">
                          <a:solidFill>
                            <a:srgbClr val="000000"/>
                          </a:solidFill>
                          <a:latin typeface="Times New Roman"/>
                          <a:ea typeface="Calibri"/>
                          <a:cs typeface="Times New Roman"/>
                        </a:rPr>
                        <a:t>9</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Central Water Commission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Junior Engineer (Mechanical)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71292">
                <a:tc>
                  <a:txBody>
                    <a:bodyPr/>
                    <a:lstStyle/>
                    <a:p>
                      <a:pPr marL="0" marR="0" algn="ctr">
                        <a:lnSpc>
                          <a:spcPct val="107000"/>
                        </a:lnSpc>
                        <a:spcBef>
                          <a:spcPts val="0"/>
                        </a:spcBef>
                        <a:spcAft>
                          <a:spcPts val="0"/>
                        </a:spcAft>
                      </a:pPr>
                      <a:r>
                        <a:rPr lang="en-US" sz="1600" b="1">
                          <a:solidFill>
                            <a:srgbClr val="000000"/>
                          </a:solidFill>
                          <a:latin typeface="Times New Roman"/>
                          <a:ea typeface="Calibri"/>
                          <a:cs typeface="Times New Roman"/>
                        </a:rPr>
                        <a:t>10</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Directorate of Quality Assurance (Naval)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Junior Engineer (Mechanical)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71292">
                <a:tc>
                  <a:txBody>
                    <a:bodyPr/>
                    <a:lstStyle/>
                    <a:p>
                      <a:pPr marL="0" marR="0" algn="ctr">
                        <a:lnSpc>
                          <a:spcPct val="107000"/>
                        </a:lnSpc>
                        <a:spcBef>
                          <a:spcPts val="0"/>
                        </a:spcBef>
                        <a:spcAft>
                          <a:spcPts val="0"/>
                        </a:spcAft>
                      </a:pPr>
                      <a:r>
                        <a:rPr lang="en-US" sz="1600" b="1">
                          <a:solidFill>
                            <a:srgbClr val="000000"/>
                          </a:solidFill>
                          <a:latin typeface="Times New Roman"/>
                          <a:ea typeface="Calibri"/>
                          <a:cs typeface="Times New Roman"/>
                        </a:rPr>
                        <a:t>11</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Directorate of Quality Assurance (Naval)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Junior Engineer (Electrical)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85646">
                <a:tc>
                  <a:txBody>
                    <a:bodyPr/>
                    <a:lstStyle/>
                    <a:p>
                      <a:pPr marL="0" marR="0" algn="ctr">
                        <a:lnSpc>
                          <a:spcPct val="107000"/>
                        </a:lnSpc>
                        <a:spcBef>
                          <a:spcPts val="0"/>
                        </a:spcBef>
                        <a:spcAft>
                          <a:spcPts val="0"/>
                        </a:spcAft>
                      </a:pPr>
                      <a:r>
                        <a:rPr lang="en-US" sz="1600" b="1">
                          <a:solidFill>
                            <a:srgbClr val="000000"/>
                          </a:solidFill>
                          <a:latin typeface="Times New Roman"/>
                          <a:ea typeface="Calibri"/>
                          <a:cs typeface="Times New Roman"/>
                        </a:rPr>
                        <a:t>12</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Farakka Barrage Project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Junior Engineer (Civil)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71292">
                <a:tc>
                  <a:txBody>
                    <a:bodyPr/>
                    <a:lstStyle/>
                    <a:p>
                      <a:pPr marL="0" marR="0" algn="ctr">
                        <a:lnSpc>
                          <a:spcPct val="107000"/>
                        </a:lnSpc>
                        <a:spcBef>
                          <a:spcPts val="0"/>
                        </a:spcBef>
                        <a:spcAft>
                          <a:spcPts val="0"/>
                        </a:spcAft>
                      </a:pPr>
                      <a:r>
                        <a:rPr lang="en-US" sz="1600" b="1">
                          <a:solidFill>
                            <a:srgbClr val="000000"/>
                          </a:solidFill>
                          <a:latin typeface="Times New Roman"/>
                          <a:ea typeface="Calibri"/>
                          <a:cs typeface="Times New Roman"/>
                        </a:rPr>
                        <a:t>13</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Calibri"/>
                          <a:cs typeface="Times New Roman"/>
                        </a:rPr>
                        <a:t>Farakka Barrage Project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solidFill>
                            <a:srgbClr val="000000"/>
                          </a:solidFill>
                          <a:latin typeface="Times New Roman"/>
                          <a:ea typeface="Calibri"/>
                          <a:cs typeface="Times New Roman"/>
                        </a:rPr>
                        <a:t>Junior Engineer (Electrical) </a:t>
                      </a:r>
                    </a:p>
                  </a:txBody>
                  <a:tcPr marL="59757" marR="59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914400"/>
          </a:xfrm>
        </p:spPr>
        <p:txBody>
          <a:bodyPr>
            <a:noAutofit/>
          </a:bodyPr>
          <a:lstStyle/>
          <a:p>
            <a:pPr algn="l"/>
            <a:r>
              <a:rPr lang="en-US" sz="2000" b="1" dirty="0">
                <a:solidFill>
                  <a:srgbClr val="C00000"/>
                </a:solidFill>
              </a:rPr>
              <a:t>Age Limit as on 01.01.2021: </a:t>
            </a:r>
            <a:br>
              <a:rPr lang="en-US" sz="2000" b="1" dirty="0">
                <a:solidFill>
                  <a:srgbClr val="C00000"/>
                </a:solidFill>
              </a:rPr>
            </a:br>
            <a:r>
              <a:rPr lang="en-US" sz="1800" b="1" dirty="0"/>
              <a:t>6.1 Age limit for the posts of Junior Engineers in various Ministries/ Departments/ Organizations as on 01.01.2021 is as under: 4</a:t>
            </a:r>
            <a:br>
              <a:rPr lang="en-US" sz="1800" b="1" dirty="0"/>
            </a:br>
            <a:endParaRPr lang="en-US" sz="1800" b="1" dirty="0">
              <a:solidFill>
                <a:srgbClr val="C00000"/>
              </a:solidFill>
            </a:endParaRPr>
          </a:p>
        </p:txBody>
      </p:sp>
      <p:graphicFrame>
        <p:nvGraphicFramePr>
          <p:cNvPr id="5" name="Table 4"/>
          <p:cNvGraphicFramePr>
            <a:graphicFrameLocks noGrp="1"/>
          </p:cNvGraphicFramePr>
          <p:nvPr/>
        </p:nvGraphicFramePr>
        <p:xfrm>
          <a:off x="1828801" y="1285366"/>
          <a:ext cx="8534401" cy="4835212"/>
        </p:xfrm>
        <a:graphic>
          <a:graphicData uri="http://schemas.openxmlformats.org/drawingml/2006/table">
            <a:tbl>
              <a:tblPr/>
              <a:tblGrid>
                <a:gridCol w="768262">
                  <a:extLst>
                    <a:ext uri="{9D8B030D-6E8A-4147-A177-3AD203B41FA5}">
                      <a16:colId xmlns:a16="http://schemas.microsoft.com/office/drawing/2014/main" val="20000"/>
                    </a:ext>
                  </a:extLst>
                </a:gridCol>
                <a:gridCol w="3178828">
                  <a:extLst>
                    <a:ext uri="{9D8B030D-6E8A-4147-A177-3AD203B41FA5}">
                      <a16:colId xmlns:a16="http://schemas.microsoft.com/office/drawing/2014/main" val="20001"/>
                    </a:ext>
                  </a:extLst>
                </a:gridCol>
                <a:gridCol w="3167693">
                  <a:extLst>
                    <a:ext uri="{9D8B030D-6E8A-4147-A177-3AD203B41FA5}">
                      <a16:colId xmlns:a16="http://schemas.microsoft.com/office/drawing/2014/main" val="20002"/>
                    </a:ext>
                  </a:extLst>
                </a:gridCol>
                <a:gridCol w="1419618">
                  <a:extLst>
                    <a:ext uri="{9D8B030D-6E8A-4147-A177-3AD203B41FA5}">
                      <a16:colId xmlns:a16="http://schemas.microsoft.com/office/drawing/2014/main" val="20003"/>
                    </a:ext>
                  </a:extLst>
                </a:gridCol>
              </a:tblGrid>
              <a:tr h="391034">
                <a:tc>
                  <a:txBody>
                    <a:bodyPr/>
                    <a:lstStyle/>
                    <a:p>
                      <a:pPr marL="0" marR="0" algn="ctr">
                        <a:lnSpc>
                          <a:spcPct val="107000"/>
                        </a:lnSpc>
                        <a:spcBef>
                          <a:spcPts val="0"/>
                        </a:spcBef>
                        <a:spcAft>
                          <a:spcPts val="0"/>
                        </a:spcAft>
                      </a:pPr>
                      <a:r>
                        <a:rPr lang="en-US" sz="1600" b="1" dirty="0">
                          <a:solidFill>
                            <a:srgbClr val="C00000"/>
                          </a:solidFill>
                          <a:latin typeface="Times New Roman"/>
                          <a:ea typeface="Calibri"/>
                          <a:cs typeface="Times New Roman"/>
                        </a:rPr>
                        <a:t>S No</a:t>
                      </a:r>
                      <a:endParaRPr lang="en-US" sz="1600" dirty="0">
                        <a:solidFill>
                          <a:srgbClr val="C00000"/>
                        </a:solidFill>
                        <a:latin typeface="Times New Roman"/>
                        <a:ea typeface="Calibri"/>
                        <a:cs typeface="Times New Roman"/>
                      </a:endParaRPr>
                    </a:p>
                  </a:txBody>
                  <a:tcPr marL="48552" marR="485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a:ea typeface="Calibri"/>
                          <a:cs typeface="Times New Roman"/>
                        </a:rPr>
                        <a:t>Organization</a:t>
                      </a:r>
                      <a:endParaRPr lang="en-US" sz="1600">
                        <a:solidFill>
                          <a:srgbClr val="C00000"/>
                        </a:solidFill>
                        <a:latin typeface="Times New Roman"/>
                        <a:ea typeface="Calibri"/>
                        <a:cs typeface="Times New Roman"/>
                      </a:endParaRPr>
                    </a:p>
                  </a:txBody>
                  <a:tcPr marL="48552" marR="485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a:ea typeface="Calibri"/>
                          <a:cs typeface="Times New Roman"/>
                        </a:rPr>
                        <a:t>Post</a:t>
                      </a:r>
                      <a:endParaRPr lang="en-US" sz="1600">
                        <a:solidFill>
                          <a:srgbClr val="C00000"/>
                        </a:solidFill>
                        <a:latin typeface="Times New Roman"/>
                        <a:ea typeface="Calibri"/>
                        <a:cs typeface="Times New Roman"/>
                      </a:endParaRPr>
                    </a:p>
                  </a:txBody>
                  <a:tcPr marL="48552" marR="485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C00000"/>
                          </a:solidFill>
                          <a:latin typeface="Times New Roman"/>
                          <a:ea typeface="Calibri"/>
                          <a:cs typeface="Times New Roman"/>
                        </a:rPr>
                        <a:t>Age limit</a:t>
                      </a:r>
                      <a:endParaRPr lang="en-US" sz="1600" dirty="0">
                        <a:solidFill>
                          <a:srgbClr val="C00000"/>
                        </a:solidFill>
                        <a:latin typeface="Times New Roman"/>
                        <a:ea typeface="Calibri"/>
                        <a:cs typeface="Times New Roman"/>
                      </a:endParaRPr>
                    </a:p>
                  </a:txBody>
                  <a:tcPr marL="48552" marR="485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4800">
                <a:tc>
                  <a:txBody>
                    <a:bodyPr/>
                    <a:lstStyle/>
                    <a:p>
                      <a:pPr marL="0" marR="0" algn="ctr">
                        <a:lnSpc>
                          <a:spcPct val="107000"/>
                        </a:lnSpc>
                        <a:spcBef>
                          <a:spcPts val="0"/>
                        </a:spcBef>
                        <a:spcAft>
                          <a:spcPts val="0"/>
                        </a:spcAft>
                      </a:pPr>
                      <a:r>
                        <a:rPr lang="en-US" sz="1600" dirty="0">
                          <a:solidFill>
                            <a:srgbClr val="000000"/>
                          </a:solidFill>
                          <a:latin typeface="Times New Roman"/>
                          <a:ea typeface="Calibri"/>
                          <a:cs typeface="Times New Roman"/>
                        </a:rPr>
                        <a:t>1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Border Road Organization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(Civil)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2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Border Road Organization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(Electrical &amp; Mechanical)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3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Central Public Works Department (CPWD)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(Civil)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32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4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Central Public Works Department (CPWD)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(Electrical)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32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5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Central Water and Power Research </a:t>
                      </a:r>
                    </a:p>
                    <a:p>
                      <a:pPr marL="0" marR="0">
                        <a:lnSpc>
                          <a:spcPct val="107000"/>
                        </a:lnSpc>
                        <a:spcBef>
                          <a:spcPts val="0"/>
                        </a:spcBef>
                        <a:spcAft>
                          <a:spcPts val="0"/>
                        </a:spcAft>
                      </a:pPr>
                      <a:r>
                        <a:rPr lang="en-US" sz="1600">
                          <a:solidFill>
                            <a:srgbClr val="000000"/>
                          </a:solidFill>
                          <a:latin typeface="Times New Roman"/>
                          <a:ea typeface="Calibri"/>
                          <a:cs typeface="Times New Roman"/>
                        </a:rPr>
                        <a:t>Station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(Civil)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6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Central Water and Power Research </a:t>
                      </a:r>
                    </a:p>
                    <a:p>
                      <a:pPr marL="0" marR="0">
                        <a:lnSpc>
                          <a:spcPct val="107000"/>
                        </a:lnSpc>
                        <a:spcBef>
                          <a:spcPts val="0"/>
                        </a:spcBef>
                        <a:spcAft>
                          <a:spcPts val="0"/>
                        </a:spcAft>
                      </a:pPr>
                      <a:r>
                        <a:rPr lang="en-US" sz="1600">
                          <a:solidFill>
                            <a:srgbClr val="000000"/>
                          </a:solidFill>
                          <a:latin typeface="Times New Roman"/>
                          <a:ea typeface="Calibri"/>
                          <a:cs typeface="Times New Roman"/>
                        </a:rPr>
                        <a:t>Station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(Electrical)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7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Central Water and Power Research </a:t>
                      </a:r>
                    </a:p>
                    <a:p>
                      <a:pPr marL="0" marR="0">
                        <a:lnSpc>
                          <a:spcPct val="107000"/>
                        </a:lnSpc>
                        <a:spcBef>
                          <a:spcPts val="0"/>
                        </a:spcBef>
                        <a:spcAft>
                          <a:spcPts val="0"/>
                        </a:spcAft>
                      </a:pPr>
                      <a:r>
                        <a:rPr lang="en-US" sz="1600">
                          <a:solidFill>
                            <a:srgbClr val="000000"/>
                          </a:solidFill>
                          <a:latin typeface="Times New Roman"/>
                          <a:ea typeface="Calibri"/>
                          <a:cs typeface="Times New Roman"/>
                        </a:rPr>
                        <a:t>Station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(Mechanical)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8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Central Water Commission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(Civil)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32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9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Central Water Commission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(Mechanical)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32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04800">
                <a:tc>
                  <a:txBody>
                    <a:bodyPr/>
                    <a:lstStyle/>
                    <a:p>
                      <a:pPr marL="0" marR="0" algn="ctr">
                        <a:lnSpc>
                          <a:spcPct val="107000"/>
                        </a:lnSpc>
                        <a:spcBef>
                          <a:spcPts val="0"/>
                        </a:spcBef>
                        <a:spcAft>
                          <a:spcPts val="0"/>
                        </a:spcAft>
                      </a:pPr>
                      <a:r>
                        <a:rPr lang="en-US" sz="1600" dirty="0">
                          <a:solidFill>
                            <a:srgbClr val="000000"/>
                          </a:solidFill>
                          <a:latin typeface="Times New Roman"/>
                          <a:ea typeface="Calibri"/>
                          <a:cs typeface="Times New Roman"/>
                        </a:rPr>
                        <a:t>10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solidFill>
                            <a:srgbClr val="000000"/>
                          </a:solidFill>
                          <a:latin typeface="Times New Roman"/>
                          <a:ea typeface="Calibri"/>
                          <a:cs typeface="Times New Roman"/>
                        </a:rPr>
                        <a:t>Directorate of Quality Assurance (Naval)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(Mechanical)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914400"/>
          </a:xfrm>
        </p:spPr>
        <p:txBody>
          <a:bodyPr>
            <a:noAutofit/>
          </a:bodyPr>
          <a:lstStyle/>
          <a:p>
            <a:pPr algn="l"/>
            <a:r>
              <a:rPr lang="en-US" sz="2000" b="1" dirty="0">
                <a:solidFill>
                  <a:srgbClr val="C00000"/>
                </a:solidFill>
              </a:rPr>
              <a:t>Age Limit as on 01.01.2021: </a:t>
            </a:r>
            <a:br>
              <a:rPr lang="en-US" sz="2000" b="1" dirty="0">
                <a:solidFill>
                  <a:srgbClr val="C00000"/>
                </a:solidFill>
              </a:rPr>
            </a:br>
            <a:r>
              <a:rPr lang="en-US" sz="1800" b="1" dirty="0"/>
              <a:t>6.1 Age limit for the posts of Junior Engineers in various Ministries/ Departments/ Organizations as on 01.01.2021 is as under: 4</a:t>
            </a:r>
            <a:br>
              <a:rPr lang="en-US" sz="1800" b="1" dirty="0"/>
            </a:br>
            <a:endParaRPr lang="en-US" sz="1800" b="1" dirty="0">
              <a:solidFill>
                <a:srgbClr val="C00000"/>
              </a:solidFill>
            </a:endParaRPr>
          </a:p>
        </p:txBody>
      </p:sp>
      <p:graphicFrame>
        <p:nvGraphicFramePr>
          <p:cNvPr id="5" name="Table 4"/>
          <p:cNvGraphicFramePr>
            <a:graphicFrameLocks noGrp="1"/>
          </p:cNvGraphicFramePr>
          <p:nvPr/>
        </p:nvGraphicFramePr>
        <p:xfrm>
          <a:off x="1828801" y="1244664"/>
          <a:ext cx="8534401" cy="4172207"/>
        </p:xfrm>
        <a:graphic>
          <a:graphicData uri="http://schemas.openxmlformats.org/drawingml/2006/table">
            <a:tbl>
              <a:tblPr/>
              <a:tblGrid>
                <a:gridCol w="768262">
                  <a:extLst>
                    <a:ext uri="{9D8B030D-6E8A-4147-A177-3AD203B41FA5}">
                      <a16:colId xmlns:a16="http://schemas.microsoft.com/office/drawing/2014/main" val="20000"/>
                    </a:ext>
                  </a:extLst>
                </a:gridCol>
                <a:gridCol w="3178828">
                  <a:extLst>
                    <a:ext uri="{9D8B030D-6E8A-4147-A177-3AD203B41FA5}">
                      <a16:colId xmlns:a16="http://schemas.microsoft.com/office/drawing/2014/main" val="20001"/>
                    </a:ext>
                  </a:extLst>
                </a:gridCol>
                <a:gridCol w="3167693">
                  <a:extLst>
                    <a:ext uri="{9D8B030D-6E8A-4147-A177-3AD203B41FA5}">
                      <a16:colId xmlns:a16="http://schemas.microsoft.com/office/drawing/2014/main" val="20002"/>
                    </a:ext>
                  </a:extLst>
                </a:gridCol>
                <a:gridCol w="1419618">
                  <a:extLst>
                    <a:ext uri="{9D8B030D-6E8A-4147-A177-3AD203B41FA5}">
                      <a16:colId xmlns:a16="http://schemas.microsoft.com/office/drawing/2014/main" val="20003"/>
                    </a:ext>
                  </a:extLst>
                </a:gridCol>
              </a:tblGrid>
              <a:tr h="431737">
                <a:tc>
                  <a:txBody>
                    <a:bodyPr/>
                    <a:lstStyle/>
                    <a:p>
                      <a:pPr marL="0" marR="0" algn="ctr">
                        <a:lnSpc>
                          <a:spcPct val="107000"/>
                        </a:lnSpc>
                        <a:spcBef>
                          <a:spcPts val="0"/>
                        </a:spcBef>
                        <a:spcAft>
                          <a:spcPts val="0"/>
                        </a:spcAft>
                      </a:pPr>
                      <a:r>
                        <a:rPr lang="en-US" sz="1600" b="1" dirty="0">
                          <a:solidFill>
                            <a:srgbClr val="C00000"/>
                          </a:solidFill>
                          <a:latin typeface="Times New Roman"/>
                          <a:ea typeface="Calibri"/>
                          <a:cs typeface="Times New Roman"/>
                        </a:rPr>
                        <a:t>S No</a:t>
                      </a:r>
                      <a:endParaRPr lang="en-US" sz="1600" dirty="0">
                        <a:solidFill>
                          <a:srgbClr val="C00000"/>
                        </a:solidFill>
                        <a:latin typeface="Times New Roman"/>
                        <a:ea typeface="Calibri"/>
                        <a:cs typeface="Times New Roman"/>
                      </a:endParaRPr>
                    </a:p>
                  </a:txBody>
                  <a:tcPr marL="48552" marR="485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C00000"/>
                          </a:solidFill>
                          <a:latin typeface="Times New Roman"/>
                          <a:ea typeface="Calibri"/>
                          <a:cs typeface="Times New Roman"/>
                        </a:rPr>
                        <a:t>Organization</a:t>
                      </a:r>
                      <a:endParaRPr lang="en-US" sz="1600">
                        <a:solidFill>
                          <a:srgbClr val="C00000"/>
                        </a:solidFill>
                        <a:latin typeface="Times New Roman"/>
                        <a:ea typeface="Calibri"/>
                        <a:cs typeface="Times New Roman"/>
                      </a:endParaRPr>
                    </a:p>
                  </a:txBody>
                  <a:tcPr marL="48552" marR="485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C00000"/>
                          </a:solidFill>
                          <a:latin typeface="Times New Roman"/>
                          <a:ea typeface="Calibri"/>
                          <a:cs typeface="Times New Roman"/>
                        </a:rPr>
                        <a:t>Post</a:t>
                      </a:r>
                      <a:endParaRPr lang="en-US" sz="1600" dirty="0">
                        <a:solidFill>
                          <a:srgbClr val="C00000"/>
                        </a:solidFill>
                        <a:latin typeface="Times New Roman"/>
                        <a:ea typeface="Calibri"/>
                        <a:cs typeface="Times New Roman"/>
                      </a:endParaRPr>
                    </a:p>
                  </a:txBody>
                  <a:tcPr marL="48552" marR="485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C00000"/>
                          </a:solidFill>
                          <a:latin typeface="Times New Roman"/>
                          <a:ea typeface="Calibri"/>
                          <a:cs typeface="Times New Roman"/>
                        </a:rPr>
                        <a:t>Age limit</a:t>
                      </a:r>
                      <a:endParaRPr lang="en-US" sz="1600" dirty="0">
                        <a:solidFill>
                          <a:srgbClr val="C00000"/>
                        </a:solidFill>
                        <a:latin typeface="Times New Roman"/>
                        <a:ea typeface="Calibri"/>
                        <a:cs typeface="Times New Roman"/>
                      </a:endParaRPr>
                    </a:p>
                  </a:txBody>
                  <a:tcPr marL="48552" marR="485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4800">
                <a:tc>
                  <a:txBody>
                    <a:bodyPr/>
                    <a:lstStyle/>
                    <a:p>
                      <a:pPr marL="0" marR="0" algn="ctr">
                        <a:lnSpc>
                          <a:spcPct val="107000"/>
                        </a:lnSpc>
                        <a:spcBef>
                          <a:spcPts val="0"/>
                        </a:spcBef>
                        <a:spcAft>
                          <a:spcPts val="0"/>
                        </a:spcAft>
                      </a:pPr>
                      <a:r>
                        <a:rPr lang="en-US" sz="1600" dirty="0">
                          <a:solidFill>
                            <a:srgbClr val="000000"/>
                          </a:solidFill>
                          <a:latin typeface="Times New Roman"/>
                          <a:ea typeface="Calibri"/>
                          <a:cs typeface="Times New Roman"/>
                        </a:rPr>
                        <a:t>11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Directorate of Quality Assurance (Naval)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(Electrical)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12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Farakka Barrage Project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(Civil)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13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Farakka Barrage Project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(Electrical)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14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Farakka Barrage Project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(Mechanical)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15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Military Engineer Services (MES)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(Civil)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16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Military Engineer Services (MES)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(Electrical and Mechanical)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17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National Technical Research Organization (NTRO)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(Civil)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04800">
                <a:tc>
                  <a:txBody>
                    <a:bodyPr/>
                    <a:lstStyle/>
                    <a:p>
                      <a:pPr marL="0" marR="0" algn="ctr">
                        <a:lnSpc>
                          <a:spcPct val="107000"/>
                        </a:lnSpc>
                        <a:spcBef>
                          <a:spcPts val="0"/>
                        </a:spcBef>
                        <a:spcAft>
                          <a:spcPts val="0"/>
                        </a:spcAft>
                      </a:pPr>
                      <a:r>
                        <a:rPr lang="en-US" sz="1600">
                          <a:solidFill>
                            <a:srgbClr val="000000"/>
                          </a:solidFill>
                          <a:latin typeface="Times New Roman"/>
                          <a:ea typeface="Calibri"/>
                          <a:cs typeface="Times New Roman"/>
                        </a:rPr>
                        <a:t>18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National Technical Research Organization (NTRO)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(Electrical)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04800">
                <a:tc>
                  <a:txBody>
                    <a:bodyPr/>
                    <a:lstStyle/>
                    <a:p>
                      <a:pPr marL="0" marR="0" algn="ctr">
                        <a:lnSpc>
                          <a:spcPct val="107000"/>
                        </a:lnSpc>
                        <a:spcBef>
                          <a:spcPts val="0"/>
                        </a:spcBef>
                        <a:spcAft>
                          <a:spcPts val="0"/>
                        </a:spcAft>
                      </a:pPr>
                      <a:r>
                        <a:rPr lang="en-US" sz="1600" dirty="0">
                          <a:solidFill>
                            <a:srgbClr val="000000"/>
                          </a:solidFill>
                          <a:latin typeface="Times New Roman"/>
                          <a:ea typeface="Calibri"/>
                          <a:cs typeface="Times New Roman"/>
                        </a:rPr>
                        <a:t>19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National Technical Research Organization (NTRO)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Calibri"/>
                          <a:cs typeface="Times New Roman"/>
                        </a:rPr>
                        <a:t>Junior Engineer (Mechanical)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solidFill>
                            <a:srgbClr val="000000"/>
                          </a:solidFill>
                          <a:latin typeface="Times New Roman"/>
                          <a:ea typeface="Calibri"/>
                          <a:cs typeface="Times New Roman"/>
                        </a:rPr>
                        <a:t>Up to 30 years </a:t>
                      </a:r>
                    </a:p>
                  </a:txBody>
                  <a:tcPr marL="48552" marR="48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36524"/>
            <a:ext cx="8229600" cy="1082676"/>
          </a:xfrm>
        </p:spPr>
        <p:txBody>
          <a:bodyPr>
            <a:noAutofit/>
          </a:bodyPr>
          <a:lstStyle/>
          <a:p>
            <a:r>
              <a:rPr lang="en-US" sz="2000" b="1" dirty="0">
                <a:solidFill>
                  <a:srgbClr val="C00000"/>
                </a:solidFill>
              </a:rPr>
              <a:t>Essential Educational Qualifications/ Experience (as on 01.01.2021): </a:t>
            </a:r>
            <a:br>
              <a:rPr lang="en-US" sz="2000" b="1" dirty="0">
                <a:solidFill>
                  <a:srgbClr val="C00000"/>
                </a:solidFill>
              </a:rPr>
            </a:br>
            <a:r>
              <a:rPr lang="en-US" sz="2000" dirty="0">
                <a:solidFill>
                  <a:srgbClr val="0070C0"/>
                </a:solidFill>
              </a:rPr>
              <a:t>8.1 Essential Educational Qualification and experience, etc required for the various posts are as follows: </a:t>
            </a:r>
          </a:p>
        </p:txBody>
      </p:sp>
      <p:graphicFrame>
        <p:nvGraphicFramePr>
          <p:cNvPr id="4" name="Table 3"/>
          <p:cNvGraphicFramePr>
            <a:graphicFrameLocks noGrp="1"/>
          </p:cNvGraphicFramePr>
          <p:nvPr/>
        </p:nvGraphicFramePr>
        <p:xfrm>
          <a:off x="1752600" y="1576833"/>
          <a:ext cx="8686800" cy="3721989"/>
        </p:xfrm>
        <a:graphic>
          <a:graphicData uri="http://schemas.openxmlformats.org/drawingml/2006/table">
            <a:tbl>
              <a:tblPr/>
              <a:tblGrid>
                <a:gridCol w="5334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5410200">
                  <a:extLst>
                    <a:ext uri="{9D8B030D-6E8A-4147-A177-3AD203B41FA5}">
                      <a16:colId xmlns:a16="http://schemas.microsoft.com/office/drawing/2014/main" val="20002"/>
                    </a:ext>
                  </a:extLst>
                </a:gridCol>
              </a:tblGrid>
              <a:tr h="365188">
                <a:tc>
                  <a:txBody>
                    <a:bodyPr/>
                    <a:lstStyle/>
                    <a:p>
                      <a:pPr marL="0" marR="0" algn="ctr">
                        <a:lnSpc>
                          <a:spcPct val="107000"/>
                        </a:lnSpc>
                        <a:spcBef>
                          <a:spcPts val="0"/>
                        </a:spcBef>
                        <a:spcAft>
                          <a:spcPts val="0"/>
                        </a:spcAft>
                      </a:pPr>
                      <a:r>
                        <a:rPr lang="en-US" sz="1600" b="1" dirty="0">
                          <a:solidFill>
                            <a:srgbClr val="0070C0"/>
                          </a:solidFill>
                          <a:latin typeface="Times New Roman"/>
                          <a:ea typeface="Calibri"/>
                          <a:cs typeface="Arial"/>
                        </a:rPr>
                        <a:t>S No </a:t>
                      </a:r>
                      <a:endParaRPr lang="en-US" sz="1600" dirty="0">
                        <a:solidFill>
                          <a:srgbClr val="0070C0"/>
                        </a:solidFill>
                        <a:latin typeface="Times New Roman"/>
                        <a:ea typeface="Calibri"/>
                        <a:cs typeface="Arial"/>
                      </a:endParaRPr>
                    </a:p>
                  </a:txBody>
                  <a:tcPr marL="53575" marR="5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70C0"/>
                          </a:solidFill>
                          <a:latin typeface="Times New Roman"/>
                          <a:ea typeface="Calibri"/>
                          <a:cs typeface="Arial"/>
                        </a:rPr>
                        <a:t>Post </a:t>
                      </a:r>
                      <a:endParaRPr lang="en-US" sz="1600">
                        <a:solidFill>
                          <a:srgbClr val="0070C0"/>
                        </a:solidFill>
                        <a:latin typeface="Times New Roman"/>
                        <a:ea typeface="Calibri"/>
                        <a:cs typeface="Arial"/>
                      </a:endParaRPr>
                    </a:p>
                  </a:txBody>
                  <a:tcPr marL="53575" marR="5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70C0"/>
                          </a:solidFill>
                          <a:latin typeface="Times New Roman"/>
                          <a:ea typeface="Calibri"/>
                          <a:cs typeface="Arial"/>
                        </a:rPr>
                        <a:t>Educational and Other Qualification </a:t>
                      </a:r>
                      <a:endParaRPr lang="en-US" sz="1600" dirty="0">
                        <a:solidFill>
                          <a:srgbClr val="0070C0"/>
                        </a:solidFill>
                        <a:latin typeface="Times New Roman"/>
                        <a:ea typeface="Calibri"/>
                        <a:cs typeface="Arial"/>
                      </a:endParaRPr>
                    </a:p>
                  </a:txBody>
                  <a:tcPr marL="53575" marR="5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512252">
                <a:tc>
                  <a:txBody>
                    <a:bodyPr/>
                    <a:lstStyle/>
                    <a:p>
                      <a:pPr marL="0" marR="0" algn="ctr">
                        <a:lnSpc>
                          <a:spcPct val="107000"/>
                        </a:lnSpc>
                        <a:spcBef>
                          <a:spcPts val="0"/>
                        </a:spcBef>
                        <a:spcAft>
                          <a:spcPts val="0"/>
                        </a:spcAft>
                      </a:pPr>
                      <a:r>
                        <a:rPr lang="en-US" sz="1600" dirty="0">
                          <a:solidFill>
                            <a:srgbClr val="000000"/>
                          </a:solidFill>
                          <a:latin typeface="Times New Roman"/>
                          <a:ea typeface="Calibri"/>
                          <a:cs typeface="Arial"/>
                        </a:rPr>
                        <a:t>1 </a:t>
                      </a:r>
                    </a:p>
                  </a:txBody>
                  <a:tcPr marL="53575" marR="5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solidFill>
                            <a:srgbClr val="000000"/>
                          </a:solidFill>
                          <a:latin typeface="Times New Roman"/>
                          <a:ea typeface="Calibri"/>
                          <a:cs typeface="Arial"/>
                        </a:rPr>
                        <a:t>Junior Engineer (Civil), </a:t>
                      </a:r>
                    </a:p>
                    <a:p>
                      <a:pPr marL="0" marR="0">
                        <a:lnSpc>
                          <a:spcPct val="107000"/>
                        </a:lnSpc>
                        <a:spcBef>
                          <a:spcPts val="0"/>
                        </a:spcBef>
                        <a:spcAft>
                          <a:spcPts val="0"/>
                        </a:spcAft>
                      </a:pPr>
                      <a:r>
                        <a:rPr lang="en-US" sz="1600" dirty="0">
                          <a:solidFill>
                            <a:srgbClr val="000000"/>
                          </a:solidFill>
                          <a:latin typeface="Times New Roman"/>
                          <a:ea typeface="Calibri"/>
                          <a:cs typeface="Arial"/>
                        </a:rPr>
                        <a:t>Border Roads Organization, Ministry of </a:t>
                      </a:r>
                      <a:r>
                        <a:rPr lang="en-US" sz="1600" dirty="0" err="1">
                          <a:solidFill>
                            <a:srgbClr val="000000"/>
                          </a:solidFill>
                          <a:latin typeface="Times New Roman"/>
                          <a:ea typeface="Calibri"/>
                          <a:cs typeface="Arial"/>
                        </a:rPr>
                        <a:t>Defence</a:t>
                      </a:r>
                      <a:r>
                        <a:rPr lang="en-US" sz="1600" dirty="0">
                          <a:solidFill>
                            <a:srgbClr val="000000"/>
                          </a:solidFill>
                          <a:latin typeface="Times New Roman"/>
                          <a:ea typeface="Calibri"/>
                          <a:cs typeface="Arial"/>
                        </a:rPr>
                        <a:t>. </a:t>
                      </a:r>
                    </a:p>
                  </a:txBody>
                  <a:tcPr marR="5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solidFill>
                            <a:srgbClr val="000000"/>
                          </a:solidFill>
                          <a:latin typeface="Times New Roman"/>
                          <a:ea typeface="Calibri"/>
                          <a:cs typeface="Arial"/>
                        </a:rPr>
                        <a:t>Degree in Civil Engineering from a recognized University/ Institute  or </a:t>
                      </a:r>
                    </a:p>
                    <a:p>
                      <a:pPr marL="0" marR="0">
                        <a:lnSpc>
                          <a:spcPct val="107000"/>
                        </a:lnSpc>
                        <a:spcBef>
                          <a:spcPts val="0"/>
                        </a:spcBef>
                        <a:spcAft>
                          <a:spcPts val="0"/>
                        </a:spcAft>
                      </a:pPr>
                      <a:r>
                        <a:rPr lang="en-US" sz="1600" dirty="0">
                          <a:solidFill>
                            <a:srgbClr val="000000"/>
                          </a:solidFill>
                          <a:latin typeface="Times New Roman"/>
                          <a:ea typeface="Calibri"/>
                          <a:cs typeface="Arial"/>
                        </a:rPr>
                        <a:t>(a) Three years Diploma in Civil Engineering from a recognized University/ Institute/ Board; and </a:t>
                      </a:r>
                    </a:p>
                    <a:p>
                      <a:pPr marL="0" marR="0">
                        <a:lnSpc>
                          <a:spcPct val="107000"/>
                        </a:lnSpc>
                        <a:spcBef>
                          <a:spcPts val="0"/>
                        </a:spcBef>
                        <a:spcAft>
                          <a:spcPts val="0"/>
                        </a:spcAft>
                      </a:pPr>
                      <a:r>
                        <a:rPr lang="en-US" sz="1600" dirty="0">
                          <a:solidFill>
                            <a:srgbClr val="000000"/>
                          </a:solidFill>
                          <a:latin typeface="Times New Roman"/>
                          <a:ea typeface="Calibri"/>
                          <a:cs typeface="Arial"/>
                        </a:rPr>
                        <a:t>(b) Two years working experience in Planning/ Execution/ Maintenance of Civil Engineering works. </a:t>
                      </a:r>
                    </a:p>
                  </a:txBody>
                  <a:tcPr marR="5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93112">
                <a:tc>
                  <a:txBody>
                    <a:bodyPr/>
                    <a:lstStyle/>
                    <a:p>
                      <a:pPr marL="0" marR="0" algn="ctr">
                        <a:lnSpc>
                          <a:spcPct val="107000"/>
                        </a:lnSpc>
                        <a:spcBef>
                          <a:spcPts val="0"/>
                        </a:spcBef>
                        <a:spcAft>
                          <a:spcPts val="0"/>
                        </a:spcAft>
                      </a:pPr>
                      <a:r>
                        <a:rPr lang="en-US" sz="1600" dirty="0">
                          <a:solidFill>
                            <a:srgbClr val="000000"/>
                          </a:solidFill>
                          <a:latin typeface="Times New Roman"/>
                          <a:ea typeface="Calibri"/>
                          <a:cs typeface="Arial"/>
                        </a:rPr>
                        <a:t>2 </a:t>
                      </a:r>
                    </a:p>
                  </a:txBody>
                  <a:tcPr marL="53575" marR="5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solidFill>
                            <a:srgbClr val="000000"/>
                          </a:solidFill>
                          <a:latin typeface="Times New Roman"/>
                          <a:ea typeface="Calibri"/>
                          <a:cs typeface="Arial"/>
                        </a:rPr>
                        <a:t>Junior Engineer (Electrical &amp; Mechanical), </a:t>
                      </a:r>
                    </a:p>
                    <a:p>
                      <a:pPr marL="0" marR="0">
                        <a:lnSpc>
                          <a:spcPct val="107000"/>
                        </a:lnSpc>
                        <a:spcBef>
                          <a:spcPts val="0"/>
                        </a:spcBef>
                        <a:spcAft>
                          <a:spcPts val="0"/>
                        </a:spcAft>
                      </a:pPr>
                      <a:r>
                        <a:rPr lang="en-US" sz="1600" dirty="0">
                          <a:solidFill>
                            <a:srgbClr val="000000"/>
                          </a:solidFill>
                          <a:latin typeface="Times New Roman"/>
                          <a:ea typeface="Calibri"/>
                          <a:cs typeface="Arial"/>
                        </a:rPr>
                        <a:t>Border Roads Organization, Ministry of </a:t>
                      </a:r>
                      <a:r>
                        <a:rPr lang="en-US" sz="1600" dirty="0" err="1">
                          <a:solidFill>
                            <a:srgbClr val="000000"/>
                          </a:solidFill>
                          <a:latin typeface="Times New Roman"/>
                          <a:ea typeface="Calibri"/>
                          <a:cs typeface="Arial"/>
                        </a:rPr>
                        <a:t>Defence</a:t>
                      </a:r>
                      <a:r>
                        <a:rPr lang="en-US" sz="1600" dirty="0">
                          <a:solidFill>
                            <a:srgbClr val="000000"/>
                          </a:solidFill>
                          <a:latin typeface="Times New Roman"/>
                          <a:ea typeface="Calibri"/>
                          <a:cs typeface="Arial"/>
                        </a:rPr>
                        <a:t>. </a:t>
                      </a:r>
                    </a:p>
                  </a:txBody>
                  <a:tcPr marR="5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solidFill>
                            <a:srgbClr val="000000"/>
                          </a:solidFill>
                          <a:latin typeface="Times New Roman"/>
                          <a:ea typeface="Calibri"/>
                          <a:cs typeface="Arial"/>
                        </a:rPr>
                        <a:t>Degree in Electrical or Mechanical Engineering from a recognized University/ Institute; </a:t>
                      </a:r>
                    </a:p>
                    <a:p>
                      <a:pPr marL="0" marR="0">
                        <a:lnSpc>
                          <a:spcPct val="107000"/>
                        </a:lnSpc>
                        <a:spcBef>
                          <a:spcPts val="0"/>
                        </a:spcBef>
                        <a:spcAft>
                          <a:spcPts val="0"/>
                        </a:spcAft>
                      </a:pPr>
                      <a:r>
                        <a:rPr lang="en-US" sz="1600" dirty="0">
                          <a:solidFill>
                            <a:srgbClr val="000000"/>
                          </a:solidFill>
                          <a:latin typeface="Times New Roman"/>
                          <a:ea typeface="Calibri"/>
                          <a:cs typeface="Arial"/>
                        </a:rPr>
                        <a:t>or </a:t>
                      </a:r>
                    </a:p>
                    <a:p>
                      <a:pPr marL="0" marR="0">
                        <a:lnSpc>
                          <a:spcPct val="107000"/>
                        </a:lnSpc>
                        <a:spcBef>
                          <a:spcPts val="0"/>
                        </a:spcBef>
                        <a:spcAft>
                          <a:spcPts val="0"/>
                        </a:spcAft>
                      </a:pPr>
                      <a:r>
                        <a:rPr lang="en-US" sz="1600" dirty="0">
                          <a:solidFill>
                            <a:srgbClr val="000000"/>
                          </a:solidFill>
                          <a:latin typeface="Times New Roman"/>
                          <a:ea typeface="Calibri"/>
                          <a:cs typeface="Arial"/>
                        </a:rPr>
                        <a:t>(a) Three years Diploma in Electrical/ Automobile/ Mechanical Engineering from a recognized University/ Institute/ Board; and </a:t>
                      </a:r>
                    </a:p>
                    <a:p>
                      <a:pPr marL="0" marR="0">
                        <a:lnSpc>
                          <a:spcPct val="107000"/>
                        </a:lnSpc>
                        <a:spcBef>
                          <a:spcPts val="0"/>
                        </a:spcBef>
                        <a:spcAft>
                          <a:spcPts val="0"/>
                        </a:spcAft>
                      </a:pPr>
                      <a:r>
                        <a:rPr lang="en-US" sz="1600" dirty="0">
                          <a:solidFill>
                            <a:srgbClr val="000000"/>
                          </a:solidFill>
                          <a:latin typeface="Times New Roman"/>
                          <a:ea typeface="Calibri"/>
                          <a:cs typeface="Arial"/>
                        </a:rPr>
                        <a:t>(b) Two years experience in Planning/ Execution/ Maintenance of Electrical or Mechanical Engineering works. </a:t>
                      </a:r>
                    </a:p>
                  </a:txBody>
                  <a:tcPr marR="5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05000" y="457200"/>
          <a:ext cx="8534400" cy="5249332"/>
        </p:xfrm>
        <a:graphic>
          <a:graphicData uri="http://schemas.openxmlformats.org/drawingml/2006/table">
            <a:tbl>
              <a:tblPr/>
              <a:tblGrid>
                <a:gridCol w="838200">
                  <a:extLst>
                    <a:ext uri="{9D8B030D-6E8A-4147-A177-3AD203B41FA5}">
                      <a16:colId xmlns:a16="http://schemas.microsoft.com/office/drawing/2014/main" val="20000"/>
                    </a:ext>
                  </a:extLst>
                </a:gridCol>
                <a:gridCol w="42672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508000">
                <a:tc>
                  <a:txBody>
                    <a:bodyPr/>
                    <a:lstStyle/>
                    <a:p>
                      <a:pPr marL="0" marR="0" algn="ctr">
                        <a:lnSpc>
                          <a:spcPct val="107000"/>
                        </a:lnSpc>
                        <a:spcBef>
                          <a:spcPts val="0"/>
                        </a:spcBef>
                        <a:spcAft>
                          <a:spcPts val="0"/>
                        </a:spcAft>
                      </a:pPr>
                      <a:r>
                        <a:rPr lang="en-US" sz="1600" b="1" dirty="0">
                          <a:solidFill>
                            <a:srgbClr val="0070C0"/>
                          </a:solidFill>
                          <a:latin typeface="Times New Roman"/>
                          <a:ea typeface="Calibri"/>
                          <a:cs typeface="Arial"/>
                        </a:rPr>
                        <a:t>S No </a:t>
                      </a:r>
                      <a:endParaRPr lang="en-US" sz="1600" dirty="0">
                        <a:solidFill>
                          <a:srgbClr val="0070C0"/>
                        </a:solidFill>
                        <a:latin typeface="Times New Roman"/>
                        <a:ea typeface="Calibri"/>
                        <a:cs typeface="Arial"/>
                      </a:endParaRPr>
                    </a:p>
                  </a:txBody>
                  <a:tcPr marL="53575" marR="5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70C0"/>
                          </a:solidFill>
                          <a:latin typeface="Times New Roman"/>
                          <a:ea typeface="Calibri"/>
                          <a:cs typeface="Arial"/>
                        </a:rPr>
                        <a:t>Post </a:t>
                      </a:r>
                      <a:endParaRPr lang="en-US" sz="1600">
                        <a:solidFill>
                          <a:srgbClr val="0070C0"/>
                        </a:solidFill>
                        <a:latin typeface="Times New Roman"/>
                        <a:ea typeface="Calibri"/>
                        <a:cs typeface="Arial"/>
                      </a:endParaRPr>
                    </a:p>
                  </a:txBody>
                  <a:tcPr marL="53575" marR="5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70C0"/>
                          </a:solidFill>
                          <a:latin typeface="Times New Roman"/>
                          <a:ea typeface="Calibri"/>
                          <a:cs typeface="Arial"/>
                        </a:rPr>
                        <a:t>Educational and Other Qualification </a:t>
                      </a:r>
                      <a:endParaRPr lang="en-US" sz="1600" dirty="0">
                        <a:solidFill>
                          <a:srgbClr val="0070C0"/>
                        </a:solidFill>
                        <a:latin typeface="Times New Roman"/>
                        <a:ea typeface="Calibri"/>
                        <a:cs typeface="Arial"/>
                      </a:endParaRPr>
                    </a:p>
                  </a:txBody>
                  <a:tcPr marL="53575" marR="53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08000">
                <a:tc>
                  <a:txBody>
                    <a:bodyPr/>
                    <a:lstStyle/>
                    <a:p>
                      <a:pPr marL="0" marR="0" algn="ctr">
                        <a:lnSpc>
                          <a:spcPct val="107000"/>
                        </a:lnSpc>
                        <a:spcBef>
                          <a:spcPts val="0"/>
                        </a:spcBef>
                        <a:spcAft>
                          <a:spcPts val="0"/>
                        </a:spcAft>
                      </a:pPr>
                      <a:r>
                        <a:rPr lang="en-US" sz="1400" dirty="0">
                          <a:solidFill>
                            <a:srgbClr val="000000"/>
                          </a:solidFill>
                          <a:latin typeface="Times New Roman"/>
                          <a:ea typeface="Calibri"/>
                          <a:cs typeface="Arial"/>
                        </a:rPr>
                        <a:t>3 </a:t>
                      </a:r>
                    </a:p>
                  </a:txBody>
                  <a:tcPr marL="64736"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solidFill>
                            <a:srgbClr val="000000"/>
                          </a:solidFill>
                          <a:latin typeface="Times New Roman"/>
                          <a:ea typeface="Calibri"/>
                          <a:cs typeface="Arial"/>
                        </a:rPr>
                        <a:t>Junior Engineer (Civil), </a:t>
                      </a:r>
                    </a:p>
                    <a:p>
                      <a:pPr marL="0" marR="0">
                        <a:lnSpc>
                          <a:spcPct val="107000"/>
                        </a:lnSpc>
                        <a:spcBef>
                          <a:spcPts val="0"/>
                        </a:spcBef>
                        <a:spcAft>
                          <a:spcPts val="0"/>
                        </a:spcAft>
                      </a:pPr>
                      <a:r>
                        <a:rPr lang="en-US" sz="1400" dirty="0">
                          <a:solidFill>
                            <a:srgbClr val="000000"/>
                          </a:solidFill>
                          <a:latin typeface="Times New Roman"/>
                          <a:ea typeface="Calibri"/>
                          <a:cs typeface="Arial"/>
                        </a:rPr>
                        <a:t>CPWD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solidFill>
                            <a:srgbClr val="000000"/>
                          </a:solidFill>
                          <a:latin typeface="Times New Roman"/>
                          <a:ea typeface="Calibri"/>
                          <a:cs typeface="Arial"/>
                        </a:rPr>
                        <a:t>Diploma in Civil Engineering from a recognized University or Institute.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77333">
                <a:tc>
                  <a:txBody>
                    <a:bodyPr/>
                    <a:lstStyle/>
                    <a:p>
                      <a:pPr marL="0" marR="0" algn="ctr">
                        <a:lnSpc>
                          <a:spcPct val="107000"/>
                        </a:lnSpc>
                        <a:spcBef>
                          <a:spcPts val="0"/>
                        </a:spcBef>
                        <a:spcAft>
                          <a:spcPts val="0"/>
                        </a:spcAft>
                      </a:pPr>
                      <a:r>
                        <a:rPr lang="en-US" sz="1400">
                          <a:solidFill>
                            <a:srgbClr val="000000"/>
                          </a:solidFill>
                          <a:latin typeface="Times New Roman"/>
                          <a:ea typeface="Calibri"/>
                          <a:cs typeface="Arial"/>
                        </a:rPr>
                        <a:t>4 </a:t>
                      </a:r>
                    </a:p>
                  </a:txBody>
                  <a:tcPr marL="64736"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rgbClr val="000000"/>
                          </a:solidFill>
                          <a:latin typeface="Times New Roman"/>
                          <a:ea typeface="Calibri"/>
                          <a:cs typeface="Arial"/>
                        </a:rPr>
                        <a:t>Junior Engineer (Electrical), </a:t>
                      </a:r>
                    </a:p>
                    <a:p>
                      <a:pPr marL="0" marR="0">
                        <a:lnSpc>
                          <a:spcPct val="107000"/>
                        </a:lnSpc>
                        <a:spcBef>
                          <a:spcPts val="0"/>
                        </a:spcBef>
                        <a:spcAft>
                          <a:spcPts val="0"/>
                        </a:spcAft>
                      </a:pPr>
                      <a:r>
                        <a:rPr lang="en-US" sz="1400">
                          <a:solidFill>
                            <a:srgbClr val="000000"/>
                          </a:solidFill>
                          <a:latin typeface="Times New Roman"/>
                          <a:ea typeface="Calibri"/>
                          <a:cs typeface="Arial"/>
                        </a:rPr>
                        <a:t>CPWD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solidFill>
                            <a:srgbClr val="000000"/>
                          </a:solidFill>
                          <a:latin typeface="Times New Roman"/>
                          <a:ea typeface="Calibri"/>
                          <a:cs typeface="Arial"/>
                        </a:rPr>
                        <a:t>Diploma in Electrical or Mechanical Engineering from a recognized University or Institute.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08000">
                <a:tc>
                  <a:txBody>
                    <a:bodyPr/>
                    <a:lstStyle/>
                    <a:p>
                      <a:pPr marL="0" marR="0" algn="ctr">
                        <a:lnSpc>
                          <a:spcPct val="107000"/>
                        </a:lnSpc>
                        <a:spcBef>
                          <a:spcPts val="0"/>
                        </a:spcBef>
                        <a:spcAft>
                          <a:spcPts val="0"/>
                        </a:spcAft>
                      </a:pPr>
                      <a:r>
                        <a:rPr lang="en-US" sz="1400">
                          <a:solidFill>
                            <a:srgbClr val="000000"/>
                          </a:solidFill>
                          <a:latin typeface="Times New Roman"/>
                          <a:ea typeface="Calibri"/>
                          <a:cs typeface="Arial"/>
                        </a:rPr>
                        <a:t>5 </a:t>
                      </a:r>
                    </a:p>
                  </a:txBody>
                  <a:tcPr marL="64736"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rgbClr val="000000"/>
                          </a:solidFill>
                          <a:latin typeface="Times New Roman"/>
                          <a:ea typeface="Calibri"/>
                          <a:cs typeface="Arial"/>
                        </a:rPr>
                        <a:t>Junior Engineer (Civil), </a:t>
                      </a:r>
                    </a:p>
                    <a:p>
                      <a:pPr marL="0" marR="0">
                        <a:lnSpc>
                          <a:spcPct val="107000"/>
                        </a:lnSpc>
                        <a:spcBef>
                          <a:spcPts val="0"/>
                        </a:spcBef>
                        <a:spcAft>
                          <a:spcPts val="0"/>
                        </a:spcAft>
                      </a:pPr>
                      <a:r>
                        <a:rPr lang="en-US" sz="1400">
                          <a:solidFill>
                            <a:srgbClr val="000000"/>
                          </a:solidFill>
                          <a:latin typeface="Times New Roman"/>
                          <a:ea typeface="Calibri"/>
                          <a:cs typeface="Arial"/>
                        </a:rPr>
                        <a:t>Central Water Power Research Station.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solidFill>
                            <a:srgbClr val="000000"/>
                          </a:solidFill>
                          <a:latin typeface="Times New Roman"/>
                          <a:ea typeface="Calibri"/>
                          <a:cs typeface="Arial"/>
                        </a:rPr>
                        <a:t>Diploma in Civil Engineering from a recognized Institute.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08000">
                <a:tc>
                  <a:txBody>
                    <a:bodyPr/>
                    <a:lstStyle/>
                    <a:p>
                      <a:pPr marL="0" marR="0" algn="ctr">
                        <a:lnSpc>
                          <a:spcPct val="107000"/>
                        </a:lnSpc>
                        <a:spcBef>
                          <a:spcPts val="0"/>
                        </a:spcBef>
                        <a:spcAft>
                          <a:spcPts val="0"/>
                        </a:spcAft>
                      </a:pPr>
                      <a:r>
                        <a:rPr lang="en-US" sz="1400">
                          <a:solidFill>
                            <a:srgbClr val="000000"/>
                          </a:solidFill>
                          <a:latin typeface="Times New Roman"/>
                          <a:ea typeface="Calibri"/>
                          <a:cs typeface="Arial"/>
                        </a:rPr>
                        <a:t>6 </a:t>
                      </a:r>
                    </a:p>
                  </a:txBody>
                  <a:tcPr marL="64736"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rgbClr val="000000"/>
                          </a:solidFill>
                          <a:latin typeface="Times New Roman"/>
                          <a:ea typeface="Calibri"/>
                          <a:cs typeface="Arial"/>
                        </a:rPr>
                        <a:t>Junior Engineer (Electrical), Central Water Power Research Station.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solidFill>
                            <a:srgbClr val="000000"/>
                          </a:solidFill>
                          <a:latin typeface="Times New Roman"/>
                          <a:ea typeface="Calibri"/>
                          <a:cs typeface="Arial"/>
                        </a:rPr>
                        <a:t>Diploma in Electrical Engineering from a recognized Institute.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08000">
                <a:tc>
                  <a:txBody>
                    <a:bodyPr/>
                    <a:lstStyle/>
                    <a:p>
                      <a:pPr marL="0" marR="0" algn="ctr">
                        <a:lnSpc>
                          <a:spcPct val="107000"/>
                        </a:lnSpc>
                        <a:spcBef>
                          <a:spcPts val="0"/>
                        </a:spcBef>
                        <a:spcAft>
                          <a:spcPts val="0"/>
                        </a:spcAft>
                      </a:pPr>
                      <a:r>
                        <a:rPr lang="en-US" sz="1400">
                          <a:solidFill>
                            <a:srgbClr val="000000"/>
                          </a:solidFill>
                          <a:latin typeface="Times New Roman"/>
                          <a:ea typeface="Calibri"/>
                          <a:cs typeface="Arial"/>
                        </a:rPr>
                        <a:t>7 </a:t>
                      </a:r>
                    </a:p>
                  </a:txBody>
                  <a:tcPr marL="64736"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rgbClr val="000000"/>
                          </a:solidFill>
                          <a:latin typeface="Times New Roman"/>
                          <a:ea typeface="Calibri"/>
                          <a:cs typeface="Arial"/>
                        </a:rPr>
                        <a:t>Junior Engineer (Mechanical), Central Water Power Research Station.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solidFill>
                            <a:srgbClr val="000000"/>
                          </a:solidFill>
                          <a:latin typeface="Times New Roman"/>
                          <a:ea typeface="Calibri"/>
                          <a:cs typeface="Arial"/>
                        </a:rPr>
                        <a:t>Diploma in Mechanical Engineering from a recognized Institute.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77333">
                <a:tc>
                  <a:txBody>
                    <a:bodyPr/>
                    <a:lstStyle/>
                    <a:p>
                      <a:pPr marL="0" marR="0" algn="ctr">
                        <a:lnSpc>
                          <a:spcPct val="107000"/>
                        </a:lnSpc>
                        <a:spcBef>
                          <a:spcPts val="0"/>
                        </a:spcBef>
                        <a:spcAft>
                          <a:spcPts val="0"/>
                        </a:spcAft>
                      </a:pPr>
                      <a:r>
                        <a:rPr lang="en-US" sz="1400">
                          <a:solidFill>
                            <a:srgbClr val="000000"/>
                          </a:solidFill>
                          <a:latin typeface="Times New Roman"/>
                          <a:ea typeface="Calibri"/>
                          <a:cs typeface="Arial"/>
                        </a:rPr>
                        <a:t>8 </a:t>
                      </a:r>
                    </a:p>
                  </a:txBody>
                  <a:tcPr marL="64736"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rgbClr val="000000"/>
                          </a:solidFill>
                          <a:latin typeface="Times New Roman"/>
                          <a:ea typeface="Calibri"/>
                          <a:cs typeface="Arial"/>
                        </a:rPr>
                        <a:t>Junior Engineer (Civil), </a:t>
                      </a:r>
                    </a:p>
                    <a:p>
                      <a:pPr marL="0" marR="0">
                        <a:lnSpc>
                          <a:spcPct val="107000"/>
                        </a:lnSpc>
                        <a:spcBef>
                          <a:spcPts val="0"/>
                        </a:spcBef>
                        <a:spcAft>
                          <a:spcPts val="0"/>
                        </a:spcAft>
                      </a:pPr>
                      <a:r>
                        <a:rPr lang="en-US" sz="1400">
                          <a:solidFill>
                            <a:srgbClr val="000000"/>
                          </a:solidFill>
                          <a:latin typeface="Times New Roman"/>
                          <a:ea typeface="Calibri"/>
                          <a:cs typeface="Arial"/>
                        </a:rPr>
                        <a:t>Central Water Commission.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solidFill>
                            <a:srgbClr val="000000"/>
                          </a:solidFill>
                          <a:latin typeface="Times New Roman"/>
                          <a:ea typeface="Calibri"/>
                          <a:cs typeface="Arial"/>
                        </a:rPr>
                        <a:t>Degree or Diploma in Civil Engineering from a recognized University or Institution.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677333">
                <a:tc>
                  <a:txBody>
                    <a:bodyPr/>
                    <a:lstStyle/>
                    <a:p>
                      <a:pPr marL="0" marR="0" algn="ctr">
                        <a:lnSpc>
                          <a:spcPct val="107000"/>
                        </a:lnSpc>
                        <a:spcBef>
                          <a:spcPts val="0"/>
                        </a:spcBef>
                        <a:spcAft>
                          <a:spcPts val="0"/>
                        </a:spcAft>
                      </a:pPr>
                      <a:r>
                        <a:rPr lang="en-US" sz="1400">
                          <a:solidFill>
                            <a:srgbClr val="000000"/>
                          </a:solidFill>
                          <a:latin typeface="Times New Roman"/>
                          <a:ea typeface="Calibri"/>
                          <a:cs typeface="Arial"/>
                        </a:rPr>
                        <a:t>9 </a:t>
                      </a:r>
                    </a:p>
                  </a:txBody>
                  <a:tcPr marL="64736"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rgbClr val="000000"/>
                          </a:solidFill>
                          <a:latin typeface="Times New Roman"/>
                          <a:ea typeface="Calibri"/>
                          <a:cs typeface="Arial"/>
                        </a:rPr>
                        <a:t>Junior Engineer (Mechanical), </a:t>
                      </a:r>
                    </a:p>
                    <a:p>
                      <a:pPr marL="0" marR="0">
                        <a:lnSpc>
                          <a:spcPct val="107000"/>
                        </a:lnSpc>
                        <a:spcBef>
                          <a:spcPts val="0"/>
                        </a:spcBef>
                        <a:spcAft>
                          <a:spcPts val="0"/>
                        </a:spcAft>
                      </a:pPr>
                      <a:r>
                        <a:rPr lang="en-US" sz="1400">
                          <a:solidFill>
                            <a:srgbClr val="000000"/>
                          </a:solidFill>
                          <a:latin typeface="Times New Roman"/>
                          <a:ea typeface="Calibri"/>
                          <a:cs typeface="Arial"/>
                        </a:rPr>
                        <a:t>Central Water Commission.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solidFill>
                            <a:srgbClr val="000000"/>
                          </a:solidFill>
                          <a:latin typeface="Times New Roman"/>
                          <a:ea typeface="Calibri"/>
                          <a:cs typeface="Arial"/>
                        </a:rPr>
                        <a:t>Degree or Diploma in Mechanical Engineering from  a recognized University or Institution. </a:t>
                      </a:r>
                    </a:p>
                  </a:txBody>
                  <a:tcPr marR="647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77333">
                <a:tc>
                  <a:txBody>
                    <a:bodyPr/>
                    <a:lstStyle/>
                    <a:p>
                      <a:pPr marL="0" marR="0" algn="ctr">
                        <a:lnSpc>
                          <a:spcPct val="107000"/>
                        </a:lnSpc>
                        <a:spcBef>
                          <a:spcPts val="0"/>
                        </a:spcBef>
                        <a:spcAft>
                          <a:spcPts val="0"/>
                        </a:spcAft>
                      </a:pPr>
                      <a:r>
                        <a:rPr lang="en-US" sz="1400" dirty="0">
                          <a:solidFill>
                            <a:srgbClr val="000000"/>
                          </a:solidFill>
                          <a:latin typeface="Times New Roman"/>
                          <a:ea typeface="Calibri"/>
                          <a:cs typeface="Arial"/>
                        </a:rPr>
                        <a:t>10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rgbClr val="000000"/>
                          </a:solidFill>
                          <a:latin typeface="Times New Roman"/>
                          <a:ea typeface="Calibri"/>
                          <a:cs typeface="Arial"/>
                        </a:rPr>
                        <a:t>Junior Engineer (Mechanical), Directorate of Quality Assurance, </a:t>
                      </a:r>
                    </a:p>
                  </a:txBody>
                  <a:tcPr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solidFill>
                            <a:srgbClr val="000000"/>
                          </a:solidFill>
                          <a:latin typeface="Times New Roman"/>
                          <a:ea typeface="Calibri"/>
                          <a:cs typeface="Arial"/>
                        </a:rPr>
                        <a:t>Degree in Mechanical Engineering from a recognized Institute; </a:t>
                      </a:r>
                    </a:p>
                  </a:txBody>
                  <a:tcPr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746124"/>
          </a:xfrm>
        </p:spPr>
        <p:txBody>
          <a:bodyPr>
            <a:noAutofit/>
          </a:bodyPr>
          <a:lstStyle/>
          <a:p>
            <a:pPr lvl="0"/>
            <a:r>
              <a:rPr lang="en-US" sz="2000" b="1" dirty="0"/>
              <a:t>Tentative vacancies for the Combined Higher Secondary (10+2) Level Examination, 2020 (FOR DEO) </a:t>
            </a:r>
            <a:endParaRPr lang="en-US" sz="2000" dirty="0"/>
          </a:p>
        </p:txBody>
      </p:sp>
      <p:graphicFrame>
        <p:nvGraphicFramePr>
          <p:cNvPr id="4" name="Table 3"/>
          <p:cNvGraphicFramePr>
            <a:graphicFrameLocks noGrp="1"/>
          </p:cNvGraphicFramePr>
          <p:nvPr/>
        </p:nvGraphicFramePr>
        <p:xfrm>
          <a:off x="1828799" y="1295400"/>
          <a:ext cx="8534402" cy="1981200"/>
        </p:xfrm>
        <a:graphic>
          <a:graphicData uri="http://schemas.openxmlformats.org/drawingml/2006/table">
            <a:tbl>
              <a:tblPr/>
              <a:tblGrid>
                <a:gridCol w="658856">
                  <a:extLst>
                    <a:ext uri="{9D8B030D-6E8A-4147-A177-3AD203B41FA5}">
                      <a16:colId xmlns:a16="http://schemas.microsoft.com/office/drawing/2014/main" val="20000"/>
                    </a:ext>
                  </a:extLst>
                </a:gridCol>
                <a:gridCol w="6230114">
                  <a:extLst>
                    <a:ext uri="{9D8B030D-6E8A-4147-A177-3AD203B41FA5}">
                      <a16:colId xmlns:a16="http://schemas.microsoft.com/office/drawing/2014/main" val="20001"/>
                    </a:ext>
                  </a:extLst>
                </a:gridCol>
                <a:gridCol w="865388">
                  <a:extLst>
                    <a:ext uri="{9D8B030D-6E8A-4147-A177-3AD203B41FA5}">
                      <a16:colId xmlns:a16="http://schemas.microsoft.com/office/drawing/2014/main" val="20002"/>
                    </a:ext>
                  </a:extLst>
                </a:gridCol>
                <a:gridCol w="780044">
                  <a:extLst>
                    <a:ext uri="{9D8B030D-6E8A-4147-A177-3AD203B41FA5}">
                      <a16:colId xmlns:a16="http://schemas.microsoft.com/office/drawing/2014/main" val="20003"/>
                    </a:ext>
                  </a:extLst>
                </a:gridCol>
              </a:tblGrid>
              <a:tr h="436095">
                <a:tc>
                  <a:txBody>
                    <a:bodyPr/>
                    <a:lstStyle/>
                    <a:p>
                      <a:pPr marL="0" marR="0" algn="ctr">
                        <a:spcBef>
                          <a:spcPts val="0"/>
                        </a:spcBef>
                        <a:spcAft>
                          <a:spcPts val="0"/>
                        </a:spcAft>
                      </a:pPr>
                      <a:r>
                        <a:rPr lang="en-US" sz="1600" b="1" dirty="0">
                          <a:solidFill>
                            <a:srgbClr val="000000"/>
                          </a:solidFill>
                          <a:latin typeface="Times New Roman"/>
                          <a:ea typeface="Calibri"/>
                          <a:cs typeface="Arial"/>
                        </a:rPr>
                        <a:t>SNO</a:t>
                      </a:r>
                      <a:endParaRPr lang="en-US" sz="1600" dirty="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Arial"/>
                        </a:rPr>
                        <a:t>Department Name</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Arial"/>
                        </a:rPr>
                        <a:t>Post</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Arial"/>
                        </a:rPr>
                        <a:t>Total</a:t>
                      </a:r>
                      <a:endParaRPr lang="en-US" sz="1600" dirty="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54505">
                <a:tc>
                  <a:txBody>
                    <a:bodyPr/>
                    <a:lstStyle/>
                    <a:p>
                      <a:pPr marL="0" marR="0" algn="ctr">
                        <a:spcBef>
                          <a:spcPts val="0"/>
                        </a:spcBef>
                        <a:spcAft>
                          <a:spcPts val="0"/>
                        </a:spcAft>
                      </a:pPr>
                      <a:r>
                        <a:rPr lang="en-US" sz="1600" b="1">
                          <a:solidFill>
                            <a:srgbClr val="000000"/>
                          </a:solidFill>
                          <a:latin typeface="Times New Roman"/>
                          <a:ea typeface="Calibri"/>
                          <a:cs typeface="Arial"/>
                        </a:rPr>
                        <a:t>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600" b="1" dirty="0">
                          <a:solidFill>
                            <a:srgbClr val="000000"/>
                          </a:solidFill>
                          <a:latin typeface="Times New Roman"/>
                          <a:ea typeface="Calibri"/>
                          <a:cs typeface="Arial"/>
                        </a:rPr>
                        <a:t>Controller General of Accounts</a:t>
                      </a:r>
                    </a:p>
                  </a:txBody>
                  <a:tcPr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Arial"/>
                        </a:rPr>
                        <a:t>DEO 2400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Arial"/>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54505">
                <a:tc>
                  <a:txBody>
                    <a:bodyPr/>
                    <a:lstStyle/>
                    <a:p>
                      <a:pPr marL="0" marR="0" algn="ctr">
                        <a:spcBef>
                          <a:spcPts val="0"/>
                        </a:spcBef>
                        <a:spcAft>
                          <a:spcPts val="0"/>
                        </a:spcAft>
                      </a:pPr>
                      <a:r>
                        <a:rPr lang="en-US" sz="1600" b="1">
                          <a:solidFill>
                            <a:srgbClr val="000000"/>
                          </a:solidFill>
                          <a:latin typeface="Times New Roman"/>
                          <a:ea typeface="Calibri"/>
                          <a:cs typeface="Arial"/>
                        </a:rPr>
                        <a:t>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600" b="1" dirty="0">
                          <a:solidFill>
                            <a:srgbClr val="000000"/>
                          </a:solidFill>
                          <a:latin typeface="Times New Roman"/>
                          <a:ea typeface="Calibri"/>
                          <a:cs typeface="Arial"/>
                        </a:rPr>
                        <a:t>DTE General </a:t>
                      </a:r>
                      <a:r>
                        <a:rPr lang="en-US" sz="1600" b="1" dirty="0" err="1">
                          <a:solidFill>
                            <a:srgbClr val="000000"/>
                          </a:solidFill>
                          <a:latin typeface="Times New Roman"/>
                          <a:ea typeface="Calibri"/>
                          <a:cs typeface="Arial"/>
                        </a:rPr>
                        <a:t>Defence</a:t>
                      </a:r>
                      <a:r>
                        <a:rPr lang="en-US" sz="1600" b="1" dirty="0">
                          <a:solidFill>
                            <a:srgbClr val="000000"/>
                          </a:solidFill>
                          <a:latin typeface="Times New Roman"/>
                          <a:ea typeface="Calibri"/>
                          <a:cs typeface="Arial"/>
                        </a:rPr>
                        <a:t> Estates (Ministry of </a:t>
                      </a:r>
                      <a:r>
                        <a:rPr lang="en-US" sz="1600" b="1" dirty="0" err="1">
                          <a:solidFill>
                            <a:srgbClr val="000000"/>
                          </a:solidFill>
                          <a:latin typeface="Times New Roman"/>
                          <a:ea typeface="Calibri"/>
                          <a:cs typeface="Arial"/>
                        </a:rPr>
                        <a:t>Defence</a:t>
                      </a:r>
                      <a:r>
                        <a:rPr lang="en-US" sz="1600" b="1" dirty="0">
                          <a:solidFill>
                            <a:srgbClr val="000000"/>
                          </a:solidFill>
                          <a:latin typeface="Times New Roman"/>
                          <a:ea typeface="Calibri"/>
                          <a:cs typeface="Arial"/>
                        </a:rPr>
                        <a:t>)</a:t>
                      </a:r>
                    </a:p>
                  </a:txBody>
                  <a:tcPr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Arial"/>
                        </a:rPr>
                        <a:t>DEO 2800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Arial"/>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36095">
                <a:tc>
                  <a:txBody>
                    <a:bodyPr/>
                    <a:lstStyle/>
                    <a:p>
                      <a:pPr marL="0" marR="0" algn="ctr">
                        <a:lnSpc>
                          <a:spcPct val="107000"/>
                        </a:lnSpc>
                        <a:spcBef>
                          <a:spcPts val="0"/>
                        </a:spcBef>
                        <a:spcAft>
                          <a:spcPts val="0"/>
                        </a:spcAft>
                      </a:pP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C00000"/>
                          </a:solidFill>
                          <a:latin typeface="Arial"/>
                          <a:ea typeface="Calibri"/>
                          <a:cs typeface="Arial"/>
                        </a:rPr>
                        <a:t>Total</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Arial"/>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685800"/>
          </a:xfrm>
        </p:spPr>
        <p:txBody>
          <a:bodyPr>
            <a:noAutofit/>
          </a:bodyPr>
          <a:lstStyle/>
          <a:p>
            <a:pPr lvl="0"/>
            <a:r>
              <a:rPr lang="en-US" sz="2000" b="1" dirty="0">
                <a:solidFill>
                  <a:srgbClr val="0070C0"/>
                </a:solidFill>
                <a:latin typeface="Times New Roman" pitchFamily="18" charset="0"/>
                <a:cs typeface="Times New Roman" pitchFamily="18" charset="0"/>
              </a:rPr>
              <a:t>Tentative vacancies of Junior Engineer (Civil, Electrical, Mechanical and Quantity Surveying &amp; Contracts) Examination</a:t>
            </a:r>
            <a:endParaRPr lang="en-US" sz="2000" dirty="0">
              <a:solidFill>
                <a:srgbClr val="0070C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981199" y="914400"/>
          <a:ext cx="8229602" cy="5707776"/>
        </p:xfrm>
        <a:graphic>
          <a:graphicData uri="http://schemas.openxmlformats.org/drawingml/2006/table">
            <a:tbl>
              <a:tblPr/>
              <a:tblGrid>
                <a:gridCol w="610636">
                  <a:extLst>
                    <a:ext uri="{9D8B030D-6E8A-4147-A177-3AD203B41FA5}">
                      <a16:colId xmlns:a16="http://schemas.microsoft.com/office/drawing/2014/main" val="20000"/>
                    </a:ext>
                  </a:extLst>
                </a:gridCol>
                <a:gridCol w="4200388">
                  <a:extLst>
                    <a:ext uri="{9D8B030D-6E8A-4147-A177-3AD203B41FA5}">
                      <a16:colId xmlns:a16="http://schemas.microsoft.com/office/drawing/2014/main" val="20001"/>
                    </a:ext>
                  </a:extLst>
                </a:gridCol>
                <a:gridCol w="2656577">
                  <a:extLst>
                    <a:ext uri="{9D8B030D-6E8A-4147-A177-3AD203B41FA5}">
                      <a16:colId xmlns:a16="http://schemas.microsoft.com/office/drawing/2014/main" val="20002"/>
                    </a:ext>
                  </a:extLst>
                </a:gridCol>
                <a:gridCol w="762001">
                  <a:extLst>
                    <a:ext uri="{9D8B030D-6E8A-4147-A177-3AD203B41FA5}">
                      <a16:colId xmlns:a16="http://schemas.microsoft.com/office/drawing/2014/main" val="20003"/>
                    </a:ext>
                  </a:extLst>
                </a:gridCol>
              </a:tblGrid>
              <a:tr h="326499">
                <a:tc>
                  <a:txBody>
                    <a:bodyPr/>
                    <a:lstStyle/>
                    <a:p>
                      <a:pPr marL="0" marR="0" algn="ctr">
                        <a:spcBef>
                          <a:spcPts val="0"/>
                        </a:spcBef>
                        <a:spcAft>
                          <a:spcPts val="0"/>
                        </a:spcAft>
                      </a:pPr>
                      <a:r>
                        <a:rPr lang="en-US" sz="1600" b="1">
                          <a:solidFill>
                            <a:srgbClr val="000000"/>
                          </a:solidFill>
                          <a:latin typeface="Times New Roman" pitchFamily="18" charset="0"/>
                          <a:ea typeface="Calibri"/>
                          <a:cs typeface="Times New Roman" pitchFamily="18" charset="0"/>
                        </a:rPr>
                        <a:t>SNO</a:t>
                      </a:r>
                      <a:endParaRPr lang="en-US" sz="1600">
                        <a:solidFill>
                          <a:srgbClr val="000000"/>
                        </a:solidFill>
                        <a:latin typeface="Times New Roman" pitchFamily="18" charset="0"/>
                        <a:ea typeface="Calibri"/>
                        <a:cs typeface="Times New Roman" pitchFamily="18" charset="0"/>
                      </a:endParaRP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pitchFamily="18" charset="0"/>
                          <a:ea typeface="Calibri"/>
                          <a:cs typeface="Times New Roman" pitchFamily="18" charset="0"/>
                        </a:rPr>
                        <a:t>Department Name</a:t>
                      </a:r>
                      <a:endParaRPr lang="en-US" sz="1600">
                        <a:solidFill>
                          <a:srgbClr val="000000"/>
                        </a:solidFill>
                        <a:latin typeface="Times New Roman" pitchFamily="18" charset="0"/>
                        <a:ea typeface="Calibri"/>
                        <a:cs typeface="Times New Roman" pitchFamily="18" charset="0"/>
                      </a:endParaRP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pitchFamily="18" charset="0"/>
                          <a:ea typeface="Calibri"/>
                          <a:cs typeface="Times New Roman" pitchFamily="18" charset="0"/>
                        </a:rPr>
                        <a:t>Post</a:t>
                      </a:r>
                      <a:endParaRPr lang="en-US" sz="1600">
                        <a:solidFill>
                          <a:srgbClr val="000000"/>
                        </a:solidFill>
                        <a:latin typeface="Times New Roman" pitchFamily="18" charset="0"/>
                        <a:ea typeface="Calibri"/>
                        <a:cs typeface="Times New Roman" pitchFamily="18" charset="0"/>
                      </a:endParaRP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dirty="0">
                          <a:solidFill>
                            <a:srgbClr val="000000"/>
                          </a:solidFill>
                          <a:latin typeface="Times New Roman" pitchFamily="18" charset="0"/>
                          <a:ea typeface="Calibri"/>
                          <a:cs typeface="Times New Roman" pitchFamily="18" charset="0"/>
                        </a:rPr>
                        <a:t>Total</a:t>
                      </a:r>
                      <a:endParaRPr lang="en-US" sz="1600" dirty="0">
                        <a:solidFill>
                          <a:srgbClr val="000000"/>
                        </a:solidFill>
                        <a:latin typeface="Times New Roman" pitchFamily="18" charset="0"/>
                        <a:ea typeface="Calibri"/>
                        <a:cs typeface="Times New Roman" pitchFamily="18" charset="0"/>
                      </a:endParaRP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72710">
                <a:tc>
                  <a:txBody>
                    <a:bodyPr/>
                    <a:lstStyle/>
                    <a:p>
                      <a:pPr marL="0" marR="0" algn="ctr">
                        <a:spcBef>
                          <a:spcPts val="0"/>
                        </a:spcBef>
                        <a:spcAft>
                          <a:spcPts val="0"/>
                        </a:spcAft>
                      </a:pPr>
                      <a:r>
                        <a:rPr lang="en-US" sz="1600" dirty="0">
                          <a:solidFill>
                            <a:srgbClr val="000000"/>
                          </a:solidFill>
                          <a:latin typeface="Times New Roman" pitchFamily="18" charset="0"/>
                          <a:ea typeface="Calibri"/>
                          <a:cs typeface="Times New Roman" pitchFamily="18" charset="0"/>
                        </a:rPr>
                        <a:t>1</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pitchFamily="18" charset="0"/>
                          <a:ea typeface="Calibri"/>
                          <a:cs typeface="Times New Roman" pitchFamily="18" charset="0"/>
                        </a:rPr>
                        <a:t>Border Road Organization (BRO)</a:t>
                      </a:r>
                      <a:endParaRPr lang="en-US" sz="1600">
                        <a:latin typeface="Times New Roman" pitchFamily="18" charset="0"/>
                        <a:ea typeface="Calibri"/>
                        <a:cs typeface="Times New Roman" pitchFamily="18" charset="0"/>
                      </a:endParaRPr>
                    </a:p>
                    <a:p>
                      <a:pPr marL="0" marR="0">
                        <a:lnSpc>
                          <a:spcPct val="107000"/>
                        </a:lnSpc>
                        <a:spcBef>
                          <a:spcPts val="0"/>
                        </a:spcBef>
                        <a:spcAft>
                          <a:spcPts val="0"/>
                        </a:spcAft>
                      </a:pPr>
                      <a:r>
                        <a:rPr lang="en-US" sz="1600">
                          <a:solidFill>
                            <a:srgbClr val="FF0000"/>
                          </a:solidFill>
                          <a:latin typeface="Times New Roman" pitchFamily="18" charset="0"/>
                          <a:ea typeface="Calibri"/>
                          <a:cs typeface="Times New Roman" pitchFamily="18" charset="0"/>
                        </a:rPr>
                        <a:t>Ony for Male candidates</a:t>
                      </a:r>
                      <a:endParaRPr lang="en-US" sz="1600">
                        <a:latin typeface="Times New Roman" pitchFamily="18" charset="0"/>
                        <a:ea typeface="Calibri"/>
                        <a:cs typeface="Times New Roman" pitchFamily="18" charset="0"/>
                      </a:endParaRP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solidFill>
                            <a:srgbClr val="000000"/>
                          </a:solidFill>
                          <a:latin typeface="Times New Roman" pitchFamily="18" charset="0"/>
                          <a:ea typeface="Calibri"/>
                          <a:cs typeface="Times New Roman" pitchFamily="18" charset="0"/>
                        </a:rPr>
                        <a:t>Junior Engineer(Civil)</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pitchFamily="18" charset="0"/>
                          <a:ea typeface="Calibri"/>
                          <a:cs typeface="Times New Roman" pitchFamily="18" charset="0"/>
                        </a:rPr>
                        <a:t>75</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6499">
                <a:tc>
                  <a:txBody>
                    <a:bodyPr/>
                    <a:lstStyle/>
                    <a:p>
                      <a:pPr marL="0" marR="0" algn="ctr">
                        <a:spcBef>
                          <a:spcPts val="0"/>
                        </a:spcBef>
                        <a:spcAft>
                          <a:spcPts val="0"/>
                        </a:spcAft>
                      </a:pPr>
                      <a:r>
                        <a:rPr lang="en-US" sz="1600" dirty="0">
                          <a:solidFill>
                            <a:srgbClr val="000000"/>
                          </a:solidFill>
                          <a:latin typeface="Times New Roman" pitchFamily="18" charset="0"/>
                          <a:ea typeface="Calibri"/>
                          <a:cs typeface="Times New Roman" pitchFamily="18" charset="0"/>
                        </a:rPr>
                        <a:t>2</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solidFill>
                            <a:srgbClr val="000000"/>
                          </a:solidFill>
                          <a:latin typeface="Times New Roman" pitchFamily="18" charset="0"/>
                          <a:ea typeface="Calibri"/>
                          <a:cs typeface="Times New Roman" pitchFamily="18" charset="0"/>
                        </a:rPr>
                        <a:t>Central Water Commission (CWC) </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solidFill>
                            <a:srgbClr val="000000"/>
                          </a:solidFill>
                          <a:latin typeface="Times New Roman" pitchFamily="18" charset="0"/>
                          <a:ea typeface="Calibri"/>
                          <a:cs typeface="Times New Roman" pitchFamily="18" charset="0"/>
                        </a:rPr>
                        <a:t>Junior Engineer (Mechanical)</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pitchFamily="18" charset="0"/>
                          <a:ea typeface="Calibri"/>
                          <a:cs typeface="Times New Roman" pitchFamily="18" charset="0"/>
                        </a:rPr>
                        <a:t>13</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6499">
                <a:tc>
                  <a:txBody>
                    <a:bodyPr/>
                    <a:lstStyle/>
                    <a:p>
                      <a:pPr marL="0" marR="0" algn="ctr">
                        <a:lnSpc>
                          <a:spcPct val="107000"/>
                        </a:lnSpc>
                        <a:spcBef>
                          <a:spcPts val="0"/>
                        </a:spcBef>
                        <a:spcAft>
                          <a:spcPts val="0"/>
                        </a:spcAft>
                      </a:pPr>
                      <a:r>
                        <a:rPr lang="en-US" sz="1600" dirty="0">
                          <a:latin typeface="Times New Roman" pitchFamily="18" charset="0"/>
                          <a:ea typeface="Calibri"/>
                          <a:cs typeface="Times New Roman" pitchFamily="18" charset="0"/>
                        </a:rPr>
                        <a:t>3</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Central Water Commission (CWC) </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Junior Engineer (Civil)</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pitchFamily="18" charset="0"/>
                          <a:ea typeface="Calibri"/>
                          <a:cs typeface="Times New Roman" pitchFamily="18" charset="0"/>
                        </a:rPr>
                        <a:t>64</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72710">
                <a:tc>
                  <a:txBody>
                    <a:bodyPr/>
                    <a:lstStyle/>
                    <a:p>
                      <a:pPr marL="0" marR="0" algn="ctr">
                        <a:lnSpc>
                          <a:spcPct val="107000"/>
                        </a:lnSpc>
                        <a:spcBef>
                          <a:spcPts val="0"/>
                        </a:spcBef>
                        <a:spcAft>
                          <a:spcPts val="0"/>
                        </a:spcAft>
                      </a:pPr>
                      <a:r>
                        <a:rPr lang="en-US" sz="1600" dirty="0">
                          <a:latin typeface="Times New Roman" pitchFamily="18" charset="0"/>
                          <a:ea typeface="Calibri"/>
                          <a:cs typeface="Times New Roman" pitchFamily="18" charset="0"/>
                        </a:rPr>
                        <a:t>4</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Central Water Power Research Station</a:t>
                      </a:r>
                    </a:p>
                    <a:p>
                      <a:pPr marL="0" marR="0">
                        <a:lnSpc>
                          <a:spcPct val="107000"/>
                        </a:lnSpc>
                        <a:spcBef>
                          <a:spcPts val="0"/>
                        </a:spcBef>
                        <a:spcAft>
                          <a:spcPts val="0"/>
                        </a:spcAft>
                      </a:pPr>
                      <a:r>
                        <a:rPr lang="en-US" sz="1600">
                          <a:latin typeface="Times New Roman" pitchFamily="18" charset="0"/>
                          <a:ea typeface="Calibri"/>
                          <a:cs typeface="Times New Roman" pitchFamily="18" charset="0"/>
                        </a:rPr>
                        <a:t>(CWPRS)</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Junior Engineer (Electrical)</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pitchFamily="18" charset="0"/>
                          <a:ea typeface="Calibri"/>
                          <a:cs typeface="Times New Roman" pitchFamily="18" charset="0"/>
                        </a:rPr>
                        <a:t>1</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72710">
                <a:tc>
                  <a:txBody>
                    <a:bodyPr/>
                    <a:lstStyle/>
                    <a:p>
                      <a:pPr marL="0" marR="0" algn="ctr">
                        <a:lnSpc>
                          <a:spcPct val="107000"/>
                        </a:lnSpc>
                        <a:spcBef>
                          <a:spcPts val="0"/>
                        </a:spcBef>
                        <a:spcAft>
                          <a:spcPts val="0"/>
                        </a:spcAft>
                      </a:pPr>
                      <a:r>
                        <a:rPr lang="en-US" sz="1600" dirty="0">
                          <a:latin typeface="Times New Roman" pitchFamily="18" charset="0"/>
                          <a:ea typeface="Calibri"/>
                          <a:cs typeface="Times New Roman" pitchFamily="18" charset="0"/>
                        </a:rPr>
                        <a:t>5</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Central Water Power Research Station</a:t>
                      </a:r>
                    </a:p>
                    <a:p>
                      <a:pPr marL="0" marR="0">
                        <a:lnSpc>
                          <a:spcPct val="107000"/>
                        </a:lnSpc>
                        <a:spcBef>
                          <a:spcPts val="0"/>
                        </a:spcBef>
                        <a:spcAft>
                          <a:spcPts val="0"/>
                        </a:spcAft>
                      </a:pPr>
                      <a:r>
                        <a:rPr lang="en-US" sz="1600">
                          <a:latin typeface="Times New Roman" pitchFamily="18" charset="0"/>
                          <a:ea typeface="Calibri"/>
                          <a:cs typeface="Times New Roman" pitchFamily="18" charset="0"/>
                        </a:rPr>
                        <a:t>(CWPRS)</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Junior Engineer(Civil)</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pitchFamily="18" charset="0"/>
                          <a:ea typeface="Calibri"/>
                          <a:cs typeface="Times New Roman" pitchFamily="18" charset="0"/>
                        </a:rPr>
                        <a:t>2</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6499">
                <a:tc>
                  <a:txBody>
                    <a:bodyPr/>
                    <a:lstStyle/>
                    <a:p>
                      <a:pPr marL="0" marR="0" algn="ctr">
                        <a:lnSpc>
                          <a:spcPct val="107000"/>
                        </a:lnSpc>
                        <a:spcBef>
                          <a:spcPts val="0"/>
                        </a:spcBef>
                        <a:spcAft>
                          <a:spcPts val="0"/>
                        </a:spcAft>
                      </a:pPr>
                      <a:r>
                        <a:rPr lang="en-US" sz="1600" dirty="0">
                          <a:latin typeface="Times New Roman" pitchFamily="18" charset="0"/>
                          <a:ea typeface="Calibri"/>
                          <a:cs typeface="Times New Roman" pitchFamily="18" charset="0"/>
                        </a:rPr>
                        <a:t>6</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Central Public Works Department (CPWD) </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Junior Engineer(Civil)</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pitchFamily="18" charset="0"/>
                          <a:ea typeface="Calibri"/>
                          <a:cs typeface="Times New Roman" pitchFamily="18" charset="0"/>
                        </a:rPr>
                        <a:t>114</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6499">
                <a:tc>
                  <a:txBody>
                    <a:bodyPr/>
                    <a:lstStyle/>
                    <a:p>
                      <a:pPr marL="0" marR="0" algn="ctr">
                        <a:lnSpc>
                          <a:spcPct val="107000"/>
                        </a:lnSpc>
                        <a:spcBef>
                          <a:spcPts val="0"/>
                        </a:spcBef>
                        <a:spcAft>
                          <a:spcPts val="0"/>
                        </a:spcAft>
                      </a:pPr>
                      <a:r>
                        <a:rPr lang="en-US" sz="1600" dirty="0">
                          <a:latin typeface="Times New Roman" pitchFamily="18" charset="0"/>
                          <a:ea typeface="Calibri"/>
                          <a:cs typeface="Times New Roman" pitchFamily="18" charset="0"/>
                        </a:rPr>
                        <a:t>7</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Central Public Works Department (CPWD) </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Junior Engineer(Electrical)</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pitchFamily="18" charset="0"/>
                          <a:ea typeface="Calibri"/>
                          <a:cs typeface="Times New Roman" pitchFamily="18" charset="0"/>
                        </a:rPr>
                        <a:t>76</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6499">
                <a:tc>
                  <a:txBody>
                    <a:bodyPr/>
                    <a:lstStyle/>
                    <a:p>
                      <a:pPr marL="0" marR="0" algn="ctr">
                        <a:lnSpc>
                          <a:spcPct val="107000"/>
                        </a:lnSpc>
                        <a:spcBef>
                          <a:spcPts val="0"/>
                        </a:spcBef>
                        <a:spcAft>
                          <a:spcPts val="0"/>
                        </a:spcAft>
                      </a:pPr>
                      <a:r>
                        <a:rPr lang="en-US" sz="1600" dirty="0">
                          <a:latin typeface="Times New Roman" pitchFamily="18" charset="0"/>
                          <a:ea typeface="Calibri"/>
                          <a:cs typeface="Times New Roman" pitchFamily="18" charset="0"/>
                        </a:rPr>
                        <a:t>8</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Ministry of Defence (DGQA-NAVAL) </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Junior Engineer(Electrical)</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pitchFamily="18" charset="0"/>
                          <a:ea typeface="Calibri"/>
                          <a:cs typeface="Times New Roman" pitchFamily="18" charset="0"/>
                        </a:rPr>
                        <a:t>1</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6499">
                <a:tc>
                  <a:txBody>
                    <a:bodyPr/>
                    <a:lstStyle/>
                    <a:p>
                      <a:pPr marL="0" marR="0" algn="ctr">
                        <a:lnSpc>
                          <a:spcPct val="107000"/>
                        </a:lnSpc>
                        <a:spcBef>
                          <a:spcPts val="0"/>
                        </a:spcBef>
                        <a:spcAft>
                          <a:spcPts val="0"/>
                        </a:spcAft>
                      </a:pPr>
                      <a:r>
                        <a:rPr lang="en-US" sz="1600" dirty="0">
                          <a:latin typeface="Times New Roman" pitchFamily="18" charset="0"/>
                          <a:ea typeface="Calibri"/>
                          <a:cs typeface="Times New Roman" pitchFamily="18" charset="0"/>
                        </a:rPr>
                        <a:t>9</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Ministry of Defence (DGQA-NAVAL) </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Junior Engineer(Mechanical)</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pitchFamily="18" charset="0"/>
                          <a:ea typeface="Calibri"/>
                          <a:cs typeface="Times New Roman" pitchFamily="18" charset="0"/>
                        </a:rPr>
                        <a:t>4</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6499">
                <a:tc>
                  <a:txBody>
                    <a:bodyPr/>
                    <a:lstStyle/>
                    <a:p>
                      <a:pPr marL="0" marR="0" algn="ctr">
                        <a:lnSpc>
                          <a:spcPct val="107000"/>
                        </a:lnSpc>
                        <a:spcBef>
                          <a:spcPts val="0"/>
                        </a:spcBef>
                        <a:spcAft>
                          <a:spcPts val="0"/>
                        </a:spcAft>
                      </a:pPr>
                      <a:r>
                        <a:rPr lang="en-US" sz="1600" dirty="0">
                          <a:latin typeface="Times New Roman" pitchFamily="18" charset="0"/>
                          <a:ea typeface="Calibri"/>
                          <a:cs typeface="Times New Roman" pitchFamily="18" charset="0"/>
                        </a:rPr>
                        <a:t>10</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Military Engineering Services (MES) </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Junior Engineer(Civil)</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pitchFamily="18" charset="0"/>
                          <a:ea typeface="Calibri"/>
                          <a:cs typeface="Times New Roman" pitchFamily="18" charset="0"/>
                        </a:rPr>
                        <a:t>271</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72710">
                <a:tc>
                  <a:txBody>
                    <a:bodyPr/>
                    <a:lstStyle/>
                    <a:p>
                      <a:pPr marL="0" marR="0" algn="ctr">
                        <a:lnSpc>
                          <a:spcPct val="107000"/>
                        </a:lnSpc>
                        <a:spcBef>
                          <a:spcPts val="0"/>
                        </a:spcBef>
                        <a:spcAft>
                          <a:spcPts val="0"/>
                        </a:spcAft>
                      </a:pPr>
                      <a:r>
                        <a:rPr lang="en-US" sz="1600" dirty="0">
                          <a:latin typeface="Times New Roman" pitchFamily="18" charset="0"/>
                          <a:ea typeface="Calibri"/>
                          <a:cs typeface="Times New Roman" pitchFamily="18" charset="0"/>
                        </a:rPr>
                        <a:t>11</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Military Engineering Services (MES) </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Junior Engineer(Electrical &amp; Mechanical)</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pitchFamily="18" charset="0"/>
                          <a:ea typeface="Calibri"/>
                          <a:cs typeface="Times New Roman" pitchFamily="18" charset="0"/>
                        </a:rPr>
                        <a:t>163</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26499">
                <a:tc>
                  <a:txBody>
                    <a:bodyPr/>
                    <a:lstStyle/>
                    <a:p>
                      <a:pPr marL="0" marR="0" algn="ctr">
                        <a:lnSpc>
                          <a:spcPct val="107000"/>
                        </a:lnSpc>
                        <a:spcBef>
                          <a:spcPts val="0"/>
                        </a:spcBef>
                        <a:spcAft>
                          <a:spcPts val="0"/>
                        </a:spcAft>
                      </a:pPr>
                      <a:r>
                        <a:rPr lang="en-US" sz="1600" dirty="0">
                          <a:latin typeface="Times New Roman" pitchFamily="18" charset="0"/>
                          <a:ea typeface="Calibri"/>
                          <a:cs typeface="Times New Roman" pitchFamily="18" charset="0"/>
                        </a:rPr>
                        <a:t>12</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Farrakka Barrage Project (FBP) </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latin typeface="Times New Roman" pitchFamily="18" charset="0"/>
                          <a:ea typeface="Calibri"/>
                          <a:cs typeface="Times New Roman" pitchFamily="18" charset="0"/>
                        </a:rPr>
                        <a:t>Junior Engineer(Mechanical)</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pitchFamily="18" charset="0"/>
                          <a:ea typeface="Calibri"/>
                          <a:cs typeface="Times New Roman" pitchFamily="18" charset="0"/>
                        </a:rPr>
                        <a:t>1</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26499">
                <a:tc>
                  <a:txBody>
                    <a:bodyPr/>
                    <a:lstStyle/>
                    <a:p>
                      <a:pPr marL="0" marR="0">
                        <a:lnSpc>
                          <a:spcPct val="107000"/>
                        </a:lnSpc>
                        <a:spcBef>
                          <a:spcPts val="0"/>
                        </a:spcBef>
                        <a:spcAft>
                          <a:spcPts val="0"/>
                        </a:spcAft>
                      </a:pPr>
                      <a:endParaRPr lang="en-US" sz="1600">
                        <a:latin typeface="Times New Roman" pitchFamily="18" charset="0"/>
                        <a:ea typeface="Calibri"/>
                        <a:cs typeface="Times New Roman" pitchFamily="18" charset="0"/>
                      </a:endParaRP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Total</a:t>
                      </a:r>
                      <a:endParaRPr lang="en-US" sz="1600">
                        <a:latin typeface="Times New Roman" pitchFamily="18" charset="0"/>
                        <a:ea typeface="Calibri"/>
                        <a:cs typeface="Times New Roman" pitchFamily="18" charset="0"/>
                      </a:endParaRP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endParaRPr lang="en-US" sz="1600">
                        <a:latin typeface="Times New Roman" pitchFamily="18" charset="0"/>
                        <a:ea typeface="Calibri"/>
                        <a:cs typeface="Times New Roman" pitchFamily="18" charset="0"/>
                      </a:endParaRP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pitchFamily="18" charset="0"/>
                          <a:ea typeface="Calibri"/>
                          <a:cs typeface="Times New Roman" pitchFamily="18" charset="0"/>
                        </a:rPr>
                        <a:t>785</a:t>
                      </a: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425770">
                <a:tc>
                  <a:txBody>
                    <a:bodyPr/>
                    <a:lstStyle/>
                    <a:p>
                      <a:pPr marL="0" marR="0" algn="ctr">
                        <a:lnSpc>
                          <a:spcPct val="107000"/>
                        </a:lnSpc>
                        <a:spcBef>
                          <a:spcPts val="0"/>
                        </a:spcBef>
                        <a:spcAft>
                          <a:spcPts val="0"/>
                        </a:spcAft>
                      </a:pPr>
                      <a:endParaRPr lang="en-US" sz="1600">
                        <a:latin typeface="Times New Roman" pitchFamily="18" charset="0"/>
                        <a:ea typeface="Calibri"/>
                        <a:cs typeface="Times New Roman" pitchFamily="18" charset="0"/>
                      </a:endParaRP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FF0000"/>
                          </a:solidFill>
                          <a:latin typeface="Times New Roman" pitchFamily="18" charset="0"/>
                          <a:ea typeface="Calibri"/>
                          <a:cs typeface="Times New Roman" pitchFamily="18" charset="0"/>
                        </a:rPr>
                        <a:t>GRAND TOTAL</a:t>
                      </a:r>
                      <a:endParaRPr lang="en-US" sz="1600">
                        <a:latin typeface="Times New Roman" pitchFamily="18" charset="0"/>
                        <a:ea typeface="Calibri"/>
                        <a:cs typeface="Times New Roman" pitchFamily="18" charset="0"/>
                      </a:endParaRP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a:latin typeface="Times New Roman" pitchFamily="18" charset="0"/>
                        <a:ea typeface="Calibri"/>
                        <a:cs typeface="Times New Roman" pitchFamily="18" charset="0"/>
                      </a:endParaRP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FF0000"/>
                          </a:solidFill>
                          <a:latin typeface="Times New Roman" pitchFamily="18" charset="0"/>
                          <a:ea typeface="Calibri"/>
                          <a:cs typeface="Times New Roman" pitchFamily="18" charset="0"/>
                        </a:rPr>
                        <a:t>13,424</a:t>
                      </a:r>
                      <a:endParaRPr lang="en-US" sz="1600" b="1" dirty="0">
                        <a:solidFill>
                          <a:srgbClr val="000000"/>
                        </a:solidFill>
                        <a:latin typeface="Times New Roman" pitchFamily="18" charset="0"/>
                        <a:ea typeface="Calibri"/>
                        <a:cs typeface="Times New Roman" pitchFamily="18" charset="0"/>
                      </a:endParaRPr>
                    </a:p>
                  </a:txBody>
                  <a:tcPr marL="61297" marR="612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bl>
          </a:graphicData>
        </a:graphic>
      </p:graphicFrame>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441324"/>
          </a:xfrm>
        </p:spPr>
        <p:txBody>
          <a:bodyPr>
            <a:noAutofit/>
          </a:bodyPr>
          <a:lstStyle/>
          <a:p>
            <a:r>
              <a:rPr lang="en-US" sz="2000" b="1" dirty="0">
                <a:solidFill>
                  <a:srgbClr val="0070C0"/>
                </a:solidFill>
                <a:latin typeface="Times New Roman" pitchFamily="18" charset="0"/>
                <a:cs typeface="Times New Roman" pitchFamily="18" charset="0"/>
              </a:rPr>
              <a:t>SUB-INSPECTOR IN CENTRAL ARMED POLICE FORCES</a:t>
            </a:r>
            <a:endParaRPr lang="en-US" sz="2000" dirty="0">
              <a:solidFill>
                <a:srgbClr val="0070C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905000" y="762001"/>
          <a:ext cx="8382000" cy="1981203"/>
        </p:xfrm>
        <a:graphic>
          <a:graphicData uri="http://schemas.openxmlformats.org/drawingml/2006/table">
            <a:tbl>
              <a:tblPr/>
              <a:tblGrid>
                <a:gridCol w="1431645">
                  <a:extLst>
                    <a:ext uri="{9D8B030D-6E8A-4147-A177-3AD203B41FA5}">
                      <a16:colId xmlns:a16="http://schemas.microsoft.com/office/drawing/2014/main" val="20000"/>
                    </a:ext>
                  </a:extLst>
                </a:gridCol>
                <a:gridCol w="3684727">
                  <a:extLst>
                    <a:ext uri="{9D8B030D-6E8A-4147-A177-3AD203B41FA5}">
                      <a16:colId xmlns:a16="http://schemas.microsoft.com/office/drawing/2014/main" val="20001"/>
                    </a:ext>
                  </a:extLst>
                </a:gridCol>
                <a:gridCol w="3265628">
                  <a:extLst>
                    <a:ext uri="{9D8B030D-6E8A-4147-A177-3AD203B41FA5}">
                      <a16:colId xmlns:a16="http://schemas.microsoft.com/office/drawing/2014/main" val="20002"/>
                    </a:ext>
                  </a:extLst>
                </a:gridCol>
              </a:tblGrid>
              <a:tr h="283029">
                <a:tc>
                  <a:txBody>
                    <a:bodyPr/>
                    <a:lstStyle/>
                    <a:p>
                      <a:pPr marL="0" marR="0" algn="ctr">
                        <a:spcBef>
                          <a:spcPts val="0"/>
                        </a:spcBef>
                        <a:spcAft>
                          <a:spcPts val="0"/>
                        </a:spcAft>
                      </a:pPr>
                      <a:r>
                        <a:rPr lang="en-US" sz="1600" b="1" dirty="0">
                          <a:solidFill>
                            <a:srgbClr val="C00000"/>
                          </a:solidFill>
                          <a:latin typeface="Times New Roman"/>
                          <a:ea typeface="Calibri"/>
                          <a:cs typeface="Arial"/>
                        </a:rPr>
                        <a:t>SNO</a:t>
                      </a:r>
                      <a:endParaRPr lang="en-US" sz="1600" dirty="0">
                        <a:solidFill>
                          <a:srgbClr val="C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C00000"/>
                          </a:solidFill>
                          <a:latin typeface="Times New Roman"/>
                          <a:ea typeface="Calibri"/>
                          <a:cs typeface="Times New Roman"/>
                        </a:rPr>
                        <a:t>CAPFs</a:t>
                      </a:r>
                      <a:endParaRPr lang="en-US" sz="1600">
                        <a:solidFill>
                          <a:srgbClr val="C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C00000"/>
                          </a:solidFill>
                          <a:latin typeface="Times New Roman"/>
                          <a:ea typeface="Calibri"/>
                          <a:cs typeface="Arial"/>
                        </a:rPr>
                        <a:t>Total</a:t>
                      </a:r>
                      <a:endParaRPr lang="en-US" sz="1600" dirty="0">
                        <a:solidFill>
                          <a:srgbClr val="C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3029">
                <a:tc>
                  <a:txBody>
                    <a:bodyPr/>
                    <a:lstStyle/>
                    <a:p>
                      <a:pPr marL="0" marR="0" algn="ctr">
                        <a:spcBef>
                          <a:spcPts val="0"/>
                        </a:spcBef>
                        <a:spcAft>
                          <a:spcPts val="0"/>
                        </a:spcAft>
                      </a:pPr>
                      <a:r>
                        <a:rPr lang="en-US" sz="1600" b="1">
                          <a:solidFill>
                            <a:srgbClr val="000000"/>
                          </a:solidFill>
                          <a:latin typeface="Times New Roman"/>
                          <a:ea typeface="Calibri"/>
                          <a:cs typeface="Times New Roman"/>
                        </a:rPr>
                        <a:t>1</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CRPF</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1072</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3029">
                <a:tc>
                  <a:txBody>
                    <a:bodyPr/>
                    <a:lstStyle/>
                    <a:p>
                      <a:pPr marL="0" marR="0" algn="ctr">
                        <a:spcBef>
                          <a:spcPts val="0"/>
                        </a:spcBef>
                        <a:spcAft>
                          <a:spcPts val="0"/>
                        </a:spcAft>
                      </a:pPr>
                      <a:r>
                        <a:rPr lang="en-US" sz="1600" b="1">
                          <a:solidFill>
                            <a:srgbClr val="000000"/>
                          </a:solidFill>
                          <a:latin typeface="Times New Roman"/>
                          <a:ea typeface="Calibri"/>
                          <a:cs typeface="Times New Roman"/>
                        </a:rPr>
                        <a:t>2</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BSF</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244</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3029">
                <a:tc>
                  <a:txBody>
                    <a:bodyPr/>
                    <a:lstStyle/>
                    <a:p>
                      <a:pPr marL="0" marR="0" algn="ctr">
                        <a:spcBef>
                          <a:spcPts val="0"/>
                        </a:spcBef>
                        <a:spcAft>
                          <a:spcPts val="0"/>
                        </a:spcAft>
                      </a:pPr>
                      <a:r>
                        <a:rPr lang="en-US" sz="1600" b="1">
                          <a:solidFill>
                            <a:srgbClr val="000000"/>
                          </a:solidFill>
                          <a:latin typeface="Times New Roman"/>
                          <a:ea typeface="Calibri"/>
                          <a:cs typeface="Times New Roman"/>
                        </a:rPr>
                        <a:t>3</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ITBP</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43</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3029">
                <a:tc>
                  <a:txBody>
                    <a:bodyPr/>
                    <a:lstStyle/>
                    <a:p>
                      <a:pPr marL="0" marR="0" algn="ctr">
                        <a:spcBef>
                          <a:spcPts val="0"/>
                        </a:spcBef>
                        <a:spcAft>
                          <a:spcPts val="0"/>
                        </a:spcAft>
                      </a:pPr>
                      <a:r>
                        <a:rPr lang="en-US" sz="1600" b="1">
                          <a:solidFill>
                            <a:srgbClr val="000000"/>
                          </a:solidFill>
                          <a:latin typeface="Times New Roman"/>
                          <a:ea typeface="Calibri"/>
                          <a:cs typeface="Times New Roman"/>
                        </a:rPr>
                        <a:t>4</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CISF</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20</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3029">
                <a:tc>
                  <a:txBody>
                    <a:bodyPr/>
                    <a:lstStyle/>
                    <a:p>
                      <a:pPr marL="0" marR="0" algn="ctr">
                        <a:spcBef>
                          <a:spcPts val="0"/>
                        </a:spcBef>
                        <a:spcAft>
                          <a:spcPts val="0"/>
                        </a:spcAft>
                      </a:pPr>
                      <a:r>
                        <a:rPr lang="en-US" sz="1600" b="1">
                          <a:solidFill>
                            <a:srgbClr val="000000"/>
                          </a:solidFill>
                          <a:latin typeface="Times New Roman"/>
                          <a:ea typeface="Calibri"/>
                          <a:cs typeface="Times New Roman"/>
                        </a:rPr>
                        <a:t>5</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SSB</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16</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3029">
                <a:tc>
                  <a:txBody>
                    <a:bodyPr/>
                    <a:lstStyle/>
                    <a:p>
                      <a:pPr marL="0" marR="0" algn="ctr">
                        <a:spcBef>
                          <a:spcPts val="0"/>
                        </a:spcBef>
                        <a:spcAft>
                          <a:spcPts val="0"/>
                        </a:spcAft>
                      </a:pP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TOTAL</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Times New Roman"/>
                        </a:rPr>
                        <a:t>1395</a:t>
                      </a:r>
                      <a:endParaRPr lang="en-US" sz="1600" dirty="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5" name="Title 1"/>
          <p:cNvSpPr txBox="1">
            <a:spLocks/>
          </p:cNvSpPr>
          <p:nvPr/>
        </p:nvSpPr>
        <p:spPr>
          <a:xfrm>
            <a:off x="1981200" y="2911476"/>
            <a:ext cx="8229600" cy="441324"/>
          </a:xfrm>
          <a:prstGeom prst="rect">
            <a:avLst/>
          </a:prstGeom>
        </p:spPr>
        <p:txBody>
          <a:bodyPr vert="horz" lIns="91440" tIns="45720" rIns="91440" bIns="45720" rtlCol="0" anchor="ctr">
            <a:noAutofit/>
          </a:bodyPr>
          <a:lstStyle/>
          <a:p>
            <a:pPr algn="ctr"/>
            <a:r>
              <a:rPr lang="en-US" sz="2000" b="1" dirty="0">
                <a:solidFill>
                  <a:srgbClr val="0070C0"/>
                </a:solidFill>
                <a:latin typeface="Times New Roman" pitchFamily="18" charset="0"/>
                <a:cs typeface="Times New Roman" pitchFamily="18" charset="0"/>
              </a:rPr>
              <a:t>CONSTABLE in CENTRAL ARMED POLICE FORCES</a:t>
            </a:r>
            <a:endParaRPr lang="en-US" sz="2000" dirty="0">
              <a:solidFill>
                <a:srgbClr val="0070C0"/>
              </a:solidFill>
              <a:latin typeface="Times New Roman" pitchFamily="18" charset="0"/>
              <a:cs typeface="Times New Roman" pitchFamily="18" charset="0"/>
            </a:endParaRPr>
          </a:p>
        </p:txBody>
      </p:sp>
      <p:graphicFrame>
        <p:nvGraphicFramePr>
          <p:cNvPr id="6" name="Table 5"/>
          <p:cNvGraphicFramePr>
            <a:graphicFrameLocks noGrp="1"/>
          </p:cNvGraphicFramePr>
          <p:nvPr/>
        </p:nvGraphicFramePr>
        <p:xfrm>
          <a:off x="1905000" y="3422650"/>
          <a:ext cx="8382000" cy="2901950"/>
        </p:xfrm>
        <a:graphic>
          <a:graphicData uri="http://schemas.openxmlformats.org/drawingml/2006/table">
            <a:tbl>
              <a:tblPr/>
              <a:tblGrid>
                <a:gridCol w="1431645">
                  <a:extLst>
                    <a:ext uri="{9D8B030D-6E8A-4147-A177-3AD203B41FA5}">
                      <a16:colId xmlns:a16="http://schemas.microsoft.com/office/drawing/2014/main" val="20000"/>
                    </a:ext>
                  </a:extLst>
                </a:gridCol>
                <a:gridCol w="3684727">
                  <a:extLst>
                    <a:ext uri="{9D8B030D-6E8A-4147-A177-3AD203B41FA5}">
                      <a16:colId xmlns:a16="http://schemas.microsoft.com/office/drawing/2014/main" val="20001"/>
                    </a:ext>
                  </a:extLst>
                </a:gridCol>
                <a:gridCol w="3265628">
                  <a:extLst>
                    <a:ext uri="{9D8B030D-6E8A-4147-A177-3AD203B41FA5}">
                      <a16:colId xmlns:a16="http://schemas.microsoft.com/office/drawing/2014/main" val="20002"/>
                    </a:ext>
                  </a:extLst>
                </a:gridCol>
              </a:tblGrid>
              <a:tr h="290195">
                <a:tc>
                  <a:txBody>
                    <a:bodyPr/>
                    <a:lstStyle/>
                    <a:p>
                      <a:pPr marL="0" marR="0" algn="ctr">
                        <a:spcBef>
                          <a:spcPts val="0"/>
                        </a:spcBef>
                        <a:spcAft>
                          <a:spcPts val="0"/>
                        </a:spcAft>
                      </a:pPr>
                      <a:r>
                        <a:rPr lang="en-US" sz="1600" b="1" dirty="0">
                          <a:solidFill>
                            <a:srgbClr val="C00000"/>
                          </a:solidFill>
                          <a:latin typeface="Times New Roman"/>
                          <a:ea typeface="Calibri"/>
                          <a:cs typeface="Arial"/>
                        </a:rPr>
                        <a:t>SNO</a:t>
                      </a:r>
                      <a:endParaRPr lang="en-US" sz="1600" dirty="0">
                        <a:solidFill>
                          <a:srgbClr val="C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C00000"/>
                          </a:solidFill>
                          <a:latin typeface="Times New Roman"/>
                          <a:ea typeface="Calibri"/>
                          <a:cs typeface="Times New Roman"/>
                        </a:rPr>
                        <a:t>CAPFs</a:t>
                      </a:r>
                      <a:endParaRPr lang="en-US" sz="1600">
                        <a:solidFill>
                          <a:srgbClr val="C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C00000"/>
                          </a:solidFill>
                          <a:latin typeface="Times New Roman"/>
                          <a:ea typeface="Calibri"/>
                          <a:cs typeface="Arial"/>
                        </a:rPr>
                        <a:t>Total</a:t>
                      </a:r>
                      <a:endParaRPr lang="en-US" sz="1600" dirty="0">
                        <a:solidFill>
                          <a:srgbClr val="C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90195">
                <a:tc>
                  <a:txBody>
                    <a:bodyPr/>
                    <a:lstStyle/>
                    <a:p>
                      <a:pPr marL="0" marR="0" algn="ctr">
                        <a:spcBef>
                          <a:spcPts val="0"/>
                        </a:spcBef>
                        <a:spcAft>
                          <a:spcPts val="0"/>
                        </a:spcAft>
                      </a:pPr>
                      <a:r>
                        <a:rPr lang="en-US" sz="1600" b="1">
                          <a:solidFill>
                            <a:srgbClr val="000000"/>
                          </a:solidFill>
                          <a:latin typeface="Times New Roman"/>
                          <a:ea typeface="Calibri"/>
                          <a:cs typeface="Times New Roman"/>
                        </a:rPr>
                        <a:t>1</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 BSF </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Arial"/>
                        </a:rPr>
                        <a:t>7545</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90195">
                <a:tc>
                  <a:txBody>
                    <a:bodyPr/>
                    <a:lstStyle/>
                    <a:p>
                      <a:pPr marL="0" marR="0" algn="ctr">
                        <a:spcBef>
                          <a:spcPts val="0"/>
                        </a:spcBef>
                        <a:spcAft>
                          <a:spcPts val="0"/>
                        </a:spcAft>
                      </a:pPr>
                      <a:r>
                        <a:rPr lang="en-US" sz="1600" b="1">
                          <a:solidFill>
                            <a:srgbClr val="000000"/>
                          </a:solidFill>
                          <a:latin typeface="Times New Roman"/>
                          <a:ea typeface="Calibri"/>
                          <a:cs typeface="Times New Roman"/>
                        </a:rPr>
                        <a:t>2</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CISF </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Arial"/>
                        </a:rPr>
                        <a:t>8464</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90195">
                <a:tc>
                  <a:txBody>
                    <a:bodyPr/>
                    <a:lstStyle/>
                    <a:p>
                      <a:pPr marL="0" marR="0" algn="ctr">
                        <a:spcBef>
                          <a:spcPts val="0"/>
                        </a:spcBef>
                        <a:spcAft>
                          <a:spcPts val="0"/>
                        </a:spcAft>
                      </a:pPr>
                      <a:r>
                        <a:rPr lang="en-US" sz="1600" b="1">
                          <a:solidFill>
                            <a:srgbClr val="000000"/>
                          </a:solidFill>
                          <a:latin typeface="Times New Roman"/>
                          <a:ea typeface="Calibri"/>
                          <a:cs typeface="Times New Roman"/>
                        </a:rPr>
                        <a:t>3</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CRPF</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Arial"/>
                        </a:rPr>
                        <a:t>0</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90195">
                <a:tc>
                  <a:txBody>
                    <a:bodyPr/>
                    <a:lstStyle/>
                    <a:p>
                      <a:pPr marL="0" marR="0" algn="ctr">
                        <a:spcBef>
                          <a:spcPts val="0"/>
                        </a:spcBef>
                        <a:spcAft>
                          <a:spcPts val="0"/>
                        </a:spcAft>
                      </a:pPr>
                      <a:r>
                        <a:rPr lang="en-US" sz="1600" b="1">
                          <a:solidFill>
                            <a:srgbClr val="000000"/>
                          </a:solidFill>
                          <a:latin typeface="Times New Roman"/>
                          <a:ea typeface="Calibri"/>
                          <a:cs typeface="Times New Roman"/>
                        </a:rPr>
                        <a:t>4</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SSB</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Arial"/>
                        </a:rPr>
                        <a:t>3806</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90195">
                <a:tc>
                  <a:txBody>
                    <a:bodyPr/>
                    <a:lstStyle/>
                    <a:p>
                      <a:pPr marL="0" marR="0" algn="ctr">
                        <a:spcBef>
                          <a:spcPts val="0"/>
                        </a:spcBef>
                        <a:spcAft>
                          <a:spcPts val="0"/>
                        </a:spcAft>
                      </a:pPr>
                      <a:r>
                        <a:rPr lang="en-US" sz="1600" b="1">
                          <a:solidFill>
                            <a:srgbClr val="000000"/>
                          </a:solidFill>
                          <a:latin typeface="Times New Roman"/>
                          <a:ea typeface="Calibri"/>
                          <a:cs typeface="Times New Roman"/>
                        </a:rPr>
                        <a:t>5</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ITBP </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Arial"/>
                        </a:rPr>
                        <a:t>1431</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90195">
                <a:tc>
                  <a:txBody>
                    <a:bodyPr/>
                    <a:lstStyle/>
                    <a:p>
                      <a:pPr marL="0" marR="0" algn="ctr">
                        <a:spcBef>
                          <a:spcPts val="0"/>
                        </a:spcBef>
                        <a:spcAft>
                          <a:spcPts val="0"/>
                        </a:spcAft>
                      </a:pPr>
                      <a:r>
                        <a:rPr lang="en-US" sz="1600" b="1">
                          <a:solidFill>
                            <a:srgbClr val="000000"/>
                          </a:solidFill>
                          <a:latin typeface="Times New Roman"/>
                          <a:ea typeface="Calibri"/>
                          <a:cs typeface="Times New Roman"/>
                        </a:rPr>
                        <a:t>6</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AR </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Arial"/>
                        </a:rPr>
                        <a:t>3785</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90195">
                <a:tc>
                  <a:txBody>
                    <a:bodyPr/>
                    <a:lstStyle/>
                    <a:p>
                      <a:pPr marL="0" marR="0" algn="ctr">
                        <a:spcBef>
                          <a:spcPts val="0"/>
                        </a:spcBef>
                        <a:spcAft>
                          <a:spcPts val="0"/>
                        </a:spcAft>
                      </a:pPr>
                      <a:r>
                        <a:rPr lang="en-US" sz="1600" b="1">
                          <a:solidFill>
                            <a:srgbClr val="000000"/>
                          </a:solidFill>
                          <a:latin typeface="Times New Roman"/>
                          <a:ea typeface="Calibri"/>
                          <a:cs typeface="Times New Roman"/>
                        </a:rPr>
                        <a:t>7</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NIA</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Arial"/>
                        </a:rPr>
                        <a:t>0</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90195">
                <a:tc>
                  <a:txBody>
                    <a:bodyPr/>
                    <a:lstStyle/>
                    <a:p>
                      <a:pPr marL="0" marR="0" algn="ctr">
                        <a:spcBef>
                          <a:spcPts val="0"/>
                        </a:spcBef>
                        <a:spcAft>
                          <a:spcPts val="0"/>
                        </a:spcAft>
                      </a:pPr>
                      <a:r>
                        <a:rPr lang="en-US" sz="1600" b="1">
                          <a:solidFill>
                            <a:srgbClr val="000000"/>
                          </a:solidFill>
                          <a:latin typeface="Times New Roman"/>
                          <a:ea typeface="Calibri"/>
                          <a:cs typeface="Times New Roman"/>
                        </a:rPr>
                        <a:t>8</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SSF</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Arial"/>
                        </a:rPr>
                        <a:t>240</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90195">
                <a:tc>
                  <a:txBody>
                    <a:bodyPr/>
                    <a:lstStyle/>
                    <a:p>
                      <a:pPr marL="0" marR="0" algn="ctr">
                        <a:spcBef>
                          <a:spcPts val="0"/>
                        </a:spcBef>
                        <a:spcAft>
                          <a:spcPts val="0"/>
                        </a:spcAft>
                      </a:pP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Times New Roman"/>
                          <a:ea typeface="Calibri"/>
                          <a:cs typeface="Times New Roman"/>
                        </a:rPr>
                        <a:t>TOTAL</a:t>
                      </a:r>
                      <a:endParaRPr lang="en-US" sz="160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latin typeface="Times New Roman"/>
                          <a:ea typeface="Calibri"/>
                          <a:cs typeface="Arial"/>
                        </a:rPr>
                        <a:t>25271</a:t>
                      </a:r>
                      <a:endParaRPr lang="en-US" sz="1600" dirty="0">
                        <a:solidFill>
                          <a:srgbClr val="000000"/>
                        </a:solidFill>
                        <a:latin typeface="Times New Roman"/>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441324"/>
          </a:xfrm>
        </p:spPr>
        <p:txBody>
          <a:bodyPr>
            <a:noAutofit/>
          </a:bodyPr>
          <a:lstStyle/>
          <a:p>
            <a:pPr algn="l"/>
            <a:r>
              <a:rPr lang="en-US" sz="2400" b="1" dirty="0">
                <a:solidFill>
                  <a:srgbClr val="C00000"/>
                </a:solidFill>
                <a:latin typeface="Times New Roman" pitchFamily="18" charset="0"/>
                <a:cs typeface="Times New Roman" pitchFamily="18" charset="0"/>
              </a:rPr>
              <a:t>                                     KSRP CONSTABLE</a:t>
            </a:r>
            <a:br>
              <a:rPr lang="en-US" sz="2400" b="1" dirty="0">
                <a:solidFill>
                  <a:srgbClr val="C00000"/>
                </a:solidFill>
                <a:latin typeface="Times New Roman" pitchFamily="18" charset="0"/>
                <a:cs typeface="Times New Roman" pitchFamily="18" charset="0"/>
              </a:rPr>
            </a:br>
            <a:r>
              <a:rPr lang="en-US" sz="1800" b="1" dirty="0">
                <a:solidFill>
                  <a:srgbClr val="0070C0"/>
                </a:solidFill>
                <a:latin typeface="Times New Roman" pitchFamily="18" charset="0"/>
                <a:cs typeface="Times New Roman" pitchFamily="18" charset="0"/>
              </a:rPr>
              <a:t>KSRP SRPC And Bandsmen Recruitment Overview</a:t>
            </a:r>
            <a:endParaRPr lang="en-US" sz="1800" dirty="0">
              <a:solidFill>
                <a:srgbClr val="0070C0"/>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1981200" y="2819401"/>
            <a:ext cx="8229600" cy="3306763"/>
          </a:xfrm>
        </p:spPr>
        <p:txBody>
          <a:bodyPr>
            <a:normAutofit fontScale="47500" lnSpcReduction="20000"/>
          </a:bodyPr>
          <a:lstStyle/>
          <a:p>
            <a:r>
              <a:rPr lang="en-US" b="1" dirty="0">
                <a:solidFill>
                  <a:srgbClr val="C00000"/>
                </a:solidFill>
              </a:rPr>
              <a:t>Eligibility Criteria</a:t>
            </a:r>
          </a:p>
          <a:p>
            <a:pPr>
              <a:buNone/>
            </a:pPr>
            <a:r>
              <a:rPr lang="en-US" b="1" i="1" dirty="0"/>
              <a:t>	Education qualification</a:t>
            </a:r>
            <a:endParaRPr lang="en-US" dirty="0"/>
          </a:p>
          <a:p>
            <a:pPr algn="just">
              <a:buNone/>
            </a:pPr>
            <a:r>
              <a:rPr lang="en-US" dirty="0"/>
              <a:t>	The candidates must possess the minimum education qualification for both the posts as of now the education qualification for the post is not announced and once it was available we will update it here.</a:t>
            </a:r>
          </a:p>
          <a:p>
            <a:endParaRPr lang="en-US" dirty="0"/>
          </a:p>
          <a:p>
            <a:r>
              <a:rPr lang="en-US" b="1" i="1" dirty="0">
                <a:solidFill>
                  <a:srgbClr val="C00000"/>
                </a:solidFill>
              </a:rPr>
              <a:t>Age Limit</a:t>
            </a:r>
            <a:endParaRPr lang="en-US" dirty="0">
              <a:solidFill>
                <a:srgbClr val="C00000"/>
              </a:solidFill>
            </a:endParaRPr>
          </a:p>
          <a:p>
            <a:pPr>
              <a:buNone/>
            </a:pPr>
            <a:r>
              <a:rPr lang="en-US" dirty="0"/>
              <a:t> </a:t>
            </a:r>
          </a:p>
          <a:p>
            <a:pPr algn="just">
              <a:buNone/>
            </a:pPr>
            <a:r>
              <a:rPr lang="en-US" dirty="0"/>
              <a:t>	The </a:t>
            </a:r>
            <a:r>
              <a:rPr lang="en-US" b="1" dirty="0">
                <a:solidFill>
                  <a:srgbClr val="C00000"/>
                </a:solidFill>
              </a:rPr>
              <a:t>minimum age limit</a:t>
            </a:r>
            <a:r>
              <a:rPr lang="en-US" dirty="0"/>
              <a:t> for the post will be of </a:t>
            </a:r>
            <a:r>
              <a:rPr lang="en-US" b="1" dirty="0">
                <a:solidFill>
                  <a:srgbClr val="C00000"/>
                </a:solidFill>
              </a:rPr>
              <a:t>18 years</a:t>
            </a:r>
            <a:r>
              <a:rPr lang="en-US" dirty="0"/>
              <a:t> while</a:t>
            </a:r>
          </a:p>
          <a:p>
            <a:pPr algn="just">
              <a:buNone/>
            </a:pPr>
            <a:r>
              <a:rPr lang="en-US" dirty="0"/>
              <a:t>	The maximum age limit could vary according to the category of applicants and if we consider the last year notification then the maximum age limit for</a:t>
            </a:r>
          </a:p>
          <a:p>
            <a:pPr lvl="0"/>
            <a:r>
              <a:rPr lang="en-US" b="1" dirty="0">
                <a:solidFill>
                  <a:srgbClr val="C00000"/>
                </a:solidFill>
              </a:rPr>
              <a:t>General: 25 years</a:t>
            </a:r>
          </a:p>
          <a:p>
            <a:pPr lvl="0"/>
            <a:r>
              <a:rPr lang="en-US" b="1" dirty="0">
                <a:solidFill>
                  <a:srgbClr val="C00000"/>
                </a:solidFill>
              </a:rPr>
              <a:t>SC/ST/: 27 years</a:t>
            </a:r>
          </a:p>
          <a:p>
            <a:pPr lvl="0"/>
            <a:r>
              <a:rPr lang="en-US" b="1" dirty="0">
                <a:solidFill>
                  <a:srgbClr val="C00000"/>
                </a:solidFill>
              </a:rPr>
              <a:t>Tribal: 30 years</a:t>
            </a:r>
          </a:p>
        </p:txBody>
      </p:sp>
      <p:graphicFrame>
        <p:nvGraphicFramePr>
          <p:cNvPr id="4" name="Table 3"/>
          <p:cNvGraphicFramePr>
            <a:graphicFrameLocks noGrp="1"/>
          </p:cNvGraphicFramePr>
          <p:nvPr/>
        </p:nvGraphicFramePr>
        <p:xfrm>
          <a:off x="2743200" y="903924"/>
          <a:ext cx="6705600" cy="1547558"/>
        </p:xfrm>
        <a:graphic>
          <a:graphicData uri="http://schemas.openxmlformats.org/drawingml/2006/table">
            <a:tbl>
              <a:tblPr/>
              <a:tblGrid>
                <a:gridCol w="33528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tblGrid>
              <a:tr h="460692">
                <a:tc>
                  <a:txBody>
                    <a:bodyPr/>
                    <a:lstStyle/>
                    <a:p>
                      <a:pPr marL="0" marR="0">
                        <a:lnSpc>
                          <a:spcPct val="107000"/>
                        </a:lnSpc>
                        <a:spcBef>
                          <a:spcPts val="0"/>
                        </a:spcBef>
                        <a:spcAft>
                          <a:spcPts val="0"/>
                        </a:spcAft>
                      </a:pPr>
                      <a:r>
                        <a:rPr lang="en-US" sz="1600" b="1" dirty="0">
                          <a:latin typeface="Times New Roman" pitchFamily="18" charset="0"/>
                          <a:ea typeface="Calibri"/>
                          <a:cs typeface="Times New Roman" pitchFamily="18" charset="0"/>
                        </a:rPr>
                        <a:t>Name of the Department</a:t>
                      </a: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latin typeface="Times New Roman" pitchFamily="18" charset="0"/>
                          <a:ea typeface="Calibri"/>
                          <a:cs typeface="Times New Roman" pitchFamily="18" charset="0"/>
                        </a:rPr>
                        <a:t>Karnataka State Police </a:t>
                      </a:r>
                    </a:p>
                    <a:p>
                      <a:pPr marL="0" marR="0">
                        <a:lnSpc>
                          <a:spcPct val="107000"/>
                        </a:lnSpc>
                        <a:spcBef>
                          <a:spcPts val="0"/>
                        </a:spcBef>
                        <a:spcAft>
                          <a:spcPts val="0"/>
                        </a:spcAft>
                      </a:pPr>
                      <a:r>
                        <a:rPr lang="en-US" sz="1600" b="1" dirty="0">
                          <a:latin typeface="Times New Roman" pitchFamily="18" charset="0"/>
                          <a:ea typeface="Calibri"/>
                          <a:cs typeface="Times New Roman" pitchFamily="18" charset="0"/>
                        </a:rPr>
                        <a:t>Recruitment Board</a:t>
                      </a: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60692">
                <a:tc>
                  <a:txBody>
                    <a:bodyPr/>
                    <a:lstStyle/>
                    <a:p>
                      <a:pPr marL="0" marR="0">
                        <a:lnSpc>
                          <a:spcPct val="107000"/>
                        </a:lnSpc>
                        <a:spcBef>
                          <a:spcPts val="0"/>
                        </a:spcBef>
                        <a:spcAft>
                          <a:spcPts val="0"/>
                        </a:spcAft>
                      </a:pPr>
                      <a:r>
                        <a:rPr lang="en-US" sz="1600" b="1">
                          <a:latin typeface="Times New Roman" pitchFamily="18" charset="0"/>
                          <a:ea typeface="Calibri"/>
                          <a:cs typeface="Times New Roman" pitchFamily="18" charset="0"/>
                        </a:rPr>
                        <a:t>Post for recruitment</a:t>
                      </a: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latin typeface="Times New Roman" pitchFamily="18" charset="0"/>
                          <a:ea typeface="Calibri"/>
                          <a:cs typeface="Times New Roman" pitchFamily="18" charset="0"/>
                        </a:rPr>
                        <a:t>Police Constable and Bandsmen</a:t>
                      </a: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60692">
                <a:tc>
                  <a:txBody>
                    <a:bodyPr/>
                    <a:lstStyle/>
                    <a:p>
                      <a:pPr marL="0" marR="0">
                        <a:lnSpc>
                          <a:spcPct val="107000"/>
                        </a:lnSpc>
                        <a:spcBef>
                          <a:spcPts val="0"/>
                        </a:spcBef>
                        <a:spcAft>
                          <a:spcPts val="0"/>
                        </a:spcAft>
                      </a:pPr>
                      <a:r>
                        <a:rPr lang="en-US" sz="1600" b="1">
                          <a:solidFill>
                            <a:srgbClr val="0070C0"/>
                          </a:solidFill>
                          <a:latin typeface="Times New Roman" pitchFamily="18" charset="0"/>
                          <a:ea typeface="Calibri"/>
                          <a:cs typeface="Times New Roman" pitchFamily="18" charset="0"/>
                        </a:rPr>
                        <a:t>Number of posts</a:t>
                      </a: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solidFill>
                            <a:srgbClr val="0070C0"/>
                          </a:solidFill>
                          <a:latin typeface="Times New Roman" pitchFamily="18" charset="0"/>
                          <a:ea typeface="Calibri"/>
                          <a:cs typeface="Times New Roman" pitchFamily="18" charset="0"/>
                        </a:rPr>
                        <a:t>2672</a:t>
                      </a: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b="1" dirty="0">
                <a:latin typeface="Times New Roman" pitchFamily="18" charset="0"/>
                <a:cs typeface="Times New Roman" pitchFamily="18" charset="0"/>
              </a:rPr>
              <a:t>	    </a:t>
            </a:r>
            <a:r>
              <a:rPr lang="en-US" sz="2800" b="1" dirty="0">
                <a:solidFill>
                  <a:srgbClr val="0070C0"/>
                </a:solidFill>
                <a:latin typeface="Times New Roman" pitchFamily="18" charset="0"/>
                <a:cs typeface="Times New Roman" pitchFamily="18" charset="0"/>
              </a:rPr>
              <a:t>ASSISTANT COMMANDANT</a:t>
            </a:r>
            <a:br>
              <a:rPr lang="en-US" sz="2800" b="1" dirty="0">
                <a:solidFill>
                  <a:srgbClr val="0070C0"/>
                </a:solidFill>
                <a:latin typeface="Times New Roman" pitchFamily="18" charset="0"/>
                <a:cs typeface="Times New Roman" pitchFamily="18" charset="0"/>
              </a:rPr>
            </a:br>
            <a:r>
              <a:rPr lang="en-US" sz="1800" dirty="0">
                <a:solidFill>
                  <a:srgbClr val="C00000"/>
                </a:solidFill>
                <a:latin typeface="Times New Roman" pitchFamily="18" charset="0"/>
                <a:cs typeface="Times New Roman" pitchFamily="18" charset="0"/>
              </a:rPr>
              <a:t>Central Armed Police Forces</a:t>
            </a:r>
            <a:br>
              <a:rPr lang="en-US" sz="1800" dirty="0">
                <a:solidFill>
                  <a:srgbClr val="C00000"/>
                </a:solidFill>
                <a:latin typeface="Times New Roman" pitchFamily="18" charset="0"/>
                <a:cs typeface="Times New Roman" pitchFamily="18" charset="0"/>
              </a:rPr>
            </a:br>
            <a:r>
              <a:rPr lang="en-US" sz="1800" dirty="0">
                <a:solidFill>
                  <a:srgbClr val="C00000"/>
                </a:solidFill>
                <a:latin typeface="Times New Roman" pitchFamily="18" charset="0"/>
                <a:cs typeface="Times New Roman" pitchFamily="18" charset="0"/>
              </a:rPr>
              <a:t>BSF, CISF, ITBP, CRPF, SSB</a:t>
            </a:r>
          </a:p>
        </p:txBody>
      </p:sp>
      <p:sp>
        <p:nvSpPr>
          <p:cNvPr id="3" name="Text Placeholder 2"/>
          <p:cNvSpPr>
            <a:spLocks noGrp="1"/>
          </p:cNvSpPr>
          <p:nvPr>
            <p:ph type="body" idx="1"/>
          </p:nvPr>
        </p:nvSpPr>
        <p:spPr>
          <a:xfrm>
            <a:off x="1981200" y="2895601"/>
            <a:ext cx="8229600" cy="3230563"/>
          </a:xfrm>
        </p:spPr>
        <p:txBody>
          <a:bodyPr>
            <a:normAutofit fontScale="55000" lnSpcReduction="20000"/>
          </a:bodyPr>
          <a:lstStyle/>
          <a:p>
            <a:pPr>
              <a:buNone/>
            </a:pPr>
            <a:r>
              <a:rPr lang="en-US" b="1" dirty="0">
                <a:solidFill>
                  <a:srgbClr val="C00000"/>
                </a:solidFill>
                <a:latin typeface="Times New Roman" pitchFamily="18" charset="0"/>
                <a:cs typeface="Times New Roman" pitchFamily="18" charset="0"/>
              </a:rPr>
              <a:t>Eligibility</a:t>
            </a:r>
          </a:p>
          <a:p>
            <a:endParaRPr lang="en-US" b="1" dirty="0">
              <a:latin typeface="Times New Roman" pitchFamily="18" charset="0"/>
              <a:cs typeface="Times New Roman" pitchFamily="18" charset="0"/>
            </a:endParaRPr>
          </a:p>
          <a:p>
            <a:pPr>
              <a:buNone/>
            </a:pPr>
            <a:r>
              <a:rPr lang="en-US" b="1" dirty="0">
                <a:latin typeface="Times New Roman" pitchFamily="18" charset="0"/>
                <a:cs typeface="Times New Roman" pitchFamily="18" charset="0"/>
              </a:rPr>
              <a:t>	</a:t>
            </a:r>
            <a:r>
              <a:rPr lang="en-US" b="1" dirty="0">
                <a:solidFill>
                  <a:srgbClr val="C00000"/>
                </a:solidFill>
                <a:latin typeface="Times New Roman" pitchFamily="18" charset="0"/>
                <a:cs typeface="Times New Roman" pitchFamily="18" charset="0"/>
              </a:rPr>
              <a:t>Education Qualification</a:t>
            </a:r>
          </a:p>
          <a:p>
            <a:pPr lvl="0"/>
            <a:r>
              <a:rPr lang="en-US" b="1" dirty="0">
                <a:latin typeface="Times New Roman" pitchFamily="18" charset="0"/>
                <a:cs typeface="Times New Roman" pitchFamily="18" charset="0"/>
              </a:rPr>
              <a:t>Applicants must hold a bachelor’s degree/equivalent from </a:t>
            </a:r>
            <a:r>
              <a:rPr lang="en-US" b="1" dirty="0" err="1">
                <a:latin typeface="Times New Roman" pitchFamily="18" charset="0"/>
                <a:cs typeface="Times New Roman" pitchFamily="18" charset="0"/>
              </a:rPr>
              <a:t>arecognized</a:t>
            </a:r>
            <a:r>
              <a:rPr lang="en-US" b="1" dirty="0">
                <a:latin typeface="Times New Roman" pitchFamily="18" charset="0"/>
                <a:cs typeface="Times New Roman" pitchFamily="18" charset="0"/>
              </a:rPr>
              <a:t> college/ university.</a:t>
            </a:r>
          </a:p>
          <a:p>
            <a:pPr lvl="0"/>
            <a:r>
              <a:rPr lang="en-US" b="1" dirty="0">
                <a:latin typeface="Times New Roman" pitchFamily="18" charset="0"/>
                <a:cs typeface="Times New Roman" pitchFamily="18" charset="0"/>
              </a:rPr>
              <a:t>Candidates possessing any professional or technical qualification recognized by the Government are also eligible. </a:t>
            </a:r>
          </a:p>
          <a:p>
            <a:pPr lvl="0"/>
            <a:r>
              <a:rPr lang="en-US" b="1" dirty="0">
                <a:latin typeface="Times New Roman" pitchFamily="18" charset="0"/>
                <a:cs typeface="Times New Roman" pitchFamily="18" charset="0"/>
              </a:rPr>
              <a:t>Final year appearing candidates can also apply provided they must produce the minimum educational qualification certificate/ documents when required.</a:t>
            </a:r>
          </a:p>
          <a:p>
            <a:pPr>
              <a:buNone/>
            </a:pPr>
            <a:r>
              <a:rPr lang="en-US" b="1" dirty="0">
                <a:solidFill>
                  <a:srgbClr val="C00000"/>
                </a:solidFill>
                <a:latin typeface="Times New Roman" pitchFamily="18" charset="0"/>
                <a:cs typeface="Times New Roman" pitchFamily="18" charset="0"/>
              </a:rPr>
              <a:t>Age Criteria-</a:t>
            </a:r>
          </a:p>
          <a:p>
            <a:pPr lvl="0"/>
            <a:r>
              <a:rPr lang="en-US" b="1" dirty="0">
                <a:latin typeface="Times New Roman" pitchFamily="18" charset="0"/>
                <a:cs typeface="Times New Roman" pitchFamily="18" charset="0"/>
              </a:rPr>
              <a:t>The minimum age and maximum age of the candidates must be 20 years and 25 years as of 1</a:t>
            </a:r>
            <a:r>
              <a:rPr lang="en-US" b="1" baseline="30000" dirty="0">
                <a:latin typeface="Times New Roman" pitchFamily="18" charset="0"/>
                <a:cs typeface="Times New Roman" pitchFamily="18" charset="0"/>
              </a:rPr>
              <a:t>st</a:t>
            </a:r>
            <a:r>
              <a:rPr lang="en-US" b="1" dirty="0">
                <a:latin typeface="Times New Roman" pitchFamily="18" charset="0"/>
                <a:cs typeface="Times New Roman" pitchFamily="18" charset="0"/>
              </a:rPr>
              <a:t> August 2021 respectively. It means candidates should not have born before 2</a:t>
            </a:r>
            <a:r>
              <a:rPr lang="en-US" b="1" baseline="30000" dirty="0">
                <a:latin typeface="Times New Roman" pitchFamily="18" charset="0"/>
                <a:cs typeface="Times New Roman" pitchFamily="18" charset="0"/>
              </a:rPr>
              <a:t>nd</a:t>
            </a:r>
            <a:r>
              <a:rPr lang="en-US" b="1" dirty="0">
                <a:latin typeface="Times New Roman" pitchFamily="18" charset="0"/>
                <a:cs typeface="Times New Roman" pitchFamily="18" charset="0"/>
              </a:rPr>
              <a:t> August 1995 and not later than 1</a:t>
            </a:r>
            <a:r>
              <a:rPr lang="en-US" b="1" baseline="30000" dirty="0">
                <a:latin typeface="Times New Roman" pitchFamily="18" charset="0"/>
                <a:cs typeface="Times New Roman" pitchFamily="18" charset="0"/>
              </a:rPr>
              <a:t>st</a:t>
            </a:r>
            <a:r>
              <a:rPr lang="en-US" b="1" dirty="0">
                <a:latin typeface="Times New Roman" pitchFamily="18" charset="0"/>
                <a:cs typeface="Times New Roman" pitchFamily="18" charset="0"/>
              </a:rPr>
              <a:t> August 2001.</a:t>
            </a:r>
          </a:p>
        </p:txBody>
      </p:sp>
      <p:graphicFrame>
        <p:nvGraphicFramePr>
          <p:cNvPr id="4" name="Table 3"/>
          <p:cNvGraphicFramePr>
            <a:graphicFrameLocks noGrp="1"/>
          </p:cNvGraphicFramePr>
          <p:nvPr/>
        </p:nvGraphicFramePr>
        <p:xfrm>
          <a:off x="2819400" y="1523174"/>
          <a:ext cx="6553200" cy="991426"/>
        </p:xfrm>
        <a:graphic>
          <a:graphicData uri="http://schemas.openxmlformats.org/drawingml/2006/table">
            <a:tbl>
              <a:tblPr/>
              <a:tblGrid>
                <a:gridCol w="32766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386870">
                <a:tc>
                  <a:txBody>
                    <a:bodyPr/>
                    <a:lstStyle/>
                    <a:p>
                      <a:pPr marL="0" marR="0" algn="ctr">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Recruiting Authority</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Union Public Service Commission (UPSC)</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41792">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Calibri"/>
                          <a:cs typeface="Times New Roman" pitchFamily="18" charset="0"/>
                        </a:rPr>
                        <a:t>Total vacancies</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rgbClr val="222222"/>
                          </a:solidFill>
                          <a:latin typeface="Times New Roman" pitchFamily="18" charset="0"/>
                          <a:ea typeface="Calibri"/>
                          <a:cs typeface="Times New Roman" pitchFamily="18" charset="0"/>
                        </a:rPr>
                        <a:t>159</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898524"/>
          </a:xfrm>
        </p:spPr>
        <p:txBody>
          <a:bodyPr>
            <a:noAutofit/>
          </a:bodyPr>
          <a:lstStyle/>
          <a:p>
            <a:pPr algn="l"/>
            <a:r>
              <a:rPr lang="en-US" sz="2400" b="1" dirty="0">
                <a:latin typeface="Times New Roman" pitchFamily="18" charset="0"/>
                <a:cs typeface="Times New Roman" pitchFamily="18" charset="0"/>
              </a:rPr>
              <a:t>		</a:t>
            </a:r>
            <a:r>
              <a:rPr lang="en-US" sz="2400" b="1" dirty="0">
                <a:solidFill>
                  <a:srgbClr val="C00000"/>
                </a:solidFill>
                <a:latin typeface="Times New Roman" pitchFamily="18" charset="0"/>
                <a:cs typeface="Times New Roman" pitchFamily="18" charset="0"/>
              </a:rPr>
              <a:t>CRPF PARAMEDICAL STAFF CRPF </a:t>
            </a:r>
            <a:br>
              <a:rPr lang="en-US" sz="2400" b="1" dirty="0">
                <a:solidFill>
                  <a:srgbClr val="C00000"/>
                </a:solidFill>
                <a:latin typeface="Times New Roman" pitchFamily="18" charset="0"/>
                <a:cs typeface="Times New Roman" pitchFamily="18" charset="0"/>
              </a:rPr>
            </a:br>
            <a:r>
              <a:rPr lang="en-US" sz="2000" b="1" dirty="0">
                <a:solidFill>
                  <a:srgbClr val="0070C0"/>
                </a:solidFill>
                <a:latin typeface="Times New Roman" pitchFamily="18" charset="0"/>
                <a:cs typeface="Times New Roman" pitchFamily="18" charset="0"/>
              </a:rPr>
              <a:t>Recruitment details 2020</a:t>
            </a:r>
            <a:endParaRPr lang="en-US" sz="2000" dirty="0">
              <a:solidFill>
                <a:srgbClr val="0070C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792704" y="1066801"/>
          <a:ext cx="8570496" cy="5353077"/>
        </p:xfrm>
        <a:graphic>
          <a:graphicData uri="http://schemas.openxmlformats.org/drawingml/2006/table">
            <a:tbl>
              <a:tblPr/>
              <a:tblGrid>
                <a:gridCol w="2701558">
                  <a:extLst>
                    <a:ext uri="{9D8B030D-6E8A-4147-A177-3AD203B41FA5}">
                      <a16:colId xmlns:a16="http://schemas.microsoft.com/office/drawing/2014/main" val="20000"/>
                    </a:ext>
                  </a:extLst>
                </a:gridCol>
                <a:gridCol w="2004480">
                  <a:extLst>
                    <a:ext uri="{9D8B030D-6E8A-4147-A177-3AD203B41FA5}">
                      <a16:colId xmlns:a16="http://schemas.microsoft.com/office/drawing/2014/main" val="20001"/>
                    </a:ext>
                  </a:extLst>
                </a:gridCol>
                <a:gridCol w="740257">
                  <a:extLst>
                    <a:ext uri="{9D8B030D-6E8A-4147-A177-3AD203B41FA5}">
                      <a16:colId xmlns:a16="http://schemas.microsoft.com/office/drawing/2014/main" val="20002"/>
                    </a:ext>
                  </a:extLst>
                </a:gridCol>
                <a:gridCol w="1345735">
                  <a:extLst>
                    <a:ext uri="{9D8B030D-6E8A-4147-A177-3AD203B41FA5}">
                      <a16:colId xmlns:a16="http://schemas.microsoft.com/office/drawing/2014/main" val="20003"/>
                    </a:ext>
                  </a:extLst>
                </a:gridCol>
                <a:gridCol w="1778466">
                  <a:extLst>
                    <a:ext uri="{9D8B030D-6E8A-4147-A177-3AD203B41FA5}">
                      <a16:colId xmlns:a16="http://schemas.microsoft.com/office/drawing/2014/main" val="20004"/>
                    </a:ext>
                  </a:extLst>
                </a:gridCol>
              </a:tblGrid>
              <a:tr h="455152">
                <a:tc>
                  <a:txBody>
                    <a:bodyPr/>
                    <a:lstStyle/>
                    <a:p>
                      <a:pPr marL="0" marR="0" algn="ctr">
                        <a:lnSpc>
                          <a:spcPct val="107000"/>
                        </a:lnSpc>
                        <a:spcBef>
                          <a:spcPts val="0"/>
                        </a:spcBef>
                        <a:spcAft>
                          <a:spcPts val="0"/>
                        </a:spcAft>
                      </a:pPr>
                      <a:r>
                        <a:rPr lang="en-US" sz="1400" b="1" dirty="0">
                          <a:solidFill>
                            <a:schemeClr val="accent6">
                              <a:lumMod val="50000"/>
                            </a:schemeClr>
                          </a:solidFill>
                          <a:latin typeface="Times New Roman" pitchFamily="18" charset="0"/>
                          <a:ea typeface="Times New Roman"/>
                          <a:cs typeface="Times New Roman" pitchFamily="18" charset="0"/>
                        </a:rPr>
                        <a:t>Posts</a:t>
                      </a:r>
                      <a:endParaRPr lang="en-US" sz="1400" dirty="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b="1">
                          <a:solidFill>
                            <a:schemeClr val="accent6">
                              <a:lumMod val="50000"/>
                            </a:schemeClr>
                          </a:solidFill>
                          <a:latin typeface="Times New Roman" pitchFamily="18" charset="0"/>
                          <a:ea typeface="Times New Roman"/>
                          <a:cs typeface="Times New Roman" pitchFamily="18" charset="0"/>
                        </a:rPr>
                        <a:t>Age criteria on 01.08.2020/31.08.2020</a:t>
                      </a:r>
                      <a:endParaRPr lang="en-US" sz="140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b="1">
                          <a:solidFill>
                            <a:schemeClr val="accent6">
                              <a:lumMod val="50000"/>
                            </a:schemeClr>
                          </a:solidFill>
                          <a:latin typeface="Times New Roman" pitchFamily="18" charset="0"/>
                          <a:ea typeface="Times New Roman"/>
                          <a:cs typeface="Times New Roman" pitchFamily="18" charset="0"/>
                        </a:rPr>
                        <a:t>Vacancies</a:t>
                      </a:r>
                      <a:endParaRPr lang="en-US" sz="140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b="1">
                          <a:solidFill>
                            <a:schemeClr val="accent6">
                              <a:lumMod val="50000"/>
                            </a:schemeClr>
                          </a:solidFill>
                          <a:latin typeface="Times New Roman" pitchFamily="18" charset="0"/>
                          <a:ea typeface="Times New Roman"/>
                          <a:cs typeface="Times New Roman" pitchFamily="18" charset="0"/>
                        </a:rPr>
                        <a:t>Pay-Scale</a:t>
                      </a:r>
                      <a:endParaRPr lang="en-US" sz="140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b="1" dirty="0">
                          <a:solidFill>
                            <a:schemeClr val="accent6">
                              <a:lumMod val="50000"/>
                            </a:schemeClr>
                          </a:solidFill>
                          <a:latin typeface="Times New Roman" pitchFamily="18" charset="0"/>
                          <a:ea typeface="Times New Roman"/>
                          <a:cs typeface="Times New Roman" pitchFamily="18" charset="0"/>
                        </a:rPr>
                        <a:t>Education Qualification</a:t>
                      </a:r>
                      <a:endParaRPr lang="en-US" sz="1400" dirty="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0"/>
                  </a:ext>
                </a:extLst>
              </a:tr>
              <a:tr h="663554">
                <a:tc>
                  <a:txBody>
                    <a:bodyPr/>
                    <a:lstStyle/>
                    <a:p>
                      <a:pPr marL="0" marR="0">
                        <a:lnSpc>
                          <a:spcPct val="107000"/>
                        </a:lnSpc>
                        <a:spcBef>
                          <a:spcPts val="0"/>
                        </a:spcBef>
                        <a:spcAft>
                          <a:spcPts val="0"/>
                        </a:spcAft>
                      </a:pPr>
                      <a:r>
                        <a:rPr lang="en-US" sz="1400" dirty="0">
                          <a:solidFill>
                            <a:srgbClr val="000000"/>
                          </a:solidFill>
                          <a:latin typeface="Times New Roman" pitchFamily="18" charset="0"/>
                          <a:ea typeface="Times New Roman"/>
                          <a:cs typeface="Times New Roman" pitchFamily="18" charset="0"/>
                        </a:rPr>
                        <a:t>Inspector (Dietitian) (Group B)</a:t>
                      </a:r>
                      <a:endParaRPr lang="en-US" sz="1400" dirty="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Below 30 years as on 31.08.2020</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1</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(44900- 142400) Lev-7</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BS.C in Home science or Diploma in Dietitian</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63554">
                <a:tc>
                  <a:txBody>
                    <a:bodyPr/>
                    <a:lstStyle/>
                    <a:p>
                      <a:pPr marL="0" marR="0">
                        <a:lnSpc>
                          <a:spcPct val="107000"/>
                        </a:lnSpc>
                        <a:spcBef>
                          <a:spcPts val="0"/>
                        </a:spcBef>
                        <a:spcAft>
                          <a:spcPts val="0"/>
                        </a:spcAft>
                      </a:pPr>
                      <a:r>
                        <a:rPr lang="en-US" sz="1400" dirty="0">
                          <a:solidFill>
                            <a:srgbClr val="000000"/>
                          </a:solidFill>
                          <a:latin typeface="Times New Roman" pitchFamily="18" charset="0"/>
                          <a:ea typeface="Times New Roman"/>
                          <a:cs typeface="Times New Roman" pitchFamily="18" charset="0"/>
                        </a:rPr>
                        <a:t>Sub Inspector (Staff Nurse) </a:t>
                      </a:r>
                    </a:p>
                    <a:p>
                      <a:pPr marL="0" marR="0">
                        <a:lnSpc>
                          <a:spcPct val="107000"/>
                        </a:lnSpc>
                        <a:spcBef>
                          <a:spcPts val="0"/>
                        </a:spcBef>
                        <a:spcAft>
                          <a:spcPts val="0"/>
                        </a:spcAft>
                      </a:pPr>
                      <a:r>
                        <a:rPr lang="en-US" sz="1400" dirty="0">
                          <a:solidFill>
                            <a:srgbClr val="000000"/>
                          </a:solidFill>
                          <a:latin typeface="Times New Roman" pitchFamily="18" charset="0"/>
                          <a:ea typeface="Times New Roman"/>
                          <a:cs typeface="Times New Roman" pitchFamily="18" charset="0"/>
                        </a:rPr>
                        <a:t>(Group B)</a:t>
                      </a:r>
                      <a:endParaRPr lang="en-US" sz="1400" dirty="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Below 30 years as on 31.08.2020</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175</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(35400- 112400) Lev-6</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Intermediate pass from recognized institute</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2"/>
                  </a:ext>
                </a:extLst>
              </a:tr>
              <a:tr h="663554">
                <a:tc>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Sub Inspector (Radiographer) (Group B)</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Below 30 years as on 31.08.2020</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8</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(35400- 112400) Lev-6</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Intermediate pass from recognized institute</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63554">
                <a:tc>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Assistant Sub Inspector (Pharmacist) (Group C)</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B/w 20 to 25 years as on 31.08.2020</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84</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(29200 – 92300) Lev-5</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Intermediate pass from recognized institute</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4"/>
                  </a:ext>
                </a:extLst>
              </a:tr>
              <a:tr h="227576">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Assistant Sub Inspector (Physiotherapist) (Group C)</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B/w 20 to 25 years as on 01.08.2020</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5</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(29200</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Intermediate pass from recognized institute/ Bachelor’s in physiotherapy</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57163">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92300) Lev-5</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6"/>
                  </a:ext>
                </a:extLst>
              </a:tr>
              <a:tr h="227576">
                <a:tc rowSpan="2">
                  <a:txBody>
                    <a:bodyPr/>
                    <a:lstStyle/>
                    <a:p>
                      <a:pPr marL="0" marR="0">
                        <a:lnSpc>
                          <a:spcPct val="107000"/>
                        </a:lnSpc>
                        <a:spcBef>
                          <a:spcPts val="0"/>
                        </a:spcBef>
                        <a:spcAft>
                          <a:spcPts val="0"/>
                        </a:spcAft>
                      </a:pPr>
                      <a:r>
                        <a:rPr lang="en-US" sz="1400" dirty="0">
                          <a:solidFill>
                            <a:srgbClr val="000000"/>
                          </a:solidFill>
                          <a:latin typeface="Times New Roman" pitchFamily="18" charset="0"/>
                          <a:ea typeface="Times New Roman"/>
                          <a:cs typeface="Times New Roman" pitchFamily="18" charset="0"/>
                        </a:rPr>
                        <a:t>Assistant Sub Inspector </a:t>
                      </a:r>
                    </a:p>
                    <a:p>
                      <a:pPr marL="0" marR="0">
                        <a:lnSpc>
                          <a:spcPct val="107000"/>
                        </a:lnSpc>
                        <a:spcBef>
                          <a:spcPts val="0"/>
                        </a:spcBef>
                        <a:spcAft>
                          <a:spcPts val="0"/>
                        </a:spcAft>
                      </a:pPr>
                      <a:r>
                        <a:rPr lang="en-US" sz="1400" dirty="0">
                          <a:solidFill>
                            <a:srgbClr val="000000"/>
                          </a:solidFill>
                          <a:latin typeface="Times New Roman" pitchFamily="18" charset="0"/>
                          <a:ea typeface="Times New Roman"/>
                          <a:cs typeface="Times New Roman" pitchFamily="18" charset="0"/>
                        </a:rPr>
                        <a:t>(Dental Technician) (Group C)</a:t>
                      </a:r>
                      <a:endParaRPr lang="en-US" sz="1400" dirty="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B/w 20 to 25 years as on 01.08.2020</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rowSpan="2">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4</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(29200</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Marticulation with science subject</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7"/>
                  </a:ext>
                </a:extLst>
              </a:tr>
              <a:tr h="44237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dirty="0">
                          <a:solidFill>
                            <a:srgbClr val="000000"/>
                          </a:solidFill>
                          <a:latin typeface="Times New Roman" pitchFamily="18" charset="0"/>
                          <a:ea typeface="Times New Roman"/>
                          <a:cs typeface="Times New Roman" pitchFamily="18" charset="0"/>
                        </a:rPr>
                        <a:t>92300) Lev-5</a:t>
                      </a:r>
                      <a:endParaRPr lang="en-US" sz="1400" dirty="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vMerge="1">
                  <a:txBody>
                    <a:bodyPr/>
                    <a:lstStyle/>
                    <a:p>
                      <a:endParaRPr lang="en-US"/>
                    </a:p>
                  </a:txBody>
                  <a:tcPr/>
                </a:tc>
                <a:extLst>
                  <a:ext uri="{0D108BD9-81ED-4DB2-BD59-A6C34878D82A}">
                    <a16:rowId xmlns:a16="http://schemas.microsoft.com/office/drawing/2014/main" val="10008"/>
                  </a:ext>
                </a:extLst>
              </a:tr>
              <a:tr h="227576">
                <a:tc rowSpan="2">
                  <a:txBody>
                    <a:bodyPr/>
                    <a:lstStyle/>
                    <a:p>
                      <a:pPr marL="0" marR="0">
                        <a:lnSpc>
                          <a:spcPct val="107000"/>
                        </a:lnSpc>
                        <a:spcBef>
                          <a:spcPts val="0"/>
                        </a:spcBef>
                        <a:spcAft>
                          <a:spcPts val="0"/>
                        </a:spcAft>
                      </a:pPr>
                      <a:r>
                        <a:rPr lang="en-US" sz="1400" dirty="0">
                          <a:solidFill>
                            <a:srgbClr val="000000"/>
                          </a:solidFill>
                          <a:latin typeface="Times New Roman" pitchFamily="18" charset="0"/>
                          <a:ea typeface="Times New Roman"/>
                          <a:cs typeface="Times New Roman" pitchFamily="18" charset="0"/>
                        </a:rPr>
                        <a:t>Assistant Sub Inspector </a:t>
                      </a:r>
                    </a:p>
                    <a:p>
                      <a:pPr marL="0" marR="0">
                        <a:lnSpc>
                          <a:spcPct val="107000"/>
                        </a:lnSpc>
                        <a:spcBef>
                          <a:spcPts val="0"/>
                        </a:spcBef>
                        <a:spcAft>
                          <a:spcPts val="0"/>
                        </a:spcAft>
                      </a:pPr>
                      <a:r>
                        <a:rPr lang="en-US" sz="1400" dirty="0">
                          <a:solidFill>
                            <a:srgbClr val="000000"/>
                          </a:solidFill>
                          <a:latin typeface="Times New Roman" pitchFamily="18" charset="0"/>
                          <a:ea typeface="Times New Roman"/>
                          <a:cs typeface="Times New Roman" pitchFamily="18" charset="0"/>
                        </a:rPr>
                        <a:t>(Laboratory Technician) (Group C)</a:t>
                      </a:r>
                      <a:endParaRPr lang="en-US" sz="1400" dirty="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B/w 20 to 25 years as on 01.08.2020</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64</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(29200</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Marticulation with science subject</a:t>
                      </a:r>
                      <a:endParaRPr lang="en-US" sz="140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4237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dirty="0">
                          <a:solidFill>
                            <a:srgbClr val="000000"/>
                          </a:solidFill>
                          <a:latin typeface="Times New Roman" pitchFamily="18" charset="0"/>
                          <a:ea typeface="Times New Roman"/>
                          <a:cs typeface="Times New Roman" pitchFamily="18" charset="0"/>
                        </a:rPr>
                        <a:t>92300) Lev-5</a:t>
                      </a:r>
                      <a:endParaRPr lang="en-US" sz="1400" dirty="0">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0"/>
                  </a:ext>
                </a:extLst>
              </a:tr>
            </a:tbl>
          </a:graphicData>
        </a:graphic>
      </p:graphicFrame>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0" y="228601"/>
          <a:ext cx="8534400" cy="503784"/>
        </p:xfrm>
        <a:graphic>
          <a:graphicData uri="http://schemas.openxmlformats.org/drawingml/2006/table">
            <a:tbl>
              <a:tblPr/>
              <a:tblGrid>
                <a:gridCol w="2665462">
                  <a:extLst>
                    <a:ext uri="{9D8B030D-6E8A-4147-A177-3AD203B41FA5}">
                      <a16:colId xmlns:a16="http://schemas.microsoft.com/office/drawing/2014/main" val="20000"/>
                    </a:ext>
                  </a:extLst>
                </a:gridCol>
                <a:gridCol w="2004480">
                  <a:extLst>
                    <a:ext uri="{9D8B030D-6E8A-4147-A177-3AD203B41FA5}">
                      <a16:colId xmlns:a16="http://schemas.microsoft.com/office/drawing/2014/main" val="20001"/>
                    </a:ext>
                  </a:extLst>
                </a:gridCol>
                <a:gridCol w="740257">
                  <a:extLst>
                    <a:ext uri="{9D8B030D-6E8A-4147-A177-3AD203B41FA5}">
                      <a16:colId xmlns:a16="http://schemas.microsoft.com/office/drawing/2014/main" val="20002"/>
                    </a:ext>
                  </a:extLst>
                </a:gridCol>
                <a:gridCol w="1345735">
                  <a:extLst>
                    <a:ext uri="{9D8B030D-6E8A-4147-A177-3AD203B41FA5}">
                      <a16:colId xmlns:a16="http://schemas.microsoft.com/office/drawing/2014/main" val="20003"/>
                    </a:ext>
                  </a:extLst>
                </a:gridCol>
                <a:gridCol w="1778466">
                  <a:extLst>
                    <a:ext uri="{9D8B030D-6E8A-4147-A177-3AD203B41FA5}">
                      <a16:colId xmlns:a16="http://schemas.microsoft.com/office/drawing/2014/main" val="20004"/>
                    </a:ext>
                  </a:extLst>
                </a:gridCol>
              </a:tblGrid>
              <a:tr h="503784">
                <a:tc>
                  <a:txBody>
                    <a:bodyPr/>
                    <a:lstStyle/>
                    <a:p>
                      <a:pPr marL="0" marR="0" algn="ctr">
                        <a:lnSpc>
                          <a:spcPct val="107000"/>
                        </a:lnSpc>
                        <a:spcBef>
                          <a:spcPts val="0"/>
                        </a:spcBef>
                        <a:spcAft>
                          <a:spcPts val="0"/>
                        </a:spcAft>
                      </a:pPr>
                      <a:r>
                        <a:rPr lang="en-US" sz="1400" b="1" dirty="0">
                          <a:solidFill>
                            <a:schemeClr val="accent6">
                              <a:lumMod val="50000"/>
                            </a:schemeClr>
                          </a:solidFill>
                          <a:latin typeface="Times New Roman" pitchFamily="18" charset="0"/>
                          <a:ea typeface="Times New Roman"/>
                          <a:cs typeface="Times New Roman" pitchFamily="18" charset="0"/>
                        </a:rPr>
                        <a:t>Posts</a:t>
                      </a:r>
                      <a:endParaRPr lang="en-US" sz="1400" dirty="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b="1">
                          <a:solidFill>
                            <a:schemeClr val="accent6">
                              <a:lumMod val="50000"/>
                            </a:schemeClr>
                          </a:solidFill>
                          <a:latin typeface="Times New Roman" pitchFamily="18" charset="0"/>
                          <a:ea typeface="Times New Roman"/>
                          <a:cs typeface="Times New Roman" pitchFamily="18" charset="0"/>
                        </a:rPr>
                        <a:t>Age criteria on 01.08.2020/31.08.2020</a:t>
                      </a:r>
                      <a:endParaRPr lang="en-US" sz="140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b="1">
                          <a:solidFill>
                            <a:schemeClr val="accent6">
                              <a:lumMod val="50000"/>
                            </a:schemeClr>
                          </a:solidFill>
                          <a:latin typeface="Times New Roman" pitchFamily="18" charset="0"/>
                          <a:ea typeface="Times New Roman"/>
                          <a:cs typeface="Times New Roman" pitchFamily="18" charset="0"/>
                        </a:rPr>
                        <a:t>Vacancies</a:t>
                      </a:r>
                      <a:endParaRPr lang="en-US" sz="140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b="1">
                          <a:solidFill>
                            <a:schemeClr val="accent6">
                              <a:lumMod val="50000"/>
                            </a:schemeClr>
                          </a:solidFill>
                          <a:latin typeface="Times New Roman" pitchFamily="18" charset="0"/>
                          <a:ea typeface="Times New Roman"/>
                          <a:cs typeface="Times New Roman" pitchFamily="18" charset="0"/>
                        </a:rPr>
                        <a:t>Pay-Scale</a:t>
                      </a:r>
                      <a:endParaRPr lang="en-US" sz="140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b="1" dirty="0">
                          <a:solidFill>
                            <a:schemeClr val="accent6">
                              <a:lumMod val="50000"/>
                            </a:schemeClr>
                          </a:solidFill>
                          <a:latin typeface="Times New Roman" pitchFamily="18" charset="0"/>
                          <a:ea typeface="Times New Roman"/>
                          <a:cs typeface="Times New Roman" pitchFamily="18" charset="0"/>
                        </a:rPr>
                        <a:t>Education Qualification</a:t>
                      </a:r>
                      <a:endParaRPr lang="en-US" sz="1400" dirty="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nvGraphicFramePr>
        <p:xfrm>
          <a:off x="1828801" y="738952"/>
          <a:ext cx="8534403" cy="4183439"/>
        </p:xfrm>
        <a:graphic>
          <a:graphicData uri="http://schemas.openxmlformats.org/drawingml/2006/table">
            <a:tbl>
              <a:tblPr/>
              <a:tblGrid>
                <a:gridCol w="2667001">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752602">
                  <a:extLst>
                    <a:ext uri="{9D8B030D-6E8A-4147-A177-3AD203B41FA5}">
                      <a16:colId xmlns:a16="http://schemas.microsoft.com/office/drawing/2014/main" val="20004"/>
                    </a:ext>
                  </a:extLst>
                </a:gridCol>
              </a:tblGrid>
              <a:tr h="216923">
                <a:tc rowSpan="2">
                  <a:txBody>
                    <a:bodyPr/>
                    <a:lstStyle/>
                    <a:p>
                      <a:pPr marL="0" marR="0">
                        <a:lnSpc>
                          <a:spcPct val="107000"/>
                        </a:lnSpc>
                        <a:spcBef>
                          <a:spcPts val="0"/>
                        </a:spcBef>
                        <a:spcAft>
                          <a:spcPts val="0"/>
                        </a:spcAft>
                      </a:pPr>
                      <a:r>
                        <a:rPr lang="en-US" sz="1400" dirty="0">
                          <a:solidFill>
                            <a:srgbClr val="000000"/>
                          </a:solidFill>
                          <a:latin typeface="Calibri"/>
                          <a:ea typeface="Times New Roman"/>
                          <a:cs typeface="Calibri"/>
                        </a:rPr>
                        <a:t>Assistant Sub Inspector/ Electro </a:t>
                      </a:r>
                      <a:r>
                        <a:rPr lang="en-US" sz="1400" dirty="0" err="1">
                          <a:solidFill>
                            <a:srgbClr val="000000"/>
                          </a:solidFill>
                          <a:latin typeface="Calibri"/>
                          <a:ea typeface="Times New Roman"/>
                          <a:cs typeface="Calibri"/>
                        </a:rPr>
                        <a:t>Cardiography</a:t>
                      </a:r>
                      <a:r>
                        <a:rPr lang="en-US" sz="1400" dirty="0">
                          <a:solidFill>
                            <a:srgbClr val="000000"/>
                          </a:solidFill>
                          <a:latin typeface="Calibri"/>
                          <a:ea typeface="Times New Roman"/>
                          <a:cs typeface="Calibri"/>
                        </a:rPr>
                        <a:t> Technician (Group C)</a:t>
                      </a:r>
                      <a:endParaRPr lang="en-US" sz="1400" dirty="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B/w 20 to 25 years as on 01.08.2020</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gn="ctr">
                        <a:lnSpc>
                          <a:spcPct val="107000"/>
                        </a:lnSpc>
                        <a:spcBef>
                          <a:spcPts val="0"/>
                        </a:spcBef>
                        <a:spcAft>
                          <a:spcPts val="0"/>
                        </a:spcAft>
                      </a:pPr>
                      <a:r>
                        <a:rPr lang="en-US" sz="1400" dirty="0">
                          <a:solidFill>
                            <a:srgbClr val="000000"/>
                          </a:solidFill>
                          <a:latin typeface="Calibri"/>
                          <a:ea typeface="Times New Roman"/>
                          <a:cs typeface="Calibri"/>
                        </a:rPr>
                        <a:t>1</a:t>
                      </a:r>
                      <a:endParaRPr lang="en-US" sz="1400" dirty="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(29200</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Marticulation with science subject</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extLst>
                  <a:ext uri="{0D108BD9-81ED-4DB2-BD59-A6C34878D82A}">
                    <a16:rowId xmlns:a16="http://schemas.microsoft.com/office/drawing/2014/main" val="10000"/>
                  </a:ext>
                </a:extLst>
              </a:tr>
              <a:tr h="42166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dirty="0">
                          <a:solidFill>
                            <a:srgbClr val="000000"/>
                          </a:solidFill>
                          <a:latin typeface="Calibri"/>
                          <a:ea typeface="Times New Roman"/>
                          <a:cs typeface="Calibri"/>
                        </a:rPr>
                        <a:t>92300) Lev-5</a:t>
                      </a:r>
                      <a:endParaRPr lang="en-US" sz="1400" dirty="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vMerge="1">
                  <a:txBody>
                    <a:bodyPr/>
                    <a:lstStyle/>
                    <a:p>
                      <a:endParaRPr lang="en-US"/>
                    </a:p>
                  </a:txBody>
                  <a:tcPr/>
                </a:tc>
                <a:extLst>
                  <a:ext uri="{0D108BD9-81ED-4DB2-BD59-A6C34878D82A}">
                    <a16:rowId xmlns:a16="http://schemas.microsoft.com/office/drawing/2014/main" val="10001"/>
                  </a:ext>
                </a:extLst>
              </a:tr>
              <a:tr h="216923">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Head Constable (Physiotherapy Assistant/ Nursing Assistant/ Medic) (Group C)</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B/w 18 to 25 years as on 31.08.2020</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88</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(25500</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Intermediate pass from recognized institute</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2640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81100) Lev-4</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3"/>
                  </a:ext>
                </a:extLst>
              </a:tr>
              <a:tr h="216923">
                <a:tc rowSpan="2">
                  <a:txBody>
                    <a:bodyPr/>
                    <a:lstStyle/>
                    <a:p>
                      <a:pPr marL="0" marR="0">
                        <a:lnSpc>
                          <a:spcPct val="107000"/>
                        </a:lnSpc>
                        <a:spcBef>
                          <a:spcPts val="0"/>
                        </a:spcBef>
                        <a:spcAft>
                          <a:spcPts val="0"/>
                        </a:spcAft>
                      </a:pPr>
                      <a:r>
                        <a:rPr lang="en-US" sz="1400" dirty="0">
                          <a:solidFill>
                            <a:srgbClr val="000000"/>
                          </a:solidFill>
                          <a:latin typeface="Calibri"/>
                          <a:ea typeface="Times New Roman"/>
                          <a:cs typeface="Calibri"/>
                        </a:rPr>
                        <a:t>Head Constable (ANM/Midwife) (Group C)</a:t>
                      </a:r>
                      <a:endParaRPr lang="en-US" sz="1400" dirty="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B/w 18 to 25 years as on 31.08.2020</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3</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(25500</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Intermediate pass from recognized institute</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extLst>
                  <a:ext uri="{0D108BD9-81ED-4DB2-BD59-A6C34878D82A}">
                    <a16:rowId xmlns:a16="http://schemas.microsoft.com/office/drawing/2014/main" val="10004"/>
                  </a:ext>
                </a:extLst>
              </a:tr>
              <a:tr h="42166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81100) Lev-4</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vMerge="1">
                  <a:txBody>
                    <a:bodyPr/>
                    <a:lstStyle/>
                    <a:p>
                      <a:endParaRPr lang="en-US"/>
                    </a:p>
                  </a:txBody>
                  <a:tcPr/>
                </a:tc>
                <a:extLst>
                  <a:ext uri="{0D108BD9-81ED-4DB2-BD59-A6C34878D82A}">
                    <a16:rowId xmlns:a16="http://schemas.microsoft.com/office/drawing/2014/main" val="10005"/>
                  </a:ext>
                </a:extLst>
              </a:tr>
              <a:tr h="216923">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Head Constable (Dialysis Technician (Group C)</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B/w 18 to 25 years as on 31.08.2020</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8</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(25500</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Intermediate pass from recognized institute</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2166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81100) Lev-4</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7"/>
                  </a:ext>
                </a:extLst>
              </a:tr>
              <a:tr h="216923">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Head Constable(Junior X-ray Assistant) (Group C)</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B/w 20 to 25 years as on 01.08.2020</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84</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(25500</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Marticulation pass with recognised institute</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extLst>
                  <a:ext uri="{0D108BD9-81ED-4DB2-BD59-A6C34878D82A}">
                    <a16:rowId xmlns:a16="http://schemas.microsoft.com/office/drawing/2014/main" val="10008"/>
                  </a:ext>
                </a:extLst>
              </a:tr>
              <a:tr h="42166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81100) Lev-4</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vMerge="1">
                  <a:txBody>
                    <a:bodyPr/>
                    <a:lstStyle/>
                    <a:p>
                      <a:endParaRPr lang="en-US"/>
                    </a:p>
                  </a:txBody>
                  <a:tcPr/>
                </a:tc>
                <a:extLst>
                  <a:ext uri="{0D108BD9-81ED-4DB2-BD59-A6C34878D82A}">
                    <a16:rowId xmlns:a16="http://schemas.microsoft.com/office/drawing/2014/main" val="10009"/>
                  </a:ext>
                </a:extLst>
              </a:tr>
              <a:tr h="216923">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Head Constable (Laboratory Assistant) (Group C)</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B/w 20 to 25 years as on 01.08.2020</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5</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(25500-</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Marticulation pass with recognised institute</a:t>
                      </a:r>
                      <a:endParaRPr lang="en-US" sz="140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42166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dirty="0">
                          <a:solidFill>
                            <a:srgbClr val="000000"/>
                          </a:solidFill>
                          <a:latin typeface="Calibri"/>
                          <a:ea typeface="Times New Roman"/>
                          <a:cs typeface="Calibri"/>
                        </a:rPr>
                        <a:t>81100) Lev-4</a:t>
                      </a:r>
                      <a:endParaRPr lang="en-US" sz="1400" dirty="0">
                        <a:latin typeface="Calibri"/>
                        <a:ea typeface="Calibri"/>
                        <a:cs typeface="Arial"/>
                      </a:endParaRPr>
                    </a:p>
                  </a:txBody>
                  <a:tcPr marL="60401" marR="604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1"/>
                  </a:ext>
                </a:extLst>
              </a:tr>
            </a:tbl>
          </a:graphicData>
        </a:graphic>
      </p:graphicFrame>
      <p:graphicFrame>
        <p:nvGraphicFramePr>
          <p:cNvPr id="9" name="Table 8"/>
          <p:cNvGraphicFramePr>
            <a:graphicFrameLocks noGrp="1"/>
          </p:cNvGraphicFramePr>
          <p:nvPr/>
        </p:nvGraphicFramePr>
        <p:xfrm>
          <a:off x="1828801" y="4936920"/>
          <a:ext cx="8534401" cy="1616280"/>
        </p:xfrm>
        <a:graphic>
          <a:graphicData uri="http://schemas.openxmlformats.org/drawingml/2006/table">
            <a:tbl>
              <a:tblPr/>
              <a:tblGrid>
                <a:gridCol w="2667000">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752601">
                  <a:extLst>
                    <a:ext uri="{9D8B030D-6E8A-4147-A177-3AD203B41FA5}">
                      <a16:colId xmlns:a16="http://schemas.microsoft.com/office/drawing/2014/main" val="20004"/>
                    </a:ext>
                  </a:extLst>
                </a:gridCol>
              </a:tblGrid>
              <a:tr h="269380">
                <a:tc rowSpan="3">
                  <a:txBody>
                    <a:bodyPr/>
                    <a:lstStyle/>
                    <a:p>
                      <a:pPr marL="0" marR="0">
                        <a:lnSpc>
                          <a:spcPct val="107000"/>
                        </a:lnSpc>
                        <a:spcBef>
                          <a:spcPts val="0"/>
                        </a:spcBef>
                        <a:spcAft>
                          <a:spcPts val="0"/>
                        </a:spcAft>
                      </a:pPr>
                      <a:r>
                        <a:rPr lang="en-US" sz="1400" dirty="0">
                          <a:solidFill>
                            <a:srgbClr val="000000"/>
                          </a:solidFill>
                          <a:latin typeface="Calibri"/>
                          <a:ea typeface="Times New Roman"/>
                          <a:cs typeface="Calibri"/>
                        </a:rPr>
                        <a:t>Head Constable (Electrician) (Group C)</a:t>
                      </a:r>
                      <a:endParaRPr lang="en-US" sz="1400" dirty="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0F0F0"/>
                    </a:solidFill>
                  </a:tcPr>
                </a:tc>
                <a:tc rowSpan="3">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B/w 20 to 25 years as on 01.08.2020</a:t>
                      </a:r>
                      <a:endParaRPr lang="en-US" sz="140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0F0F0"/>
                    </a:solidFill>
                  </a:tcPr>
                </a:tc>
                <a:tc rowSpan="3">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1</a:t>
                      </a:r>
                      <a:endParaRPr lang="en-US" sz="140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Level-4</a:t>
                      </a:r>
                      <a:endParaRPr lang="en-US" sz="140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0F0F0"/>
                    </a:solidFill>
                  </a:tcPr>
                </a:tc>
                <a:tc rowSpan="3">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Marticulation pass with recognised institute</a:t>
                      </a:r>
                      <a:endParaRPr lang="en-US" sz="140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0"/>
                  </a:ext>
                </a:extLst>
              </a:tr>
              <a:tr h="2693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(25500-</a:t>
                      </a:r>
                      <a:endParaRPr lang="en-US" sz="140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vMerge="1">
                  <a:txBody>
                    <a:bodyPr/>
                    <a:lstStyle/>
                    <a:p>
                      <a:endParaRPr lang="en-US"/>
                    </a:p>
                  </a:txBody>
                  <a:tcPr/>
                </a:tc>
                <a:extLst>
                  <a:ext uri="{0D108BD9-81ED-4DB2-BD59-A6C34878D82A}">
                    <a16:rowId xmlns:a16="http://schemas.microsoft.com/office/drawing/2014/main" val="10001"/>
                  </a:ext>
                </a:extLst>
              </a:tr>
              <a:tr h="2693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81100)</a:t>
                      </a:r>
                      <a:endParaRPr lang="en-US" sz="140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vMerge="1">
                  <a:txBody>
                    <a:bodyPr/>
                    <a:lstStyle/>
                    <a:p>
                      <a:endParaRPr lang="en-US"/>
                    </a:p>
                  </a:txBody>
                  <a:tcPr/>
                </a:tc>
                <a:extLst>
                  <a:ext uri="{0D108BD9-81ED-4DB2-BD59-A6C34878D82A}">
                    <a16:rowId xmlns:a16="http://schemas.microsoft.com/office/drawing/2014/main" val="10002"/>
                  </a:ext>
                </a:extLst>
              </a:tr>
              <a:tr h="269380">
                <a:tc rowSpan="3">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Head Constable (Steward) (Group C)</a:t>
                      </a:r>
                      <a:endParaRPr lang="en-US" sz="140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B/w 20 to 23 years as on 01.08.2020</a:t>
                      </a:r>
                      <a:endParaRPr lang="en-US" sz="140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3</a:t>
                      </a:r>
                      <a:endParaRPr lang="en-US" sz="140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Level-4</a:t>
                      </a:r>
                      <a:endParaRPr lang="en-US" sz="140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nSpc>
                          <a:spcPct val="107000"/>
                        </a:lnSpc>
                        <a:spcBef>
                          <a:spcPts val="0"/>
                        </a:spcBef>
                        <a:spcAft>
                          <a:spcPts val="0"/>
                        </a:spcAft>
                      </a:pPr>
                      <a:r>
                        <a:rPr lang="en-US" sz="1400">
                          <a:solidFill>
                            <a:srgbClr val="000000"/>
                          </a:solidFill>
                          <a:latin typeface="Calibri"/>
                          <a:ea typeface="Times New Roman"/>
                          <a:cs typeface="Calibri"/>
                        </a:rPr>
                        <a:t>Marticulation pass with recognised institute</a:t>
                      </a:r>
                      <a:endParaRPr lang="en-US" sz="140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693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Calibri"/>
                          <a:ea typeface="Times New Roman"/>
                          <a:cs typeface="Calibri"/>
                        </a:rPr>
                        <a:t>(25500-</a:t>
                      </a:r>
                      <a:endParaRPr lang="en-US" sz="140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4"/>
                  </a:ext>
                </a:extLst>
              </a:tr>
              <a:tr h="2693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dirty="0">
                          <a:solidFill>
                            <a:srgbClr val="000000"/>
                          </a:solidFill>
                          <a:latin typeface="Calibri"/>
                          <a:ea typeface="Times New Roman"/>
                          <a:cs typeface="Calibri"/>
                        </a:rPr>
                        <a:t>81100)</a:t>
                      </a:r>
                      <a:endParaRPr lang="en-US" sz="1400" dirty="0">
                        <a:latin typeface="Calibri"/>
                        <a:ea typeface="Calibri"/>
                        <a:cs typeface="Arial"/>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0" y="228601"/>
          <a:ext cx="8534400" cy="503784"/>
        </p:xfrm>
        <a:graphic>
          <a:graphicData uri="http://schemas.openxmlformats.org/drawingml/2006/table">
            <a:tbl>
              <a:tblPr/>
              <a:tblGrid>
                <a:gridCol w="2665462">
                  <a:extLst>
                    <a:ext uri="{9D8B030D-6E8A-4147-A177-3AD203B41FA5}">
                      <a16:colId xmlns:a16="http://schemas.microsoft.com/office/drawing/2014/main" val="20000"/>
                    </a:ext>
                  </a:extLst>
                </a:gridCol>
                <a:gridCol w="1982738">
                  <a:extLst>
                    <a:ext uri="{9D8B030D-6E8A-4147-A177-3AD203B41FA5}">
                      <a16:colId xmlns:a16="http://schemas.microsoft.com/office/drawing/2014/main" val="20001"/>
                    </a:ext>
                  </a:extLst>
                </a:gridCol>
                <a:gridCol w="761999">
                  <a:extLst>
                    <a:ext uri="{9D8B030D-6E8A-4147-A177-3AD203B41FA5}">
                      <a16:colId xmlns:a16="http://schemas.microsoft.com/office/drawing/2014/main" val="20002"/>
                    </a:ext>
                  </a:extLst>
                </a:gridCol>
                <a:gridCol w="1371601">
                  <a:extLst>
                    <a:ext uri="{9D8B030D-6E8A-4147-A177-3AD203B41FA5}">
                      <a16:colId xmlns:a16="http://schemas.microsoft.com/office/drawing/2014/main" val="20003"/>
                    </a:ext>
                  </a:extLst>
                </a:gridCol>
                <a:gridCol w="1752600">
                  <a:extLst>
                    <a:ext uri="{9D8B030D-6E8A-4147-A177-3AD203B41FA5}">
                      <a16:colId xmlns:a16="http://schemas.microsoft.com/office/drawing/2014/main" val="20004"/>
                    </a:ext>
                  </a:extLst>
                </a:gridCol>
              </a:tblGrid>
              <a:tr h="503784">
                <a:tc>
                  <a:txBody>
                    <a:bodyPr/>
                    <a:lstStyle/>
                    <a:p>
                      <a:pPr marL="0" marR="0" algn="ctr">
                        <a:lnSpc>
                          <a:spcPct val="107000"/>
                        </a:lnSpc>
                        <a:spcBef>
                          <a:spcPts val="0"/>
                        </a:spcBef>
                        <a:spcAft>
                          <a:spcPts val="0"/>
                        </a:spcAft>
                      </a:pPr>
                      <a:r>
                        <a:rPr lang="en-US" sz="1400" b="1" dirty="0">
                          <a:solidFill>
                            <a:schemeClr val="accent6">
                              <a:lumMod val="50000"/>
                            </a:schemeClr>
                          </a:solidFill>
                          <a:latin typeface="Times New Roman" pitchFamily="18" charset="0"/>
                          <a:ea typeface="Times New Roman"/>
                          <a:cs typeface="Times New Roman" pitchFamily="18" charset="0"/>
                        </a:rPr>
                        <a:t>Posts</a:t>
                      </a:r>
                      <a:endParaRPr lang="en-US" sz="1400" dirty="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b="1" dirty="0">
                          <a:solidFill>
                            <a:schemeClr val="accent6">
                              <a:lumMod val="50000"/>
                            </a:schemeClr>
                          </a:solidFill>
                          <a:latin typeface="Times New Roman" pitchFamily="18" charset="0"/>
                          <a:ea typeface="Times New Roman"/>
                          <a:cs typeface="Times New Roman" pitchFamily="18" charset="0"/>
                        </a:rPr>
                        <a:t>Age criteria on 01.08.2020/31.08.2020</a:t>
                      </a:r>
                      <a:endParaRPr lang="en-US" sz="1400" dirty="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b="1">
                          <a:solidFill>
                            <a:schemeClr val="accent6">
                              <a:lumMod val="50000"/>
                            </a:schemeClr>
                          </a:solidFill>
                          <a:latin typeface="Times New Roman" pitchFamily="18" charset="0"/>
                          <a:ea typeface="Times New Roman"/>
                          <a:cs typeface="Times New Roman" pitchFamily="18" charset="0"/>
                        </a:rPr>
                        <a:t>Vacancies</a:t>
                      </a:r>
                      <a:endParaRPr lang="en-US" sz="140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b="1">
                          <a:solidFill>
                            <a:schemeClr val="accent6">
                              <a:lumMod val="50000"/>
                            </a:schemeClr>
                          </a:solidFill>
                          <a:latin typeface="Times New Roman" pitchFamily="18" charset="0"/>
                          <a:ea typeface="Times New Roman"/>
                          <a:cs typeface="Times New Roman" pitchFamily="18" charset="0"/>
                        </a:rPr>
                        <a:t>Pay-Scale</a:t>
                      </a:r>
                      <a:endParaRPr lang="en-US" sz="140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b="1" dirty="0">
                          <a:solidFill>
                            <a:schemeClr val="accent6">
                              <a:lumMod val="50000"/>
                            </a:schemeClr>
                          </a:solidFill>
                          <a:latin typeface="Times New Roman" pitchFamily="18" charset="0"/>
                          <a:ea typeface="Times New Roman"/>
                          <a:cs typeface="Times New Roman" pitchFamily="18" charset="0"/>
                        </a:rPr>
                        <a:t>Education Qualification</a:t>
                      </a:r>
                      <a:endParaRPr lang="en-US" sz="1400" dirty="0">
                        <a:solidFill>
                          <a:schemeClr val="accent6">
                            <a:lumMod val="50000"/>
                          </a:schemeClr>
                        </a:solidFill>
                        <a:latin typeface="Times New Roman" pitchFamily="18" charset="0"/>
                        <a:ea typeface="Calibri"/>
                        <a:cs typeface="Times New Roman" pitchFamily="18" charset="0"/>
                      </a:endParaRPr>
                    </a:p>
                  </a:txBody>
                  <a:tcPr marL="60401" marR="604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nvGraphicFramePr>
        <p:xfrm>
          <a:off x="1828800" y="736602"/>
          <a:ext cx="8534400" cy="5964945"/>
        </p:xfrm>
        <a:graphic>
          <a:graphicData uri="http://schemas.openxmlformats.org/drawingml/2006/table">
            <a:tbl>
              <a:tblPr/>
              <a:tblGrid>
                <a:gridCol w="2667000">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752600">
                  <a:extLst>
                    <a:ext uri="{9D8B030D-6E8A-4147-A177-3AD203B41FA5}">
                      <a16:colId xmlns:a16="http://schemas.microsoft.com/office/drawing/2014/main" val="20004"/>
                    </a:ext>
                  </a:extLst>
                </a:gridCol>
              </a:tblGrid>
              <a:tr h="222169">
                <a:tc rowSpan="2">
                  <a:txBody>
                    <a:bodyPr/>
                    <a:lstStyle/>
                    <a:p>
                      <a:pPr marL="0" marR="0">
                        <a:lnSpc>
                          <a:spcPct val="107000"/>
                        </a:lnSpc>
                        <a:spcBef>
                          <a:spcPts val="0"/>
                        </a:spcBef>
                        <a:spcAft>
                          <a:spcPts val="0"/>
                        </a:spcAft>
                      </a:pPr>
                      <a:r>
                        <a:rPr lang="en-US" sz="1400" dirty="0">
                          <a:solidFill>
                            <a:srgbClr val="000000"/>
                          </a:solidFill>
                          <a:latin typeface="Times New Roman" pitchFamily="18" charset="0"/>
                          <a:ea typeface="Times New Roman"/>
                          <a:cs typeface="Times New Roman" pitchFamily="18" charset="0"/>
                        </a:rPr>
                        <a:t>Constable (</a:t>
                      </a:r>
                      <a:r>
                        <a:rPr lang="en-US" sz="1400" dirty="0" err="1">
                          <a:solidFill>
                            <a:srgbClr val="000000"/>
                          </a:solidFill>
                          <a:latin typeface="Times New Roman" pitchFamily="18" charset="0"/>
                          <a:ea typeface="Times New Roman"/>
                          <a:cs typeface="Times New Roman" pitchFamily="18" charset="0"/>
                        </a:rPr>
                        <a:t>Masalchi</a:t>
                      </a:r>
                      <a:r>
                        <a:rPr lang="en-US" sz="1400" dirty="0">
                          <a:solidFill>
                            <a:srgbClr val="000000"/>
                          </a:solidFill>
                          <a:latin typeface="Times New Roman" pitchFamily="18" charset="0"/>
                          <a:ea typeface="Times New Roman"/>
                          <a:cs typeface="Times New Roman" pitchFamily="18" charset="0"/>
                        </a:rPr>
                        <a:t>) (Group C)</a:t>
                      </a:r>
                      <a:endParaRPr lang="en-US" sz="1400" dirty="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B/w 18 to 23 years as on 01.08.2020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4</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(21700-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dirty="0" err="1">
                          <a:solidFill>
                            <a:srgbClr val="000000"/>
                          </a:solidFill>
                          <a:latin typeface="Times New Roman" pitchFamily="18" charset="0"/>
                          <a:ea typeface="Times New Roman"/>
                          <a:cs typeface="Times New Roman" pitchFamily="18" charset="0"/>
                        </a:rPr>
                        <a:t>Marticulation</a:t>
                      </a:r>
                      <a:r>
                        <a:rPr lang="en-US" sz="1400" dirty="0">
                          <a:solidFill>
                            <a:srgbClr val="000000"/>
                          </a:solidFill>
                          <a:latin typeface="Times New Roman" pitchFamily="18" charset="0"/>
                          <a:ea typeface="Times New Roman"/>
                          <a:cs typeface="Times New Roman" pitchFamily="18" charset="0"/>
                        </a:rPr>
                        <a:t> pass with </a:t>
                      </a:r>
                      <a:r>
                        <a:rPr lang="en-US" sz="1400" dirty="0" err="1">
                          <a:solidFill>
                            <a:srgbClr val="000000"/>
                          </a:solidFill>
                          <a:latin typeface="Times New Roman" pitchFamily="18" charset="0"/>
                          <a:ea typeface="Times New Roman"/>
                          <a:cs typeface="Times New Roman" pitchFamily="18" charset="0"/>
                        </a:rPr>
                        <a:t>recognised</a:t>
                      </a:r>
                      <a:r>
                        <a:rPr lang="en-US" sz="1400" dirty="0">
                          <a:solidFill>
                            <a:srgbClr val="000000"/>
                          </a:solidFill>
                          <a:latin typeface="Times New Roman" pitchFamily="18" charset="0"/>
                          <a:ea typeface="Times New Roman"/>
                          <a:cs typeface="Times New Roman" pitchFamily="18" charset="0"/>
                        </a:rPr>
                        <a:t> institute</a:t>
                      </a:r>
                      <a:endParaRPr lang="en-US" sz="1400" dirty="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extLst>
                  <a:ext uri="{0D108BD9-81ED-4DB2-BD59-A6C34878D82A}">
                    <a16:rowId xmlns:a16="http://schemas.microsoft.com/office/drawing/2014/main" val="10000"/>
                  </a:ext>
                </a:extLst>
              </a:tr>
              <a:tr h="4184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dirty="0">
                          <a:solidFill>
                            <a:srgbClr val="000000"/>
                          </a:solidFill>
                          <a:latin typeface="Times New Roman" pitchFamily="18" charset="0"/>
                          <a:ea typeface="Times New Roman"/>
                          <a:cs typeface="Times New Roman" pitchFamily="18" charset="0"/>
                        </a:rPr>
                        <a:t>69100) Lev-3</a:t>
                      </a:r>
                      <a:endParaRPr lang="en-US" sz="1400" dirty="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vMerge="1">
                  <a:txBody>
                    <a:bodyPr/>
                    <a:lstStyle/>
                    <a:p>
                      <a:endParaRPr lang="en-US"/>
                    </a:p>
                  </a:txBody>
                  <a:tcPr/>
                </a:tc>
                <a:extLst>
                  <a:ext uri="{0D108BD9-81ED-4DB2-BD59-A6C34878D82A}">
                    <a16:rowId xmlns:a16="http://schemas.microsoft.com/office/drawing/2014/main" val="10001"/>
                  </a:ext>
                </a:extLst>
              </a:tr>
              <a:tr h="222169">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Constable (Cook) (Group C)</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B/w 18 to 23 years as on 01.08.2020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116</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(21700-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Marticulation pass with recognised institute</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184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69100) Lev-3</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3"/>
                  </a:ext>
                </a:extLst>
              </a:tr>
              <a:tr h="222169">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Constable (Safai Karamchari) (Group C)</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B/w 18 to 23 years as on 01.08.2020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121</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(21700-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Marticulation pass with recognised institute</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extLst>
                  <a:ext uri="{0D108BD9-81ED-4DB2-BD59-A6C34878D82A}">
                    <a16:rowId xmlns:a16="http://schemas.microsoft.com/office/drawing/2014/main" val="10004"/>
                  </a:ext>
                </a:extLst>
              </a:tr>
              <a:tr h="4184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69100) Lev-3</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vMerge="1">
                  <a:txBody>
                    <a:bodyPr/>
                    <a:lstStyle/>
                    <a:p>
                      <a:endParaRPr lang="en-US"/>
                    </a:p>
                  </a:txBody>
                  <a:tcPr/>
                </a:tc>
                <a:extLst>
                  <a:ext uri="{0D108BD9-81ED-4DB2-BD59-A6C34878D82A}">
                    <a16:rowId xmlns:a16="http://schemas.microsoft.com/office/drawing/2014/main" val="10005"/>
                  </a:ext>
                </a:extLst>
              </a:tr>
              <a:tr h="222169">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Constable (Dhobi/ Washerman) (Group C)</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B/w 18 to 23 years as on 01.08.2020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5</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(21700-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Marticulation pass with recognised institute</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184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69100) Lev-3</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7"/>
                  </a:ext>
                </a:extLst>
              </a:tr>
              <a:tr h="222169">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Constable (W/C) (Group C)</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B/w 18 to 23 years as on 01.08.2020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3</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(21700-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Marticulation pass with recognised institute</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extLst>
                  <a:ext uri="{0D108BD9-81ED-4DB2-BD59-A6C34878D82A}">
                    <a16:rowId xmlns:a16="http://schemas.microsoft.com/office/drawing/2014/main" val="10008"/>
                  </a:ext>
                </a:extLst>
              </a:tr>
              <a:tr h="4184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69100) Lev-3</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vMerge="1">
                  <a:txBody>
                    <a:bodyPr/>
                    <a:lstStyle/>
                    <a:p>
                      <a:endParaRPr lang="en-US"/>
                    </a:p>
                  </a:txBody>
                  <a:tcPr/>
                </a:tc>
                <a:extLst>
                  <a:ext uri="{0D108BD9-81ED-4DB2-BD59-A6C34878D82A}">
                    <a16:rowId xmlns:a16="http://schemas.microsoft.com/office/drawing/2014/main" val="10009"/>
                  </a:ext>
                </a:extLst>
              </a:tr>
              <a:tr h="222169">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Constable (Table Boy) (Group C)</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B/w 18 to 23 years as on 01.08.2020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1</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(21700-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Marticulation pass with recognised institute</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4184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69100) Lev-3</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1"/>
                  </a:ext>
                </a:extLst>
              </a:tr>
              <a:tr h="222169">
                <a:tc rowSpan="3">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Head Constable (Veterinary) (Group C)</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3">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B/w 18 to 25 years as on 31.08.2020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3">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3</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Level-4</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3">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Matrics or equivalent trade</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extLst>
                  <a:ext uri="{0D108BD9-81ED-4DB2-BD59-A6C34878D82A}">
                    <a16:rowId xmlns:a16="http://schemas.microsoft.com/office/drawing/2014/main" val="10012"/>
                  </a:ext>
                </a:extLst>
              </a:tr>
              <a:tr h="22216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(25500-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vMerge="1">
                  <a:txBody>
                    <a:bodyPr/>
                    <a:lstStyle/>
                    <a:p>
                      <a:endParaRPr lang="en-US"/>
                    </a:p>
                  </a:txBody>
                  <a:tcPr/>
                </a:tc>
                <a:extLst>
                  <a:ext uri="{0D108BD9-81ED-4DB2-BD59-A6C34878D82A}">
                    <a16:rowId xmlns:a16="http://schemas.microsoft.com/office/drawing/2014/main" val="10013"/>
                  </a:ext>
                </a:extLst>
              </a:tr>
              <a:tr h="22216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81100)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vMerge="1">
                  <a:txBody>
                    <a:bodyPr/>
                    <a:lstStyle/>
                    <a:p>
                      <a:endParaRPr lang="en-US"/>
                    </a:p>
                  </a:txBody>
                  <a:tcPr/>
                </a:tc>
                <a:extLst>
                  <a:ext uri="{0D108BD9-81ED-4DB2-BD59-A6C34878D82A}">
                    <a16:rowId xmlns:a16="http://schemas.microsoft.com/office/drawing/2014/main" val="10014"/>
                  </a:ext>
                </a:extLst>
              </a:tr>
              <a:tr h="222169">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Head Constable (Lab Technician) (Group C)</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B/w 18 to 25 years as on 31.08.2020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1</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(25500-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Intermediate pass from recognized institute</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4184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81100) Lev-4</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16"/>
                  </a:ext>
                </a:extLst>
              </a:tr>
              <a:tr h="222169">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Head Constable (Radiographer) (Group C)</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B/w 18 to 25 years as on 31.08.2020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1</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(25500-</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rowSpan="2">
                  <a:txBody>
                    <a:bodyPr/>
                    <a:lstStyle/>
                    <a:p>
                      <a:pPr marL="0" marR="0">
                        <a:lnSpc>
                          <a:spcPct val="107000"/>
                        </a:lnSpc>
                        <a:spcBef>
                          <a:spcPts val="0"/>
                        </a:spcBef>
                        <a:spcAft>
                          <a:spcPts val="0"/>
                        </a:spcAft>
                      </a:pPr>
                      <a:r>
                        <a:rPr lang="en-US" sz="1400">
                          <a:solidFill>
                            <a:srgbClr val="000000"/>
                          </a:solidFill>
                          <a:latin typeface="Times New Roman" pitchFamily="18" charset="0"/>
                          <a:ea typeface="Times New Roman"/>
                          <a:cs typeface="Times New Roman" pitchFamily="18" charset="0"/>
                        </a:rPr>
                        <a:t>Intermediate pass from recognized institute</a:t>
                      </a:r>
                      <a:endParaRPr lang="en-US" sz="140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extLst>
                  <a:ext uri="{0D108BD9-81ED-4DB2-BD59-A6C34878D82A}">
                    <a16:rowId xmlns:a16="http://schemas.microsoft.com/office/drawing/2014/main" val="10017"/>
                  </a:ext>
                </a:extLst>
              </a:tr>
              <a:tr h="4184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400" dirty="0">
                          <a:solidFill>
                            <a:srgbClr val="000000"/>
                          </a:solidFill>
                          <a:latin typeface="Times New Roman" pitchFamily="18" charset="0"/>
                          <a:ea typeface="Times New Roman"/>
                          <a:cs typeface="Times New Roman" pitchFamily="18" charset="0"/>
                        </a:rPr>
                        <a:t>81100) Lev-4</a:t>
                      </a:r>
                      <a:endParaRPr lang="en-US" sz="1400" dirty="0">
                        <a:latin typeface="Times New Roman" pitchFamily="18" charset="0"/>
                        <a:ea typeface="Calibri"/>
                        <a:cs typeface="Times New Roman" pitchFamily="18" charset="0"/>
                      </a:endParaRPr>
                    </a:p>
                  </a:txBody>
                  <a:tcPr marL="56127" marR="561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0F0"/>
                    </a:solidFill>
                  </a:tcPr>
                </a:tc>
                <a:tc vMerge="1">
                  <a:txBody>
                    <a:bodyPr/>
                    <a:lstStyle/>
                    <a:p>
                      <a:endParaRPr lang="en-US"/>
                    </a:p>
                  </a:txBody>
                  <a:tcPr/>
                </a:tc>
                <a:extLst>
                  <a:ext uri="{0D108BD9-81ED-4DB2-BD59-A6C34878D82A}">
                    <a16:rowId xmlns:a16="http://schemas.microsoft.com/office/drawing/2014/main" val="10018"/>
                  </a:ext>
                </a:extLst>
              </a:tr>
            </a:tbl>
          </a:graphicData>
        </a:graphic>
      </p:graphicFrame>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solidFill>
                  <a:srgbClr val="0070C0"/>
                </a:solidFill>
                <a:latin typeface="Times New Roman" pitchFamily="18" charset="0"/>
                <a:cs typeface="Times New Roman" pitchFamily="18" charset="0"/>
              </a:rPr>
              <a:t>	  </a:t>
            </a:r>
            <a:r>
              <a:rPr lang="en-US" b="1" dirty="0">
                <a:solidFill>
                  <a:srgbClr val="0070C0"/>
                </a:solidFill>
                <a:latin typeface="Times New Roman" pitchFamily="18" charset="0"/>
                <a:cs typeface="Times New Roman" pitchFamily="18" charset="0"/>
              </a:rPr>
              <a:t>SBI CBO RECRUITMENT</a:t>
            </a:r>
            <a:br>
              <a:rPr lang="en-US" b="1" dirty="0">
                <a:solidFill>
                  <a:srgbClr val="0070C0"/>
                </a:solidFill>
                <a:latin typeface="Times New Roman" pitchFamily="18" charset="0"/>
                <a:cs typeface="Times New Roman" pitchFamily="18" charset="0"/>
              </a:rPr>
            </a:br>
            <a:r>
              <a:rPr lang="en-US" sz="2700" dirty="0">
                <a:solidFill>
                  <a:srgbClr val="C00000"/>
                </a:solidFill>
                <a:latin typeface="Times New Roman" pitchFamily="18" charset="0"/>
                <a:cs typeface="Times New Roman" pitchFamily="18" charset="0"/>
              </a:rPr>
              <a:t>Highlights of State Bank of India CBO </a:t>
            </a:r>
          </a:p>
        </p:txBody>
      </p:sp>
      <p:sp>
        <p:nvSpPr>
          <p:cNvPr id="3" name="Text Placeholder 2"/>
          <p:cNvSpPr>
            <a:spLocks noGrp="1"/>
          </p:cNvSpPr>
          <p:nvPr>
            <p:ph type="body" idx="1"/>
          </p:nvPr>
        </p:nvSpPr>
        <p:spPr>
          <a:xfrm>
            <a:off x="1981200" y="3932238"/>
            <a:ext cx="8229600" cy="2697163"/>
          </a:xfrm>
        </p:spPr>
        <p:txBody>
          <a:bodyPr>
            <a:normAutofit fontScale="62500" lnSpcReduction="20000"/>
          </a:bodyPr>
          <a:lstStyle/>
          <a:p>
            <a:r>
              <a:rPr lang="en-US" sz="3800" b="1" dirty="0">
                <a:solidFill>
                  <a:srgbClr val="C00000"/>
                </a:solidFill>
                <a:latin typeface="Times New Roman" pitchFamily="18" charset="0"/>
                <a:cs typeface="Times New Roman" pitchFamily="18" charset="0"/>
              </a:rPr>
              <a:t>Eligibility Criteria</a:t>
            </a:r>
          </a:p>
          <a:p>
            <a:endParaRPr lang="en-US" sz="2900" b="1" dirty="0">
              <a:solidFill>
                <a:srgbClr val="C00000"/>
              </a:solidFill>
              <a:latin typeface="Times New Roman" pitchFamily="18" charset="0"/>
              <a:cs typeface="Times New Roman" pitchFamily="18" charset="0"/>
            </a:endParaRPr>
          </a:p>
          <a:p>
            <a:pPr>
              <a:buNone/>
            </a:pPr>
            <a:r>
              <a:rPr lang="en-US" b="1" dirty="0">
                <a:latin typeface="Times New Roman" pitchFamily="18" charset="0"/>
                <a:cs typeface="Times New Roman" pitchFamily="18" charset="0"/>
              </a:rPr>
              <a:t> 	1.Criteria for Academic Qualification</a:t>
            </a:r>
            <a:endParaRPr lang="en-US" dirty="0">
              <a:latin typeface="Times New Roman" pitchFamily="18" charset="0"/>
              <a:cs typeface="Times New Roman" pitchFamily="18" charset="0"/>
            </a:endParaRPr>
          </a:p>
          <a:p>
            <a:pPr>
              <a:buNone/>
            </a:pPr>
            <a:r>
              <a:rPr lang="en-US" dirty="0">
                <a:latin typeface="Times New Roman" pitchFamily="18" charset="0"/>
                <a:cs typeface="Times New Roman" pitchFamily="18" charset="0"/>
              </a:rPr>
              <a:t>	Candidates who want to apply must have completed their graduation from any recognized institute/ college/ university.</a:t>
            </a:r>
          </a:p>
          <a:p>
            <a:pPr>
              <a:buNone/>
            </a:pPr>
            <a:r>
              <a:rPr lang="en-US" dirty="0">
                <a:latin typeface="Times New Roman" pitchFamily="18" charset="0"/>
                <a:cs typeface="Times New Roman" pitchFamily="18" charset="0"/>
              </a:rPr>
              <a:t> </a:t>
            </a:r>
          </a:p>
          <a:p>
            <a:pPr lvl="0">
              <a:buNone/>
            </a:pPr>
            <a:r>
              <a:rPr lang="en-US" b="1" dirty="0">
                <a:latin typeface="Times New Roman" pitchFamily="18" charset="0"/>
                <a:cs typeface="Times New Roman" pitchFamily="18" charset="0"/>
              </a:rPr>
              <a:t>	2.Age Limitations</a:t>
            </a:r>
          </a:p>
          <a:p>
            <a:pPr lvl="0">
              <a:buNone/>
            </a:pP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Age of candidates should not be more than 30 years as on 1st Aug 2020 (or not born before 2nd of August 1990).</a:t>
            </a:r>
          </a:p>
          <a:p>
            <a:endParaRPr lang="en-US"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2666999" y="1577340"/>
          <a:ext cx="6858002" cy="2080260"/>
        </p:xfrm>
        <a:graphic>
          <a:graphicData uri="http://schemas.openxmlformats.org/drawingml/2006/table">
            <a:tbl>
              <a:tblPr/>
              <a:tblGrid>
                <a:gridCol w="3428593">
                  <a:extLst>
                    <a:ext uri="{9D8B030D-6E8A-4147-A177-3AD203B41FA5}">
                      <a16:colId xmlns:a16="http://schemas.microsoft.com/office/drawing/2014/main" val="20000"/>
                    </a:ext>
                  </a:extLst>
                </a:gridCol>
                <a:gridCol w="3429409">
                  <a:extLst>
                    <a:ext uri="{9D8B030D-6E8A-4147-A177-3AD203B41FA5}">
                      <a16:colId xmlns:a16="http://schemas.microsoft.com/office/drawing/2014/main" val="20001"/>
                    </a:ext>
                  </a:extLst>
                </a:gridCol>
              </a:tblGrid>
              <a:tr h="416052">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Calibri"/>
                          <a:cs typeface="Times New Roman" pitchFamily="18" charset="0"/>
                        </a:rPr>
                        <a:t>Name of Organizing Body</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Calibri"/>
                          <a:cs typeface="Times New Roman" pitchFamily="18" charset="0"/>
                        </a:rPr>
                        <a:t>SBI</a:t>
                      </a:r>
                      <a:endParaRPr lang="en-US" sz="16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16052">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Calibri"/>
                          <a:cs typeface="Times New Roman" pitchFamily="18" charset="0"/>
                        </a:rPr>
                        <a:t>Full Name</a:t>
                      </a:r>
                      <a:endParaRPr lang="en-US" sz="16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Calibri"/>
                          <a:cs typeface="Times New Roman" pitchFamily="18" charset="0"/>
                        </a:rPr>
                        <a:t>State Bank of India</a:t>
                      </a:r>
                      <a:endParaRPr lang="en-US" sz="16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16052">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Calibri"/>
                          <a:cs typeface="Times New Roman" pitchFamily="18" charset="0"/>
                        </a:rPr>
                        <a:t>Name of the Post</a:t>
                      </a:r>
                      <a:endParaRPr lang="en-US" sz="16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Calibri"/>
                          <a:cs typeface="Times New Roman" pitchFamily="18" charset="0"/>
                        </a:rPr>
                        <a:t>Circle Based Officer</a:t>
                      </a:r>
                      <a:endParaRPr lang="en-US" sz="16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16052">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Calibri"/>
                          <a:cs typeface="Times New Roman" pitchFamily="18" charset="0"/>
                        </a:rPr>
                        <a:t>Total Number Vacant Post</a:t>
                      </a:r>
                      <a:endParaRPr lang="en-US" sz="16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Calibri"/>
                          <a:cs typeface="Times New Roman" pitchFamily="18" charset="0"/>
                        </a:rPr>
                        <a:t>3850</a:t>
                      </a:r>
                      <a:endParaRPr lang="en-US" sz="16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16052">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Calibri"/>
                          <a:cs typeface="Times New Roman" pitchFamily="18" charset="0"/>
                        </a:rPr>
                        <a:t>Official Website</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Calibri"/>
                          <a:cs typeface="Times New Roman" pitchFamily="18" charset="0"/>
                        </a:rPr>
                        <a:t>sbi.co.in</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57200"/>
            <a:ext cx="8229600" cy="746124"/>
          </a:xfrm>
        </p:spPr>
        <p:txBody>
          <a:bodyPr>
            <a:noAutofit/>
          </a:bodyPr>
          <a:lstStyle/>
          <a:p>
            <a:pPr algn="l"/>
            <a:r>
              <a:rPr lang="en-US" sz="2400" b="1" dirty="0">
                <a:latin typeface="Times New Roman" pitchFamily="18" charset="0"/>
                <a:cs typeface="Times New Roman" pitchFamily="18" charset="0"/>
              </a:rPr>
              <a:t>	</a:t>
            </a:r>
            <a:r>
              <a:rPr lang="en-US" sz="2400" b="1" dirty="0">
                <a:solidFill>
                  <a:srgbClr val="0070C0"/>
                </a:solidFill>
                <a:latin typeface="Times New Roman" pitchFamily="18" charset="0"/>
                <a:cs typeface="Times New Roman" pitchFamily="18" charset="0"/>
              </a:rPr>
              <a:t>SBI PHARMACIST CLERICAL RECRUITMENT</a:t>
            </a:r>
            <a:br>
              <a:rPr lang="en-US" sz="2400" b="1" dirty="0">
                <a:solidFill>
                  <a:srgbClr val="0070C0"/>
                </a:solidFill>
                <a:latin typeface="Times New Roman" pitchFamily="18" charset="0"/>
                <a:cs typeface="Times New Roman" pitchFamily="18" charset="0"/>
              </a:rPr>
            </a:br>
            <a:r>
              <a:rPr lang="en-US" sz="1800" b="1" dirty="0">
                <a:solidFill>
                  <a:srgbClr val="C00000"/>
                </a:solidFill>
                <a:latin typeface="Times New Roman" pitchFamily="18" charset="0"/>
                <a:cs typeface="Times New Roman" pitchFamily="18" charset="0"/>
              </a:rPr>
              <a:t>SBI Pharmacist Clerical recruitment 2021: Overview</a:t>
            </a:r>
            <a:endParaRPr lang="en-US" sz="1800" dirty="0">
              <a:solidFill>
                <a:srgbClr val="C00000"/>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1981200" y="4572001"/>
            <a:ext cx="8229600" cy="1554163"/>
          </a:xfrm>
        </p:spPr>
        <p:txBody>
          <a:bodyPr>
            <a:normAutofit/>
          </a:bodyPr>
          <a:lstStyle/>
          <a:p>
            <a:pPr>
              <a:buNone/>
            </a:pPr>
            <a:r>
              <a:rPr lang="en-US" sz="2000" b="1" dirty="0">
                <a:solidFill>
                  <a:srgbClr val="C00000"/>
                </a:solidFill>
                <a:latin typeface="Times New Roman" pitchFamily="18" charset="0"/>
                <a:cs typeface="Times New Roman" pitchFamily="18" charset="0"/>
              </a:rPr>
              <a:t>Age:</a:t>
            </a:r>
            <a:endParaRPr lang="en-US" sz="2000" dirty="0">
              <a:solidFill>
                <a:srgbClr val="C00000"/>
              </a:solidFill>
              <a:latin typeface="Times New Roman" pitchFamily="18" charset="0"/>
              <a:cs typeface="Times New Roman" pitchFamily="18" charset="0"/>
            </a:endParaRPr>
          </a:p>
          <a:p>
            <a:r>
              <a:rPr lang="en-US" sz="2000" dirty="0">
                <a:latin typeface="Times New Roman" pitchFamily="18" charset="0"/>
                <a:cs typeface="Times New Roman" pitchFamily="18" charset="0"/>
              </a:rPr>
              <a:t>The maximum age for the post is 30 years which will be count as on </a:t>
            </a:r>
            <a:r>
              <a:rPr lang="en-US" sz="2000" b="1" i="1" dirty="0">
                <a:latin typeface="Times New Roman" pitchFamily="18" charset="0"/>
                <a:cs typeface="Times New Roman" pitchFamily="18" charset="0"/>
              </a:rPr>
              <a:t>31</a:t>
            </a:r>
            <a:r>
              <a:rPr lang="en-US" sz="2000" b="1" i="1" baseline="30000" dirty="0">
                <a:latin typeface="Times New Roman" pitchFamily="18" charset="0"/>
                <a:cs typeface="Times New Roman" pitchFamily="18" charset="0"/>
              </a:rPr>
              <a:t>st</a:t>
            </a:r>
            <a:r>
              <a:rPr lang="en-US" sz="2000" b="1" i="1" dirty="0">
                <a:latin typeface="Times New Roman" pitchFamily="18" charset="0"/>
                <a:cs typeface="Times New Roman" pitchFamily="18" charset="0"/>
              </a:rPr>
              <a:t> Dec 2020</a:t>
            </a:r>
            <a:r>
              <a:rPr lang="en-US" sz="2000" dirty="0">
                <a:latin typeface="Times New Roman" pitchFamily="18" charset="0"/>
                <a:cs typeface="Times New Roman" pitchFamily="18" charset="0"/>
              </a:rPr>
              <a:t>.</a:t>
            </a:r>
          </a:p>
        </p:txBody>
      </p:sp>
      <p:graphicFrame>
        <p:nvGraphicFramePr>
          <p:cNvPr id="4" name="Table 3"/>
          <p:cNvGraphicFramePr>
            <a:graphicFrameLocks noGrp="1"/>
          </p:cNvGraphicFramePr>
          <p:nvPr/>
        </p:nvGraphicFramePr>
        <p:xfrm>
          <a:off x="2590800" y="1474600"/>
          <a:ext cx="7010400" cy="2716400"/>
        </p:xfrm>
        <a:graphic>
          <a:graphicData uri="http://schemas.openxmlformats.org/drawingml/2006/table">
            <a:tbl>
              <a:tblPr/>
              <a:tblGrid>
                <a:gridCol w="35052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tblGrid>
              <a:tr h="283755">
                <a:tc>
                  <a:txBody>
                    <a:bodyPr/>
                    <a:lstStyle/>
                    <a:p>
                      <a:pPr marL="0" marR="0">
                        <a:lnSpc>
                          <a:spcPct val="107000"/>
                        </a:lnSpc>
                        <a:spcBef>
                          <a:spcPts val="0"/>
                        </a:spcBef>
                        <a:spcAft>
                          <a:spcPts val="0"/>
                        </a:spcAft>
                      </a:pPr>
                      <a:r>
                        <a:rPr lang="en-US" sz="1400" b="1" dirty="0">
                          <a:latin typeface="Times New Roman"/>
                          <a:ea typeface="Times New Roman"/>
                          <a:cs typeface="Arial"/>
                        </a:rPr>
                        <a:t>Organization</a:t>
                      </a:r>
                      <a:endParaRPr lang="en-US" sz="1400" b="1" dirty="0">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a:ea typeface="Times New Roman"/>
                          <a:cs typeface="Arial"/>
                        </a:rPr>
                        <a:t>SBI</a:t>
                      </a:r>
                      <a:endParaRPr lang="en-US" sz="1400" b="1">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3755">
                <a:tc>
                  <a:txBody>
                    <a:bodyPr/>
                    <a:lstStyle/>
                    <a:p>
                      <a:pPr marL="0" marR="0">
                        <a:lnSpc>
                          <a:spcPct val="107000"/>
                        </a:lnSpc>
                        <a:spcBef>
                          <a:spcPts val="0"/>
                        </a:spcBef>
                        <a:spcAft>
                          <a:spcPts val="0"/>
                        </a:spcAft>
                      </a:pPr>
                      <a:r>
                        <a:rPr lang="en-US" sz="1400" b="1">
                          <a:latin typeface="Times New Roman"/>
                          <a:ea typeface="Times New Roman"/>
                          <a:cs typeface="Arial"/>
                        </a:rPr>
                        <a:t>Article Category</a:t>
                      </a:r>
                      <a:endParaRPr lang="en-US" sz="1400" b="1">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u="sng">
                          <a:solidFill>
                            <a:srgbClr val="000A96"/>
                          </a:solidFill>
                          <a:latin typeface="Times New Roman"/>
                          <a:ea typeface="Times New Roman"/>
                          <a:cs typeface="Arial"/>
                          <a:hlinkClick r:id="" action="ppaction://noaction"/>
                        </a:rPr>
                        <a:t>Recruitment</a:t>
                      </a:r>
                      <a:endParaRPr lang="en-US" sz="1400" b="1">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3755">
                <a:tc>
                  <a:txBody>
                    <a:bodyPr/>
                    <a:lstStyle/>
                    <a:p>
                      <a:pPr marL="0" marR="0">
                        <a:lnSpc>
                          <a:spcPct val="107000"/>
                        </a:lnSpc>
                        <a:spcBef>
                          <a:spcPts val="0"/>
                        </a:spcBef>
                        <a:spcAft>
                          <a:spcPts val="0"/>
                        </a:spcAft>
                      </a:pPr>
                      <a:r>
                        <a:rPr lang="en-US" sz="1400" b="1">
                          <a:latin typeface="Times New Roman"/>
                          <a:ea typeface="Times New Roman"/>
                          <a:cs typeface="Arial"/>
                        </a:rPr>
                        <a:t>Recruitment for</a:t>
                      </a:r>
                      <a:endParaRPr lang="en-US" sz="1400" b="1">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a:ea typeface="Times New Roman"/>
                          <a:cs typeface="Arial"/>
                        </a:rPr>
                        <a:t>Pharmacist as a clerical cadre</a:t>
                      </a:r>
                      <a:endParaRPr lang="en-US" sz="1400" b="1">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3755">
                <a:tc>
                  <a:txBody>
                    <a:bodyPr/>
                    <a:lstStyle/>
                    <a:p>
                      <a:pPr marL="0" marR="0">
                        <a:lnSpc>
                          <a:spcPct val="107000"/>
                        </a:lnSpc>
                        <a:spcBef>
                          <a:spcPts val="0"/>
                        </a:spcBef>
                        <a:spcAft>
                          <a:spcPts val="0"/>
                        </a:spcAft>
                      </a:pPr>
                      <a:r>
                        <a:rPr lang="en-US" sz="1400" b="1">
                          <a:latin typeface="Times New Roman"/>
                          <a:ea typeface="Times New Roman"/>
                          <a:cs typeface="Arial"/>
                        </a:rPr>
                        <a:t>Advertisement Number</a:t>
                      </a:r>
                      <a:endParaRPr lang="en-US" sz="1400" b="1">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a:ea typeface="Times New Roman"/>
                          <a:cs typeface="Arial"/>
                        </a:rPr>
                        <a:t>2021-22/04</a:t>
                      </a:r>
                      <a:endParaRPr lang="en-US" sz="1400" b="1">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3755">
                <a:tc>
                  <a:txBody>
                    <a:bodyPr/>
                    <a:lstStyle/>
                    <a:p>
                      <a:pPr marL="0" marR="0">
                        <a:lnSpc>
                          <a:spcPct val="107000"/>
                        </a:lnSpc>
                        <a:spcBef>
                          <a:spcPts val="0"/>
                        </a:spcBef>
                        <a:spcAft>
                          <a:spcPts val="0"/>
                        </a:spcAft>
                      </a:pPr>
                      <a:r>
                        <a:rPr lang="en-US" sz="1400" b="1">
                          <a:latin typeface="Times New Roman"/>
                          <a:ea typeface="Times New Roman"/>
                          <a:cs typeface="Arial"/>
                        </a:rPr>
                        <a:t>Number of posts</a:t>
                      </a:r>
                      <a:endParaRPr lang="en-US" sz="1400" b="1">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a:ea typeface="Times New Roman"/>
                          <a:cs typeface="Arial"/>
                        </a:rPr>
                        <a:t>67</a:t>
                      </a:r>
                      <a:endParaRPr lang="en-US" sz="1400" b="1">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3755">
                <a:tc>
                  <a:txBody>
                    <a:bodyPr/>
                    <a:lstStyle/>
                    <a:p>
                      <a:pPr marL="0" marR="0">
                        <a:lnSpc>
                          <a:spcPct val="107000"/>
                        </a:lnSpc>
                        <a:spcBef>
                          <a:spcPts val="0"/>
                        </a:spcBef>
                        <a:spcAft>
                          <a:spcPts val="0"/>
                        </a:spcAft>
                      </a:pPr>
                      <a:r>
                        <a:rPr lang="en-US" sz="1400" b="1">
                          <a:latin typeface="Times New Roman"/>
                          <a:ea typeface="Times New Roman"/>
                          <a:cs typeface="Arial"/>
                        </a:rPr>
                        <a:t>Selection process</a:t>
                      </a:r>
                      <a:endParaRPr lang="en-US" sz="1400" b="1">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a:ea typeface="Times New Roman"/>
                          <a:cs typeface="Arial"/>
                        </a:rPr>
                        <a:t>Written Exam and Interview</a:t>
                      </a:r>
                      <a:endParaRPr lang="en-US" sz="1400" b="1">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43659">
                <a:tc>
                  <a:txBody>
                    <a:bodyPr/>
                    <a:lstStyle/>
                    <a:p>
                      <a:pPr marL="0" marR="0">
                        <a:lnSpc>
                          <a:spcPct val="107000"/>
                        </a:lnSpc>
                        <a:spcBef>
                          <a:spcPts val="0"/>
                        </a:spcBef>
                        <a:spcAft>
                          <a:spcPts val="0"/>
                        </a:spcAft>
                      </a:pPr>
                      <a:r>
                        <a:rPr lang="en-US" sz="1400" b="1" dirty="0">
                          <a:latin typeface="Times New Roman"/>
                          <a:ea typeface="Times New Roman"/>
                          <a:cs typeface="Arial"/>
                        </a:rPr>
                        <a:t>Place of post</a:t>
                      </a:r>
                      <a:endParaRPr lang="en-US" sz="1400" b="1" dirty="0">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latin typeface="Times New Roman"/>
                          <a:ea typeface="Times New Roman"/>
                          <a:cs typeface="Arial"/>
                        </a:rPr>
                        <a:t>In any dispensary within the circle applied</a:t>
                      </a:r>
                      <a:endParaRPr lang="en-US" sz="1400" b="1">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83755">
                <a:tc>
                  <a:txBody>
                    <a:bodyPr/>
                    <a:lstStyle/>
                    <a:p>
                      <a:pPr marL="0" marR="0">
                        <a:lnSpc>
                          <a:spcPct val="107000"/>
                        </a:lnSpc>
                        <a:spcBef>
                          <a:spcPts val="0"/>
                        </a:spcBef>
                        <a:spcAft>
                          <a:spcPts val="0"/>
                        </a:spcAft>
                      </a:pPr>
                      <a:r>
                        <a:rPr lang="en-US" sz="1400" b="1">
                          <a:latin typeface="Times New Roman"/>
                          <a:ea typeface="Times New Roman"/>
                          <a:cs typeface="Arial"/>
                        </a:rPr>
                        <a:t>Official portal</a:t>
                      </a:r>
                      <a:endParaRPr lang="en-US" sz="1400" b="1">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latin typeface="Times New Roman"/>
                          <a:ea typeface="Times New Roman"/>
                          <a:cs typeface="Arial"/>
                        </a:rPr>
                        <a:t>Sbi.co.in</a:t>
                      </a:r>
                      <a:endParaRPr lang="en-US" sz="1400" b="1" dirty="0">
                        <a:latin typeface="Calibri"/>
                        <a:ea typeface="Calibri"/>
                        <a:cs typeface="Arial"/>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533400"/>
            <a:ext cx="8229600" cy="5943600"/>
          </a:xfrm>
        </p:spPr>
        <p:txBody>
          <a:bodyPr>
            <a:normAutofit fontScale="55000" lnSpcReduction="20000"/>
          </a:bodyPr>
          <a:lstStyle/>
          <a:p>
            <a:pPr>
              <a:buNone/>
            </a:pPr>
            <a:r>
              <a:rPr lang="en-US" b="1" dirty="0">
                <a:solidFill>
                  <a:srgbClr val="C00000"/>
                </a:solidFill>
                <a:latin typeface="Times New Roman" pitchFamily="18" charset="0"/>
                <a:cs typeface="Times New Roman" pitchFamily="18" charset="0"/>
              </a:rPr>
              <a:t>Education Qualification and work Experience</a:t>
            </a:r>
            <a:endParaRPr lang="en-US" dirty="0">
              <a:solidFill>
                <a:srgbClr val="C00000"/>
              </a:solidFill>
              <a:latin typeface="Times New Roman" pitchFamily="18" charset="0"/>
              <a:cs typeface="Times New Roman" pitchFamily="18" charset="0"/>
            </a:endParaRPr>
          </a:p>
          <a:p>
            <a:pPr lvl="0"/>
            <a:r>
              <a:rPr lang="en-US" dirty="0">
                <a:latin typeface="Times New Roman" pitchFamily="18" charset="0"/>
                <a:cs typeface="Times New Roman" pitchFamily="18" charset="0"/>
              </a:rPr>
              <a:t>As of 1</a:t>
            </a:r>
            <a:r>
              <a:rPr lang="en-US" baseline="30000" dirty="0">
                <a:latin typeface="Times New Roman" pitchFamily="18" charset="0"/>
                <a:cs typeface="Times New Roman" pitchFamily="18" charset="0"/>
              </a:rPr>
              <a:t>st</a:t>
            </a:r>
            <a:r>
              <a:rPr lang="en-US" dirty="0">
                <a:latin typeface="Times New Roman" pitchFamily="18" charset="0"/>
                <a:cs typeface="Times New Roman" pitchFamily="18" charset="0"/>
              </a:rPr>
              <a:t> Jan 2021 applicant must complete its SSC or equivalent to it.</a:t>
            </a:r>
          </a:p>
          <a:p>
            <a:pPr lvl="0"/>
            <a:r>
              <a:rPr lang="en-US" dirty="0">
                <a:latin typeface="Times New Roman" pitchFamily="18" charset="0"/>
                <a:cs typeface="Times New Roman" pitchFamily="18" charset="0"/>
              </a:rPr>
              <a:t>Also, he/she must hold a Diploma in Pharmacy from any recognized board or university.</a:t>
            </a:r>
          </a:p>
          <a:p>
            <a:pPr lvl="0"/>
            <a:r>
              <a:rPr lang="en-US" b="1" i="1" u="sng" dirty="0">
                <a:latin typeface="Times New Roman" pitchFamily="18" charset="0"/>
                <a:cs typeface="Times New Roman" pitchFamily="18" charset="0"/>
              </a:rPr>
              <a:t>Experience</a:t>
            </a:r>
            <a:r>
              <a:rPr lang="en-US" dirty="0">
                <a:latin typeface="Times New Roman" pitchFamily="18" charset="0"/>
                <a:cs typeface="Times New Roman" pitchFamily="18" charset="0"/>
              </a:rPr>
              <a:t>: applicant possess this qualification should have experience of 3 years as a pharmacist or compounder and have the ability to provide first aid treatment independently in accidents cases.</a:t>
            </a:r>
          </a:p>
          <a:p>
            <a:pPr algn="ctr">
              <a:buNone/>
            </a:pPr>
            <a:r>
              <a:rPr lang="en-US" b="1" dirty="0">
                <a:latin typeface="Times New Roman" pitchFamily="18" charset="0"/>
                <a:cs typeface="Times New Roman" pitchFamily="18" charset="0"/>
              </a:rPr>
              <a:t>	</a:t>
            </a:r>
            <a:r>
              <a:rPr lang="en-US" b="1" dirty="0">
                <a:solidFill>
                  <a:srgbClr val="C00000"/>
                </a:solidFill>
                <a:latin typeface="Times New Roman" pitchFamily="18" charset="0"/>
                <a:cs typeface="Times New Roman" pitchFamily="18" charset="0"/>
              </a:rPr>
              <a:t>OR</a:t>
            </a:r>
            <a:endParaRPr lang="en-US" dirty="0">
              <a:solidFill>
                <a:srgbClr val="C00000"/>
              </a:solidFill>
              <a:latin typeface="Times New Roman" pitchFamily="18" charset="0"/>
              <a:cs typeface="Times New Roman" pitchFamily="18" charset="0"/>
            </a:endParaRPr>
          </a:p>
          <a:p>
            <a:pPr lvl="0"/>
            <a:r>
              <a:rPr lang="en-US" dirty="0">
                <a:latin typeface="Times New Roman" pitchFamily="18" charset="0"/>
                <a:cs typeface="Times New Roman" pitchFamily="18" charset="0"/>
              </a:rPr>
              <a:t>Applicant should hold a degree in pharmacy (B </a:t>
            </a:r>
            <a:r>
              <a:rPr lang="en-US" dirty="0" err="1">
                <a:latin typeface="Times New Roman" pitchFamily="18" charset="0"/>
                <a:cs typeface="Times New Roman" pitchFamily="18" charset="0"/>
              </a:rPr>
              <a:t>Pharma</a:t>
            </a:r>
            <a:r>
              <a:rPr lang="en-US" dirty="0">
                <a:latin typeface="Times New Roman" pitchFamily="18" charset="0"/>
                <a:cs typeface="Times New Roman" pitchFamily="18" charset="0"/>
              </a:rPr>
              <a:t>/ M </a:t>
            </a:r>
            <a:r>
              <a:rPr lang="en-US" dirty="0" err="1">
                <a:latin typeface="Times New Roman" pitchFamily="18" charset="0"/>
                <a:cs typeface="Times New Roman" pitchFamily="18" charset="0"/>
              </a:rPr>
              <a:t>Pharma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Pharma</a:t>
            </a:r>
            <a:r>
              <a:rPr lang="en-US" dirty="0">
                <a:latin typeface="Times New Roman" pitchFamily="18" charset="0"/>
                <a:cs typeface="Times New Roman" pitchFamily="18" charset="0"/>
              </a:rPr>
              <a:t> D) or equivalent to it from a recognized University.</a:t>
            </a:r>
          </a:p>
          <a:p>
            <a:pPr lvl="0"/>
            <a:r>
              <a:rPr lang="en-US" b="1" i="1" u="sng" dirty="0">
                <a:latin typeface="Times New Roman" pitchFamily="18" charset="0"/>
                <a:cs typeface="Times New Roman" pitchFamily="18" charset="0"/>
              </a:rPr>
              <a:t>Experience</a:t>
            </a:r>
            <a:r>
              <a:rPr lang="en-US" dirty="0">
                <a:latin typeface="Times New Roman" pitchFamily="18" charset="0"/>
                <a:cs typeface="Times New Roman" pitchFamily="18" charset="0"/>
              </a:rPr>
              <a:t>: while those who hold this qualification must have experience of 1 year as a pharmacist or compounder and able to given first aid treatment is a must.</a:t>
            </a:r>
          </a:p>
          <a:p>
            <a:pPr>
              <a:buNone/>
            </a:pPr>
            <a:r>
              <a:rPr lang="en-US" b="1" dirty="0">
                <a:latin typeface="Times New Roman" pitchFamily="18" charset="0"/>
                <a:cs typeface="Times New Roman" pitchFamily="18" charset="0"/>
              </a:rPr>
              <a:t> </a:t>
            </a:r>
            <a:endParaRPr lang="en-US" dirty="0">
              <a:latin typeface="Times New Roman" pitchFamily="18" charset="0"/>
              <a:cs typeface="Times New Roman" pitchFamily="18" charset="0"/>
            </a:endParaRPr>
          </a:p>
          <a:p>
            <a:pPr>
              <a:buNone/>
            </a:pPr>
            <a:r>
              <a:rPr lang="en-US" b="1" u="sng" dirty="0">
                <a:solidFill>
                  <a:srgbClr val="C00000"/>
                </a:solidFill>
                <a:latin typeface="Times New Roman" pitchFamily="18" charset="0"/>
                <a:cs typeface="Times New Roman" pitchFamily="18" charset="0"/>
              </a:rPr>
              <a:t>Other special Skills for the post</a:t>
            </a:r>
            <a:r>
              <a:rPr lang="en-US" dirty="0">
                <a:solidFill>
                  <a:srgbClr val="C00000"/>
                </a:solidFill>
                <a:latin typeface="Times New Roman" pitchFamily="18" charset="0"/>
                <a:cs typeface="Times New Roman" pitchFamily="18" charset="0"/>
              </a:rPr>
              <a:t>:</a:t>
            </a:r>
            <a:r>
              <a:rPr lang="en-US" dirty="0">
                <a:latin typeface="Times New Roman" pitchFamily="18" charset="0"/>
                <a:cs typeface="Times New Roman" pitchFamily="18" charset="0"/>
              </a:rPr>
              <a:t> Applicant should have been registered as pharmacist under Pharmacist act with state pharmacy council or body constituted similar to it.</a:t>
            </a:r>
          </a:p>
          <a:p>
            <a:pPr>
              <a:buNone/>
            </a:pPr>
            <a:r>
              <a:rPr lang="en-US" b="1" dirty="0">
                <a:solidFill>
                  <a:srgbClr val="C00000"/>
                </a:solidFill>
                <a:latin typeface="Times New Roman" pitchFamily="18" charset="0"/>
                <a:cs typeface="Times New Roman" pitchFamily="18" charset="0"/>
              </a:rPr>
              <a:t>SBI Pharmacist Clerical Pay Scale</a:t>
            </a:r>
          </a:p>
          <a:p>
            <a:r>
              <a:rPr lang="en-US" dirty="0">
                <a:latin typeface="Times New Roman" pitchFamily="18" charset="0"/>
                <a:cs typeface="Times New Roman" pitchFamily="18" charset="0"/>
              </a:rPr>
              <a:t>One who will be shortlisted for the posts will receive a pay scale of 17900-1000/3-20900-1230/3-24590-1490/4-30550-1730/7-42660-3270/1-45930-1990/1-47920</a:t>
            </a:r>
          </a:p>
          <a:p>
            <a:pPr>
              <a:buNone/>
            </a:pPr>
            <a:r>
              <a:rPr lang="en-US" b="1" dirty="0">
                <a:solidFill>
                  <a:srgbClr val="C00000"/>
                </a:solidFill>
                <a:latin typeface="Times New Roman" pitchFamily="18" charset="0"/>
                <a:cs typeface="Times New Roman" pitchFamily="18" charset="0"/>
              </a:rPr>
              <a:t>Selection process for SBI Pharmacist Clerical Recruitment 2021</a:t>
            </a:r>
          </a:p>
          <a:p>
            <a:r>
              <a:rPr lang="en-US" dirty="0">
                <a:latin typeface="Times New Roman" pitchFamily="18" charset="0"/>
                <a:cs typeface="Times New Roman" pitchFamily="18" charset="0"/>
              </a:rPr>
              <a:t>The selection process for the post will go through two stages namely:</a:t>
            </a:r>
          </a:p>
          <a:p>
            <a:pPr lvl="0"/>
            <a:r>
              <a:rPr lang="en-US" dirty="0">
                <a:latin typeface="Times New Roman" pitchFamily="18" charset="0"/>
                <a:cs typeface="Times New Roman" pitchFamily="18" charset="0"/>
              </a:rPr>
              <a:t>Written Examination and</a:t>
            </a:r>
          </a:p>
          <a:p>
            <a:pPr lvl="0"/>
            <a:r>
              <a:rPr lang="en-US" dirty="0">
                <a:latin typeface="Times New Roman" pitchFamily="18" charset="0"/>
                <a:cs typeface="Times New Roman" pitchFamily="18" charset="0"/>
              </a:rPr>
              <a:t>Interview</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1143000"/>
          </a:xfrm>
        </p:spPr>
        <p:txBody>
          <a:bodyPr>
            <a:noAutofit/>
          </a:bodyPr>
          <a:lstStyle/>
          <a:p>
            <a:pPr algn="l"/>
            <a:r>
              <a:rPr lang="en-US" sz="2000" b="1" dirty="0">
                <a:solidFill>
                  <a:srgbClr val="0070C0"/>
                </a:solidFill>
                <a:latin typeface="Times New Roman" pitchFamily="18" charset="0"/>
                <a:cs typeface="Times New Roman" pitchFamily="18" charset="0"/>
              </a:rPr>
              <a:t>		    </a:t>
            </a:r>
            <a:r>
              <a:rPr lang="en-US" sz="2400" b="1" dirty="0">
                <a:solidFill>
                  <a:srgbClr val="0070C0"/>
                </a:solidFill>
                <a:latin typeface="Times New Roman" pitchFamily="18" charset="0"/>
                <a:cs typeface="Times New Roman" pitchFamily="18" charset="0"/>
              </a:rPr>
              <a:t>SBI CLERK RECRUITMENT</a:t>
            </a:r>
            <a:br>
              <a:rPr lang="en-US" sz="2400" b="1" dirty="0">
                <a:latin typeface="Times New Roman" pitchFamily="18" charset="0"/>
                <a:cs typeface="Times New Roman" pitchFamily="18" charset="0"/>
              </a:rPr>
            </a:br>
            <a:r>
              <a:rPr lang="en-US" sz="1800" b="1" dirty="0">
                <a:solidFill>
                  <a:srgbClr val="C00000"/>
                </a:solidFill>
                <a:latin typeface="Times New Roman" pitchFamily="18" charset="0"/>
                <a:cs typeface="Times New Roman" pitchFamily="18" charset="0"/>
              </a:rPr>
              <a:t>Overview of SBI Junior Associate (Customer Support &amp; Sales)</a:t>
            </a:r>
            <a:br>
              <a:rPr lang="en-US" sz="1800" b="1" dirty="0">
                <a:solidFill>
                  <a:srgbClr val="C00000"/>
                </a:solidFill>
                <a:latin typeface="Times New Roman" pitchFamily="18" charset="0"/>
                <a:cs typeface="Times New Roman" pitchFamily="18" charset="0"/>
              </a:rPr>
            </a:br>
            <a:r>
              <a:rPr lang="en-US" sz="1800" b="1" dirty="0">
                <a:solidFill>
                  <a:srgbClr val="C00000"/>
                </a:solidFill>
                <a:latin typeface="Times New Roman" pitchFamily="18" charset="0"/>
                <a:cs typeface="Times New Roman" pitchFamily="18" charset="0"/>
              </a:rPr>
              <a:t>Clerical Cadre Recruitment 2021</a:t>
            </a:r>
            <a:endParaRPr lang="en-US" sz="1800" dirty="0">
              <a:solidFill>
                <a:srgbClr val="C0000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2286000" y="1513231"/>
          <a:ext cx="8001000" cy="4518872"/>
        </p:xfrm>
        <a:graphic>
          <a:graphicData uri="http://schemas.openxmlformats.org/drawingml/2006/table">
            <a:tbl>
              <a:tblPr/>
              <a:tblGrid>
                <a:gridCol w="3657600">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tblGrid>
              <a:tr h="280767">
                <a:tc>
                  <a:txBody>
                    <a:bodyPr/>
                    <a:lstStyle/>
                    <a:p>
                      <a:pPr marL="0" marR="0" indent="140335">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Name of the recruitment</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SBI Clerk Recruitment 2021</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0767">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Article category</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SBI Clerk application form and notification</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0767">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Exam type</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Recruitment exam</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0767">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Recruiting Bank</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State Bank of India</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0767">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Advertisement No.</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CRPD/CR/2021-22/09</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0767">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Year</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2021</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7367">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Name of the Post</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40335">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Junior Associate (Customer Support &amp; Sales)</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80767">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No. of vacancies   </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5237</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80767">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Cadre</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Clerical</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80767">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Job location</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All across India</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80767">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Application status</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Closed</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80767">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Mode of application</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Online</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80767">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SBI Clerk Notification</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39700">
                        <a:lnSpc>
                          <a:spcPct val="107000"/>
                        </a:lnSpc>
                        <a:spcBef>
                          <a:spcPts val="0"/>
                        </a:spcBef>
                        <a:spcAft>
                          <a:spcPts val="0"/>
                        </a:spcAft>
                      </a:pPr>
                      <a:r>
                        <a:rPr lang="en-US" sz="1600" u="sng">
                          <a:solidFill>
                            <a:srgbClr val="0000FF"/>
                          </a:solidFill>
                          <a:latin typeface="Times New Roman" pitchFamily="18" charset="0"/>
                          <a:ea typeface="Times New Roman"/>
                          <a:cs typeface="Times New Roman" pitchFamily="18" charset="0"/>
                          <a:hlinkClick r:id="" action="ppaction://noaction"/>
                        </a:rPr>
                        <a:t>Download Here</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80767">
                <a:tc>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FAQs</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39700">
                        <a:lnSpc>
                          <a:spcPct val="107000"/>
                        </a:lnSpc>
                        <a:spcBef>
                          <a:spcPts val="0"/>
                        </a:spcBef>
                        <a:spcAft>
                          <a:spcPts val="0"/>
                        </a:spcAft>
                      </a:pPr>
                      <a:r>
                        <a:rPr lang="en-US" sz="1600" u="sng" dirty="0">
                          <a:solidFill>
                            <a:srgbClr val="0000FF"/>
                          </a:solidFill>
                          <a:latin typeface="Times New Roman" pitchFamily="18" charset="0"/>
                          <a:ea typeface="Times New Roman"/>
                          <a:cs typeface="Times New Roman" pitchFamily="18" charset="0"/>
                          <a:hlinkClick r:id="" action="ppaction://noaction"/>
                        </a:rPr>
                        <a:t>Check Here</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80767">
                <a:tc rowSpan="2">
                  <a:txBody>
                    <a:bodyPr/>
                    <a:lstStyle/>
                    <a:p>
                      <a:pPr marL="0" marR="0" indent="140335">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Official website</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40335">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https://bank.sbi/careers</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80767">
                <a:tc vMerge="1">
                  <a:txBody>
                    <a:bodyPr/>
                    <a:lstStyle/>
                    <a:p>
                      <a:endParaRPr lang="en-US"/>
                    </a:p>
                  </a:txBody>
                  <a:tcPr/>
                </a:tc>
                <a:tc>
                  <a:txBody>
                    <a:bodyPr/>
                    <a:lstStyle/>
                    <a:p>
                      <a:pPr marL="0" marR="0" indent="140335">
                        <a:lnSpc>
                          <a:spcPct val="107000"/>
                        </a:lnSpc>
                        <a:spcBef>
                          <a:spcPts val="0"/>
                        </a:spcBef>
                        <a:spcAft>
                          <a:spcPts val="0"/>
                        </a:spcAft>
                      </a:pPr>
                      <a:r>
                        <a:rPr lang="en-US" sz="1600" b="1" dirty="0">
                          <a:solidFill>
                            <a:srgbClr val="000000"/>
                          </a:solidFill>
                          <a:latin typeface="Times New Roman" pitchFamily="18" charset="0"/>
                          <a:ea typeface="Times New Roman"/>
                          <a:cs typeface="Times New Roman" pitchFamily="18" charset="0"/>
                        </a:rPr>
                        <a:t>https://www.sbi.co.in/careers</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73076"/>
            <a:ext cx="8229600" cy="746124"/>
          </a:xfrm>
        </p:spPr>
        <p:txBody>
          <a:bodyPr>
            <a:noAutofit/>
          </a:bodyPr>
          <a:lstStyle/>
          <a:p>
            <a:pPr algn="l"/>
            <a:r>
              <a:rPr lang="en-US" sz="2000" b="1" dirty="0">
                <a:solidFill>
                  <a:srgbClr val="0070C0"/>
                </a:solidFill>
                <a:latin typeface="Times New Roman" pitchFamily="18" charset="0"/>
                <a:cs typeface="Times New Roman" pitchFamily="18" charset="0"/>
              </a:rPr>
              <a:t>SBI Clerk Vacancy 2021</a:t>
            </a:r>
            <a:br>
              <a:rPr lang="en-US" sz="2000" b="1" dirty="0">
                <a:solidFill>
                  <a:srgbClr val="0070C0"/>
                </a:solidFill>
                <a:latin typeface="Times New Roman" pitchFamily="18" charset="0"/>
                <a:cs typeface="Times New Roman" pitchFamily="18" charset="0"/>
              </a:rPr>
            </a:br>
            <a:r>
              <a:rPr lang="en-US" sz="2000" dirty="0">
                <a:solidFill>
                  <a:srgbClr val="C00000"/>
                </a:solidFill>
                <a:latin typeface="Times New Roman" pitchFamily="18" charset="0"/>
                <a:cs typeface="Times New Roman" pitchFamily="18" charset="0"/>
              </a:rPr>
              <a:t>The category-wise vacancies are as given in the table below-  </a:t>
            </a:r>
          </a:p>
        </p:txBody>
      </p:sp>
      <p:sp>
        <p:nvSpPr>
          <p:cNvPr id="3" name="Text Placeholder 2"/>
          <p:cNvSpPr>
            <a:spLocks noGrp="1"/>
          </p:cNvSpPr>
          <p:nvPr>
            <p:ph type="body" idx="1"/>
          </p:nvPr>
        </p:nvSpPr>
        <p:spPr>
          <a:xfrm>
            <a:off x="1981200" y="2971800"/>
            <a:ext cx="8229600" cy="3657600"/>
          </a:xfrm>
        </p:spPr>
        <p:txBody>
          <a:bodyPr>
            <a:noAutofit/>
          </a:bodyPr>
          <a:lstStyle/>
          <a:p>
            <a:pPr>
              <a:buNone/>
            </a:pPr>
            <a:r>
              <a:rPr lang="en-US" sz="1600" b="1" dirty="0">
                <a:solidFill>
                  <a:srgbClr val="C00000"/>
                </a:solidFill>
                <a:latin typeface="Times New Roman" pitchFamily="18" charset="0"/>
                <a:cs typeface="Times New Roman" pitchFamily="18" charset="0"/>
              </a:rPr>
              <a:t>Eligibility</a:t>
            </a:r>
          </a:p>
          <a:p>
            <a:pPr>
              <a:buNone/>
            </a:pPr>
            <a:r>
              <a:rPr lang="en-US" sz="1600" dirty="0">
                <a:latin typeface="Times New Roman" pitchFamily="18" charset="0"/>
                <a:cs typeface="Times New Roman" pitchFamily="18" charset="0"/>
              </a:rPr>
              <a:t>	Before applying online, applicants interested in filling application form should go through the eligibility criteria first. They should apply only if they satisfy the eligibility requirements.</a:t>
            </a:r>
          </a:p>
          <a:p>
            <a:pPr>
              <a:buNone/>
            </a:pPr>
            <a:r>
              <a:rPr lang="en-US" sz="1600" dirty="0">
                <a:latin typeface="Times New Roman" pitchFamily="18" charset="0"/>
                <a:cs typeface="Times New Roman" pitchFamily="18" charset="0"/>
              </a:rPr>
              <a:t> </a:t>
            </a:r>
          </a:p>
          <a:p>
            <a:pPr>
              <a:buNone/>
            </a:pPr>
            <a:r>
              <a:rPr lang="en-US" sz="1600" b="1" dirty="0">
                <a:solidFill>
                  <a:srgbClr val="C00000"/>
                </a:solidFill>
                <a:latin typeface="Times New Roman" pitchFamily="18" charset="0"/>
                <a:cs typeface="Times New Roman" pitchFamily="18" charset="0"/>
              </a:rPr>
              <a:t>Education Qualification (as on 16th Aug 2021)</a:t>
            </a:r>
            <a:endParaRPr lang="en-US" sz="1600" dirty="0">
              <a:solidFill>
                <a:srgbClr val="C00000"/>
              </a:solidFill>
              <a:latin typeface="Times New Roman" pitchFamily="18" charset="0"/>
              <a:cs typeface="Times New Roman" pitchFamily="18" charset="0"/>
            </a:endParaRPr>
          </a:p>
          <a:p>
            <a:pPr lvl="0"/>
            <a:r>
              <a:rPr lang="en-US" sz="1600" dirty="0">
                <a:latin typeface="Times New Roman" pitchFamily="18" charset="0"/>
                <a:cs typeface="Times New Roman" pitchFamily="18" charset="0"/>
              </a:rPr>
              <a:t>Candidates should have completed graduation in any discipline or equivalent from a </a:t>
            </a:r>
            <a:r>
              <a:rPr lang="en-US" sz="1600" dirty="0" err="1">
                <a:latin typeface="Times New Roman" pitchFamily="18" charset="0"/>
                <a:cs typeface="Times New Roman" pitchFamily="18" charset="0"/>
              </a:rPr>
              <a:t>recognised</a:t>
            </a:r>
            <a:r>
              <a:rPr lang="en-US" sz="1600" dirty="0">
                <a:latin typeface="Times New Roman" pitchFamily="18" charset="0"/>
                <a:cs typeface="Times New Roman" pitchFamily="18" charset="0"/>
              </a:rPr>
              <a:t> university.</a:t>
            </a:r>
          </a:p>
          <a:p>
            <a:pPr lvl="0"/>
            <a:r>
              <a:rPr lang="en-US" sz="1600" dirty="0">
                <a:latin typeface="Times New Roman" pitchFamily="18" charset="0"/>
                <a:cs typeface="Times New Roman" pitchFamily="18" charset="0"/>
              </a:rPr>
              <a:t>Final year appearing candidates can also apply provided they have to produce the relevant qualification certificates on or before 16th August if they pass the exam.</a:t>
            </a:r>
          </a:p>
          <a:p>
            <a:pPr>
              <a:buNone/>
            </a:pPr>
            <a:endParaRPr lang="en-US" sz="1600" b="1" dirty="0">
              <a:solidFill>
                <a:srgbClr val="C00000"/>
              </a:solidFill>
              <a:latin typeface="Times New Roman" pitchFamily="18" charset="0"/>
              <a:cs typeface="Times New Roman" pitchFamily="18" charset="0"/>
            </a:endParaRPr>
          </a:p>
          <a:p>
            <a:pPr>
              <a:buNone/>
            </a:pPr>
            <a:r>
              <a:rPr lang="en-US" sz="1600" b="1" dirty="0">
                <a:solidFill>
                  <a:srgbClr val="C00000"/>
                </a:solidFill>
                <a:latin typeface="Times New Roman" pitchFamily="18" charset="0"/>
                <a:cs typeface="Times New Roman" pitchFamily="18" charset="0"/>
              </a:rPr>
              <a:t>Age Criteria</a:t>
            </a:r>
            <a:endParaRPr lang="en-US" sz="1600" dirty="0">
              <a:solidFill>
                <a:srgbClr val="C00000"/>
              </a:solidFill>
              <a:latin typeface="Times New Roman" pitchFamily="18" charset="0"/>
              <a:cs typeface="Times New Roman" pitchFamily="18" charset="0"/>
            </a:endParaRPr>
          </a:p>
          <a:p>
            <a:pPr lvl="0"/>
            <a:r>
              <a:rPr lang="en-US" sz="1600" dirty="0">
                <a:latin typeface="Times New Roman" pitchFamily="18" charset="0"/>
                <a:cs typeface="Times New Roman" pitchFamily="18" charset="0"/>
              </a:rPr>
              <a:t>The minimum age of the candidates should be 20 years and the maximum should be 28 years as on 1</a:t>
            </a:r>
            <a:r>
              <a:rPr lang="en-US" sz="1600" baseline="30000" dirty="0">
                <a:latin typeface="Times New Roman" pitchFamily="18" charset="0"/>
                <a:cs typeface="Times New Roman" pitchFamily="18" charset="0"/>
              </a:rPr>
              <a:t>st</a:t>
            </a:r>
            <a:r>
              <a:rPr lang="en-US" sz="1600" dirty="0">
                <a:latin typeface="Times New Roman" pitchFamily="18" charset="0"/>
                <a:cs typeface="Times New Roman" pitchFamily="18" charset="0"/>
              </a:rPr>
              <a:t> April 2021.</a:t>
            </a:r>
          </a:p>
        </p:txBody>
      </p:sp>
      <p:graphicFrame>
        <p:nvGraphicFramePr>
          <p:cNvPr id="4" name="Table 3"/>
          <p:cNvGraphicFramePr>
            <a:graphicFrameLocks noGrp="1"/>
          </p:cNvGraphicFramePr>
          <p:nvPr/>
        </p:nvGraphicFramePr>
        <p:xfrm>
          <a:off x="2667000" y="1295401"/>
          <a:ext cx="6858000" cy="1562099"/>
        </p:xfrm>
        <a:graphic>
          <a:graphicData uri="http://schemas.openxmlformats.org/drawingml/2006/table">
            <a:tbl>
              <a:tblPr/>
              <a:tblGrid>
                <a:gridCol w="3277838">
                  <a:extLst>
                    <a:ext uri="{9D8B030D-6E8A-4147-A177-3AD203B41FA5}">
                      <a16:colId xmlns:a16="http://schemas.microsoft.com/office/drawing/2014/main" val="20000"/>
                    </a:ext>
                  </a:extLst>
                </a:gridCol>
                <a:gridCol w="3580162">
                  <a:extLst>
                    <a:ext uri="{9D8B030D-6E8A-4147-A177-3AD203B41FA5}">
                      <a16:colId xmlns:a16="http://schemas.microsoft.com/office/drawing/2014/main" val="20001"/>
                    </a:ext>
                  </a:extLst>
                </a:gridCol>
              </a:tblGrid>
              <a:tr h="223157">
                <a:tc>
                  <a:txBody>
                    <a:bodyPr/>
                    <a:lstStyle/>
                    <a:p>
                      <a:pPr marL="0" marR="0" algn="ctr">
                        <a:lnSpc>
                          <a:spcPct val="107000"/>
                        </a:lnSpc>
                        <a:spcBef>
                          <a:spcPts val="0"/>
                        </a:spcBef>
                        <a:spcAft>
                          <a:spcPts val="0"/>
                        </a:spcAft>
                      </a:pPr>
                      <a:r>
                        <a:rPr lang="en-US" sz="1400" b="1" dirty="0">
                          <a:solidFill>
                            <a:srgbClr val="000000"/>
                          </a:solidFill>
                          <a:latin typeface="Times New Roman" pitchFamily="18" charset="0"/>
                          <a:ea typeface="Times New Roman"/>
                          <a:cs typeface="Times New Roman" pitchFamily="18" charset="0"/>
                        </a:rPr>
                        <a:t>Category</a:t>
                      </a:r>
                      <a:endParaRPr lang="en-US" sz="1400" dirty="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solidFill>
                            <a:srgbClr val="000000"/>
                          </a:solidFill>
                          <a:latin typeface="Times New Roman" pitchFamily="18" charset="0"/>
                          <a:ea typeface="Times New Roman"/>
                          <a:cs typeface="Times New Roman" pitchFamily="18" charset="0"/>
                        </a:rPr>
                        <a:t>No. of vacancies</a:t>
                      </a:r>
                      <a:endParaRPr lang="en-US" sz="140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3157">
                <a:tc>
                  <a:txBody>
                    <a:bodyPr/>
                    <a:lstStyle/>
                    <a:p>
                      <a:pPr marL="0" marR="0" algn="ctr">
                        <a:lnSpc>
                          <a:spcPct val="107000"/>
                        </a:lnSpc>
                        <a:spcBef>
                          <a:spcPts val="0"/>
                        </a:spcBef>
                        <a:spcAft>
                          <a:spcPts val="0"/>
                        </a:spcAft>
                      </a:pPr>
                      <a:r>
                        <a:rPr lang="en-US" sz="1400" b="1">
                          <a:solidFill>
                            <a:srgbClr val="000000"/>
                          </a:solidFill>
                          <a:latin typeface="Times New Roman" pitchFamily="18" charset="0"/>
                          <a:ea typeface="Times New Roman"/>
                          <a:cs typeface="Times New Roman" pitchFamily="18" charset="0"/>
                        </a:rPr>
                        <a:t>General</a:t>
                      </a:r>
                      <a:endParaRPr lang="en-US" sz="140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solidFill>
                            <a:srgbClr val="000000"/>
                          </a:solidFill>
                          <a:latin typeface="Times New Roman" pitchFamily="18" charset="0"/>
                          <a:ea typeface="Times New Roman"/>
                          <a:cs typeface="Times New Roman" pitchFamily="18" charset="0"/>
                        </a:rPr>
                        <a:t>2151</a:t>
                      </a:r>
                      <a:endParaRPr lang="en-US" sz="140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3157">
                <a:tc>
                  <a:txBody>
                    <a:bodyPr/>
                    <a:lstStyle/>
                    <a:p>
                      <a:pPr marL="0" marR="0" algn="ctr">
                        <a:lnSpc>
                          <a:spcPct val="107000"/>
                        </a:lnSpc>
                        <a:spcBef>
                          <a:spcPts val="0"/>
                        </a:spcBef>
                        <a:spcAft>
                          <a:spcPts val="0"/>
                        </a:spcAft>
                      </a:pPr>
                      <a:r>
                        <a:rPr lang="en-US" sz="1400" b="1">
                          <a:solidFill>
                            <a:srgbClr val="000000"/>
                          </a:solidFill>
                          <a:latin typeface="Times New Roman" pitchFamily="18" charset="0"/>
                          <a:ea typeface="Times New Roman"/>
                          <a:cs typeface="Times New Roman" pitchFamily="18" charset="0"/>
                        </a:rPr>
                        <a:t>EWS</a:t>
                      </a:r>
                      <a:endParaRPr lang="en-US" sz="140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solidFill>
                            <a:srgbClr val="000000"/>
                          </a:solidFill>
                          <a:latin typeface="Times New Roman" pitchFamily="18" charset="0"/>
                          <a:ea typeface="Times New Roman"/>
                          <a:cs typeface="Times New Roman" pitchFamily="18" charset="0"/>
                        </a:rPr>
                        <a:t>488</a:t>
                      </a:r>
                      <a:endParaRPr lang="en-US" sz="140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3157">
                <a:tc>
                  <a:txBody>
                    <a:bodyPr/>
                    <a:lstStyle/>
                    <a:p>
                      <a:pPr marL="0" marR="0" algn="ctr">
                        <a:lnSpc>
                          <a:spcPct val="107000"/>
                        </a:lnSpc>
                        <a:spcBef>
                          <a:spcPts val="0"/>
                        </a:spcBef>
                        <a:spcAft>
                          <a:spcPts val="0"/>
                        </a:spcAft>
                      </a:pPr>
                      <a:r>
                        <a:rPr lang="en-US" sz="1400" b="1">
                          <a:solidFill>
                            <a:srgbClr val="000000"/>
                          </a:solidFill>
                          <a:latin typeface="Times New Roman" pitchFamily="18" charset="0"/>
                          <a:ea typeface="Times New Roman"/>
                          <a:cs typeface="Times New Roman" pitchFamily="18" charset="0"/>
                        </a:rPr>
                        <a:t>SC</a:t>
                      </a:r>
                      <a:endParaRPr lang="en-US" sz="140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solidFill>
                            <a:srgbClr val="000000"/>
                          </a:solidFill>
                          <a:latin typeface="Times New Roman" pitchFamily="18" charset="0"/>
                          <a:ea typeface="Times New Roman"/>
                          <a:cs typeface="Times New Roman" pitchFamily="18" charset="0"/>
                        </a:rPr>
                        <a:t>726</a:t>
                      </a:r>
                      <a:endParaRPr lang="en-US" sz="140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3157">
                <a:tc>
                  <a:txBody>
                    <a:bodyPr/>
                    <a:lstStyle/>
                    <a:p>
                      <a:pPr marL="0" marR="0" algn="ctr">
                        <a:lnSpc>
                          <a:spcPct val="107000"/>
                        </a:lnSpc>
                        <a:spcBef>
                          <a:spcPts val="0"/>
                        </a:spcBef>
                        <a:spcAft>
                          <a:spcPts val="0"/>
                        </a:spcAft>
                      </a:pPr>
                      <a:r>
                        <a:rPr lang="en-US" sz="1400" b="1">
                          <a:solidFill>
                            <a:srgbClr val="000000"/>
                          </a:solidFill>
                          <a:latin typeface="Times New Roman" pitchFamily="18" charset="0"/>
                          <a:ea typeface="Times New Roman"/>
                          <a:cs typeface="Times New Roman" pitchFamily="18" charset="0"/>
                        </a:rPr>
                        <a:t>ST</a:t>
                      </a:r>
                      <a:endParaRPr lang="en-US" sz="140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solidFill>
                            <a:srgbClr val="000000"/>
                          </a:solidFill>
                          <a:latin typeface="Times New Roman" pitchFamily="18" charset="0"/>
                          <a:ea typeface="Times New Roman"/>
                          <a:cs typeface="Times New Roman" pitchFamily="18" charset="0"/>
                        </a:rPr>
                        <a:t>440</a:t>
                      </a:r>
                      <a:endParaRPr lang="en-US" sz="140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3157">
                <a:tc>
                  <a:txBody>
                    <a:bodyPr/>
                    <a:lstStyle/>
                    <a:p>
                      <a:pPr marL="0" marR="0" algn="ctr">
                        <a:lnSpc>
                          <a:spcPct val="107000"/>
                        </a:lnSpc>
                        <a:spcBef>
                          <a:spcPts val="0"/>
                        </a:spcBef>
                        <a:spcAft>
                          <a:spcPts val="0"/>
                        </a:spcAft>
                      </a:pPr>
                      <a:r>
                        <a:rPr lang="en-US" sz="1400" b="1">
                          <a:solidFill>
                            <a:srgbClr val="000000"/>
                          </a:solidFill>
                          <a:latin typeface="Times New Roman" pitchFamily="18" charset="0"/>
                          <a:ea typeface="Times New Roman"/>
                          <a:cs typeface="Times New Roman" pitchFamily="18" charset="0"/>
                        </a:rPr>
                        <a:t>OBC</a:t>
                      </a:r>
                      <a:endParaRPr lang="en-US" sz="140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solidFill>
                            <a:srgbClr val="000000"/>
                          </a:solidFill>
                          <a:latin typeface="Times New Roman" pitchFamily="18" charset="0"/>
                          <a:ea typeface="Times New Roman"/>
                          <a:cs typeface="Times New Roman" pitchFamily="18" charset="0"/>
                        </a:rPr>
                        <a:t>1195</a:t>
                      </a:r>
                      <a:endParaRPr lang="en-US" sz="140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3157">
                <a:tc>
                  <a:txBody>
                    <a:bodyPr/>
                    <a:lstStyle/>
                    <a:p>
                      <a:pPr marL="0" marR="0" algn="ctr">
                        <a:lnSpc>
                          <a:spcPct val="107000"/>
                        </a:lnSpc>
                        <a:spcBef>
                          <a:spcPts val="0"/>
                        </a:spcBef>
                        <a:spcAft>
                          <a:spcPts val="0"/>
                        </a:spcAft>
                      </a:pPr>
                      <a:r>
                        <a:rPr lang="en-US" sz="1400" b="1">
                          <a:solidFill>
                            <a:srgbClr val="000000"/>
                          </a:solidFill>
                          <a:latin typeface="Times New Roman" pitchFamily="18" charset="0"/>
                          <a:ea typeface="Times New Roman"/>
                          <a:cs typeface="Times New Roman" pitchFamily="18" charset="0"/>
                        </a:rPr>
                        <a:t>Total</a:t>
                      </a:r>
                      <a:endParaRPr lang="en-US" sz="140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dirty="0">
                          <a:solidFill>
                            <a:srgbClr val="000000"/>
                          </a:solidFill>
                          <a:latin typeface="Times New Roman" pitchFamily="18" charset="0"/>
                          <a:ea typeface="Times New Roman"/>
                          <a:cs typeface="Times New Roman" pitchFamily="18" charset="0"/>
                        </a:rPr>
                        <a:t>5000 +237 Backlog Vacancies</a:t>
                      </a:r>
                      <a:endParaRPr lang="en-US" sz="1400" dirty="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593724"/>
          </a:xfrm>
        </p:spPr>
        <p:txBody>
          <a:bodyPr>
            <a:noAutofit/>
          </a:bodyPr>
          <a:lstStyle/>
          <a:p>
            <a:pPr algn="l"/>
            <a:r>
              <a:rPr lang="en-US" sz="2000" b="1" dirty="0">
                <a:latin typeface="Times New Roman" pitchFamily="18" charset="0"/>
                <a:cs typeface="Times New Roman" pitchFamily="18" charset="0"/>
              </a:rPr>
              <a:t>	    </a:t>
            </a:r>
            <a:r>
              <a:rPr lang="en-US" sz="2000" b="1" dirty="0">
                <a:solidFill>
                  <a:srgbClr val="0070C0"/>
                </a:solidFill>
                <a:latin typeface="Times New Roman" pitchFamily="18" charset="0"/>
                <a:cs typeface="Times New Roman" pitchFamily="18" charset="0"/>
              </a:rPr>
              <a:t> KARNATAKA BANK PROBATIONARY OFFICERS</a:t>
            </a:r>
            <a:br>
              <a:rPr lang="en-US" sz="2000" dirty="0">
                <a:solidFill>
                  <a:srgbClr val="0070C0"/>
                </a:solidFill>
                <a:latin typeface="Times New Roman" pitchFamily="18" charset="0"/>
                <a:cs typeface="Times New Roman" pitchFamily="18" charset="0"/>
              </a:rPr>
            </a:br>
            <a:r>
              <a:rPr lang="en-US" sz="1400" b="1" dirty="0">
                <a:solidFill>
                  <a:schemeClr val="accent6">
                    <a:lumMod val="75000"/>
                  </a:schemeClr>
                </a:solidFill>
                <a:latin typeface="Times New Roman" pitchFamily="18" charset="0"/>
                <a:cs typeface="Times New Roman" pitchFamily="18" charset="0"/>
              </a:rPr>
              <a:t>Karnataka Bank Recruitment PO (Scale-1): Important Details</a:t>
            </a:r>
            <a:endParaRPr lang="en-US" sz="1400" dirty="0">
              <a:solidFill>
                <a:schemeClr val="accent6">
                  <a:lumMod val="75000"/>
                </a:schemeClr>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1981200" y="2209800"/>
            <a:ext cx="8229600" cy="4419600"/>
          </a:xfrm>
        </p:spPr>
        <p:txBody>
          <a:bodyPr>
            <a:noAutofit/>
          </a:bodyPr>
          <a:lstStyle/>
          <a:p>
            <a:pPr>
              <a:buNone/>
            </a:pPr>
            <a:r>
              <a:rPr lang="en-US" sz="1600" b="1" dirty="0">
                <a:solidFill>
                  <a:srgbClr val="C00000"/>
                </a:solidFill>
                <a:latin typeface="Times New Roman" pitchFamily="18" charset="0"/>
                <a:cs typeface="Times New Roman" pitchFamily="18" charset="0"/>
              </a:rPr>
              <a:t>Eligibility</a:t>
            </a:r>
          </a:p>
          <a:p>
            <a:pPr>
              <a:buNone/>
            </a:pPr>
            <a:endParaRPr lang="en-US" sz="900" b="1" dirty="0">
              <a:latin typeface="Times New Roman" pitchFamily="18" charset="0"/>
              <a:cs typeface="Times New Roman" pitchFamily="18" charset="0"/>
            </a:endParaRPr>
          </a:p>
          <a:p>
            <a:pPr lvl="0"/>
            <a:r>
              <a:rPr lang="en-US" sz="1600" b="1" dirty="0">
                <a:latin typeface="Times New Roman" pitchFamily="18" charset="0"/>
                <a:cs typeface="Times New Roman" pitchFamily="18" charset="0"/>
              </a:rPr>
              <a:t>Candidates who have done their Post Graduates in any discipline from any University which is recognized from the UGC are eligible for the post.</a:t>
            </a:r>
            <a:r>
              <a:rPr lang="en-US" sz="1600" dirty="0">
                <a:latin typeface="Times New Roman" pitchFamily="18" charset="0"/>
                <a:cs typeface="Times New Roman" pitchFamily="18" charset="0"/>
              </a:rPr>
              <a:t> </a:t>
            </a:r>
          </a:p>
          <a:p>
            <a:pPr lvl="0"/>
            <a:r>
              <a:rPr lang="en-US" sz="1600" dirty="0">
                <a:latin typeface="Times New Roman" pitchFamily="18" charset="0"/>
                <a:cs typeface="Times New Roman" pitchFamily="18" charset="0"/>
              </a:rPr>
              <a:t>All candidates must complete their Post-Graduation as on the 1</a:t>
            </a:r>
            <a:r>
              <a:rPr lang="en-US" sz="1600" baseline="30000" dirty="0">
                <a:latin typeface="Times New Roman" pitchFamily="18" charset="0"/>
                <a:cs typeface="Times New Roman" pitchFamily="18" charset="0"/>
              </a:rPr>
              <a:t>st</a:t>
            </a:r>
            <a:r>
              <a:rPr lang="en-US" sz="1600" dirty="0">
                <a:latin typeface="Times New Roman" pitchFamily="18" charset="0"/>
                <a:cs typeface="Times New Roman" pitchFamily="18" charset="0"/>
              </a:rPr>
              <a:t> of January 2020 </a:t>
            </a:r>
          </a:p>
          <a:p>
            <a:pPr lvl="0"/>
            <a:r>
              <a:rPr lang="en-US" sz="1600" dirty="0">
                <a:latin typeface="Times New Roman" pitchFamily="18" charset="0"/>
                <a:cs typeface="Times New Roman" pitchFamily="18" charset="0"/>
              </a:rPr>
              <a:t>If any of the candidates are waiting for their result in the near future then they are not eligible for the post. </a:t>
            </a:r>
          </a:p>
          <a:p>
            <a:pPr lvl="0"/>
            <a:r>
              <a:rPr lang="en-US" sz="1600" dirty="0">
                <a:latin typeface="Times New Roman" pitchFamily="18" charset="0"/>
                <a:cs typeface="Times New Roman" pitchFamily="18" charset="0"/>
              </a:rPr>
              <a:t>If any of the candidates have done a Postgraduate Diploma or one year Executive MBA they are not eligible for the post.</a:t>
            </a:r>
          </a:p>
          <a:p>
            <a:pPr>
              <a:buNone/>
            </a:pPr>
            <a:r>
              <a:rPr lang="en-US" sz="1600" dirty="0">
                <a:latin typeface="Times New Roman" pitchFamily="18" charset="0"/>
                <a:cs typeface="Times New Roman" pitchFamily="18" charset="0"/>
              </a:rPr>
              <a:t> </a:t>
            </a:r>
          </a:p>
          <a:p>
            <a:pPr>
              <a:buNone/>
            </a:pPr>
            <a:r>
              <a:rPr lang="en-US" sz="1600" b="1" dirty="0">
                <a:solidFill>
                  <a:srgbClr val="C00000"/>
                </a:solidFill>
                <a:latin typeface="Times New Roman" pitchFamily="18" charset="0"/>
                <a:cs typeface="Times New Roman" pitchFamily="18" charset="0"/>
              </a:rPr>
              <a:t> Age Limit</a:t>
            </a:r>
          </a:p>
          <a:p>
            <a:pPr>
              <a:buNone/>
            </a:pPr>
            <a:endParaRPr lang="en-US" sz="900" dirty="0">
              <a:latin typeface="Times New Roman" pitchFamily="18" charset="0"/>
              <a:cs typeface="Times New Roman" pitchFamily="18" charset="0"/>
            </a:endParaRPr>
          </a:p>
          <a:p>
            <a:r>
              <a:rPr lang="en-US" sz="1600" dirty="0">
                <a:latin typeface="Times New Roman" pitchFamily="18" charset="0"/>
                <a:cs typeface="Times New Roman" pitchFamily="18" charset="0"/>
              </a:rPr>
              <a:t>All candidates who have completed their PG must have a maximum of 28 years of age as on the date of 01-01-2020.</a:t>
            </a:r>
          </a:p>
          <a:p>
            <a:pPr lvl="0"/>
            <a:r>
              <a:rPr lang="en-US" sz="1600" b="1" dirty="0">
                <a:latin typeface="Times New Roman" pitchFamily="18" charset="0"/>
                <a:cs typeface="Times New Roman" pitchFamily="18" charset="0"/>
              </a:rPr>
              <a:t>It means candidates should be born on or after the 02-01-1992.</a:t>
            </a:r>
            <a:r>
              <a:rPr lang="en-US" sz="1600" dirty="0">
                <a:latin typeface="Times New Roman" pitchFamily="18" charset="0"/>
                <a:cs typeface="Times New Roman" pitchFamily="18" charset="0"/>
              </a:rPr>
              <a:t> </a:t>
            </a:r>
          </a:p>
          <a:p>
            <a:pPr lvl="0"/>
            <a:r>
              <a:rPr lang="en-US" sz="1600" dirty="0">
                <a:latin typeface="Times New Roman" pitchFamily="18" charset="0"/>
                <a:cs typeface="Times New Roman" pitchFamily="18" charset="0"/>
              </a:rPr>
              <a:t>But there is a relaxation of 5 years for those candidates who belong to the reserved category like SC/ST.</a:t>
            </a:r>
          </a:p>
        </p:txBody>
      </p:sp>
      <p:graphicFrame>
        <p:nvGraphicFramePr>
          <p:cNvPr id="4" name="Table 3"/>
          <p:cNvGraphicFramePr>
            <a:graphicFrameLocks noGrp="1"/>
          </p:cNvGraphicFramePr>
          <p:nvPr/>
        </p:nvGraphicFramePr>
        <p:xfrm>
          <a:off x="3276600" y="1020445"/>
          <a:ext cx="5791201" cy="1036957"/>
        </p:xfrm>
        <a:graphic>
          <a:graphicData uri="http://schemas.openxmlformats.org/drawingml/2006/table">
            <a:tbl>
              <a:tblPr/>
              <a:tblGrid>
                <a:gridCol w="2465683">
                  <a:extLst>
                    <a:ext uri="{9D8B030D-6E8A-4147-A177-3AD203B41FA5}">
                      <a16:colId xmlns:a16="http://schemas.microsoft.com/office/drawing/2014/main" val="20000"/>
                    </a:ext>
                  </a:extLst>
                </a:gridCol>
                <a:gridCol w="3325518">
                  <a:extLst>
                    <a:ext uri="{9D8B030D-6E8A-4147-A177-3AD203B41FA5}">
                      <a16:colId xmlns:a16="http://schemas.microsoft.com/office/drawing/2014/main" val="20001"/>
                    </a:ext>
                  </a:extLst>
                </a:gridCol>
              </a:tblGrid>
              <a:tr h="324371">
                <a:tc>
                  <a:txBody>
                    <a:bodyPr/>
                    <a:lstStyle/>
                    <a:p>
                      <a:pPr marL="0" marR="0" algn="ctr">
                        <a:lnSpc>
                          <a:spcPct val="107000"/>
                        </a:lnSpc>
                        <a:spcBef>
                          <a:spcPts val="0"/>
                        </a:spcBef>
                        <a:spcAft>
                          <a:spcPts val="0"/>
                        </a:spcAft>
                      </a:pPr>
                      <a:r>
                        <a:rPr lang="en-US" sz="1600" b="1" dirty="0">
                          <a:solidFill>
                            <a:srgbClr val="C00000"/>
                          </a:solidFill>
                          <a:latin typeface="Times New Roman"/>
                          <a:ea typeface="Times New Roman"/>
                          <a:cs typeface="Arial"/>
                        </a:rPr>
                        <a:t>Name of the Organization</a:t>
                      </a:r>
                      <a:endParaRPr lang="en-US" sz="1600" dirty="0">
                        <a:solidFill>
                          <a:srgbClr val="C00000"/>
                        </a:solidFill>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C00000"/>
                          </a:solidFill>
                          <a:latin typeface="Times New Roman"/>
                          <a:ea typeface="Times New Roman"/>
                          <a:cs typeface="Arial"/>
                        </a:rPr>
                        <a:t>Karnataka Bank</a:t>
                      </a:r>
                      <a:endParaRPr lang="en-US" sz="1600" dirty="0">
                        <a:solidFill>
                          <a:srgbClr val="C00000"/>
                        </a:solidFill>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88215">
                <a:tc>
                  <a:txBody>
                    <a:bodyPr/>
                    <a:lstStyle/>
                    <a:p>
                      <a:pPr marL="0" marR="0" indent="153035">
                        <a:lnSpc>
                          <a:spcPct val="107000"/>
                        </a:lnSpc>
                        <a:spcBef>
                          <a:spcPts val="0"/>
                        </a:spcBef>
                        <a:spcAft>
                          <a:spcPts val="0"/>
                        </a:spcAft>
                      </a:pPr>
                      <a:r>
                        <a:rPr lang="en-US" sz="1600" b="1">
                          <a:solidFill>
                            <a:srgbClr val="000000"/>
                          </a:solidFill>
                          <a:latin typeface="Times New Roman"/>
                          <a:ea typeface="Times New Roman"/>
                          <a:cs typeface="Arial"/>
                        </a:rPr>
                        <a:t>Name of the post</a:t>
                      </a:r>
                      <a:endParaRPr lang="en-US" sz="16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52400">
                        <a:lnSpc>
                          <a:spcPct val="107000"/>
                        </a:lnSpc>
                        <a:spcBef>
                          <a:spcPts val="0"/>
                        </a:spcBef>
                        <a:spcAft>
                          <a:spcPts val="0"/>
                        </a:spcAft>
                      </a:pPr>
                      <a:r>
                        <a:rPr lang="en-US" sz="1600" b="1" dirty="0">
                          <a:solidFill>
                            <a:srgbClr val="000000"/>
                          </a:solidFill>
                          <a:latin typeface="Times New Roman"/>
                          <a:ea typeface="Times New Roman"/>
                          <a:cs typeface="Arial"/>
                        </a:rPr>
                        <a:t>Probationary Officer (PO) Scale-I</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4371">
                <a:tc>
                  <a:txBody>
                    <a:bodyPr/>
                    <a:lstStyle/>
                    <a:p>
                      <a:pPr marL="0" marR="0" indent="153035">
                        <a:lnSpc>
                          <a:spcPct val="107000"/>
                        </a:lnSpc>
                        <a:spcBef>
                          <a:spcPts val="0"/>
                        </a:spcBef>
                        <a:spcAft>
                          <a:spcPts val="0"/>
                        </a:spcAft>
                      </a:pPr>
                      <a:r>
                        <a:rPr lang="en-US" sz="1600" b="1" dirty="0">
                          <a:solidFill>
                            <a:srgbClr val="000000"/>
                          </a:solidFill>
                          <a:latin typeface="Times New Roman"/>
                          <a:ea typeface="Times New Roman"/>
                          <a:cs typeface="Arial"/>
                        </a:rPr>
                        <a:t>Pay Scale</a:t>
                      </a:r>
                      <a:endParaRPr lang="en-US" sz="1600"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52400">
                        <a:lnSpc>
                          <a:spcPct val="107000"/>
                        </a:lnSpc>
                        <a:spcBef>
                          <a:spcPts val="0"/>
                        </a:spcBef>
                        <a:spcAft>
                          <a:spcPts val="0"/>
                        </a:spcAft>
                      </a:pPr>
                      <a:r>
                        <a:rPr lang="en-US" sz="1600" b="1" dirty="0">
                          <a:solidFill>
                            <a:srgbClr val="000000"/>
                          </a:solidFill>
                          <a:latin typeface="Times New Roman"/>
                          <a:ea typeface="Times New Roman"/>
                          <a:cs typeface="Arial"/>
                        </a:rPr>
                        <a:t>60,000/-</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0800"/>
            <a:ext cx="8229600" cy="593724"/>
          </a:xfrm>
        </p:spPr>
        <p:txBody>
          <a:bodyPr>
            <a:normAutofit/>
          </a:bodyPr>
          <a:lstStyle/>
          <a:p>
            <a:r>
              <a:rPr lang="en-US" sz="2800" b="1" dirty="0">
                <a:solidFill>
                  <a:srgbClr val="C00000"/>
                </a:solidFill>
                <a:latin typeface="Times New Roman" pitchFamily="18" charset="0"/>
                <a:cs typeface="Times New Roman" pitchFamily="18" charset="0"/>
              </a:rPr>
              <a:t>IBPS RRB</a:t>
            </a:r>
            <a:endParaRPr lang="en-US" sz="2800" dirty="0">
              <a:solidFill>
                <a:srgbClr val="C0000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905000" y="602391"/>
          <a:ext cx="8001000" cy="2917372"/>
        </p:xfrm>
        <a:graphic>
          <a:graphicData uri="http://schemas.openxmlformats.org/drawingml/2006/table">
            <a:tbl>
              <a:tblPr/>
              <a:tblGrid>
                <a:gridCol w="4273826">
                  <a:extLst>
                    <a:ext uri="{9D8B030D-6E8A-4147-A177-3AD203B41FA5}">
                      <a16:colId xmlns:a16="http://schemas.microsoft.com/office/drawing/2014/main" val="20000"/>
                    </a:ext>
                  </a:extLst>
                </a:gridCol>
                <a:gridCol w="3727174">
                  <a:extLst>
                    <a:ext uri="{9D8B030D-6E8A-4147-A177-3AD203B41FA5}">
                      <a16:colId xmlns:a16="http://schemas.microsoft.com/office/drawing/2014/main" val="20001"/>
                    </a:ext>
                  </a:extLst>
                </a:gridCol>
              </a:tblGrid>
              <a:tr h="219734">
                <a:tc>
                  <a:txBody>
                    <a:bodyPr/>
                    <a:lstStyle/>
                    <a:p>
                      <a:pPr marL="0" marR="0" indent="127635">
                        <a:lnSpc>
                          <a:spcPct val="107000"/>
                        </a:lnSpc>
                        <a:spcBef>
                          <a:spcPts val="0"/>
                        </a:spcBef>
                        <a:spcAft>
                          <a:spcPts val="0"/>
                        </a:spcAft>
                      </a:pPr>
                      <a:r>
                        <a:rPr lang="en-US" sz="1400" b="1" dirty="0">
                          <a:solidFill>
                            <a:srgbClr val="222222"/>
                          </a:solidFill>
                          <a:latin typeface="Times New Roman" pitchFamily="18" charset="0"/>
                          <a:ea typeface="Times New Roman"/>
                          <a:cs typeface="Times New Roman" pitchFamily="18" charset="0"/>
                        </a:rPr>
                        <a:t>Article Category</a:t>
                      </a:r>
                      <a:endParaRPr lang="en-US" sz="14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400" b="1" dirty="0">
                          <a:solidFill>
                            <a:srgbClr val="222222"/>
                          </a:solidFill>
                          <a:latin typeface="Times New Roman" pitchFamily="18" charset="0"/>
                          <a:ea typeface="Times New Roman"/>
                          <a:cs typeface="Times New Roman" pitchFamily="18" charset="0"/>
                        </a:rPr>
                        <a:t>IBPS RRB X Recruitment 2021</a:t>
                      </a:r>
                      <a:endParaRPr lang="en-US" sz="14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78770">
                <a:tc>
                  <a:txBody>
                    <a:bodyPr/>
                    <a:lstStyle/>
                    <a:p>
                      <a:pPr marL="0" marR="0" indent="127635">
                        <a:lnSpc>
                          <a:spcPct val="107000"/>
                        </a:lnSpc>
                        <a:spcBef>
                          <a:spcPts val="0"/>
                        </a:spcBef>
                        <a:spcAft>
                          <a:spcPts val="0"/>
                        </a:spcAft>
                      </a:pPr>
                      <a:r>
                        <a:rPr lang="en-US" sz="1400" b="1" dirty="0">
                          <a:solidFill>
                            <a:srgbClr val="222222"/>
                          </a:solidFill>
                          <a:latin typeface="Times New Roman" pitchFamily="18" charset="0"/>
                          <a:ea typeface="Times New Roman"/>
                          <a:cs typeface="Times New Roman" pitchFamily="18" charset="0"/>
                        </a:rPr>
                        <a:t>Official Notification for the Recruitment in IBPS</a:t>
                      </a:r>
                      <a:endParaRPr lang="en-US" sz="14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Published</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19734">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Total Vacant Posts</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10676</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26696">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Posts</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Officer Scale I, II and III and Office </a:t>
                      </a:r>
                      <a:endParaRPr lang="en-US" sz="1400">
                        <a:latin typeface="Times New Roman" pitchFamily="18" charset="0"/>
                        <a:ea typeface="Calibri"/>
                        <a:cs typeface="Times New Roman" pitchFamily="18" charset="0"/>
                      </a:endParaRPr>
                    </a:p>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Assistant (Multipurpose)</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19734">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Location of Posting</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Anywhere in India</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19734">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Application Submission Process</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Started Online</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19734">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Exam Will be conducted by</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Institute of Banking Personnel Selection</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19734">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Exam Level</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National</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19734">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Exam Will be conducted</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Online</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19734">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Exam Type</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Objective</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19734">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Number of Phases of exam for selection </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3; Prelim Exam, Mains Exam, and Interview</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19734">
                <a:tc>
                  <a:txBody>
                    <a:bodyPr/>
                    <a:lstStyle/>
                    <a:p>
                      <a:pPr marL="0" marR="0" indent="127635">
                        <a:lnSpc>
                          <a:spcPct val="107000"/>
                        </a:lnSpc>
                        <a:spcBef>
                          <a:spcPts val="0"/>
                        </a:spcBef>
                        <a:spcAft>
                          <a:spcPts val="0"/>
                        </a:spcAft>
                      </a:pPr>
                      <a:r>
                        <a:rPr lang="en-US" sz="1400" b="1">
                          <a:solidFill>
                            <a:srgbClr val="222222"/>
                          </a:solidFill>
                          <a:latin typeface="Times New Roman" pitchFamily="18" charset="0"/>
                          <a:ea typeface="Times New Roman"/>
                          <a:cs typeface="Times New Roman" pitchFamily="18" charset="0"/>
                        </a:rPr>
                        <a:t>Official Website</a:t>
                      </a:r>
                      <a:endParaRPr lang="en-US"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400" b="1" dirty="0">
                          <a:solidFill>
                            <a:srgbClr val="222222"/>
                          </a:solidFill>
                          <a:latin typeface="Times New Roman" pitchFamily="18" charset="0"/>
                          <a:ea typeface="Times New Roman"/>
                          <a:cs typeface="Times New Roman" pitchFamily="18" charset="0"/>
                        </a:rPr>
                        <a:t>www.ibps.in</a:t>
                      </a:r>
                      <a:endParaRPr lang="en-US" sz="14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bl>
          </a:graphicData>
        </a:graphic>
      </p:graphicFrame>
      <p:graphicFrame>
        <p:nvGraphicFramePr>
          <p:cNvPr id="5" name="Table 4"/>
          <p:cNvGraphicFramePr>
            <a:graphicFrameLocks noGrp="1"/>
          </p:cNvGraphicFramePr>
          <p:nvPr/>
        </p:nvGraphicFramePr>
        <p:xfrm>
          <a:off x="1981200" y="3928468"/>
          <a:ext cx="8001000" cy="2728341"/>
        </p:xfrm>
        <a:graphic>
          <a:graphicData uri="http://schemas.openxmlformats.org/drawingml/2006/table">
            <a:tbl>
              <a:tblPr/>
              <a:tblGrid>
                <a:gridCol w="53340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tblGrid>
              <a:tr h="210903">
                <a:tc>
                  <a:txBody>
                    <a:bodyPr/>
                    <a:lstStyle/>
                    <a:p>
                      <a:pPr marL="0" marR="0" algn="ctr">
                        <a:lnSpc>
                          <a:spcPct val="107000"/>
                        </a:lnSpc>
                        <a:spcBef>
                          <a:spcPts val="0"/>
                        </a:spcBef>
                        <a:spcAft>
                          <a:spcPts val="0"/>
                        </a:spcAft>
                      </a:pPr>
                      <a:r>
                        <a:rPr lang="en-US" sz="1600" b="1" dirty="0">
                          <a:solidFill>
                            <a:srgbClr val="0070C0"/>
                          </a:solidFill>
                          <a:latin typeface="Times New Roman"/>
                          <a:ea typeface="Times New Roman"/>
                          <a:cs typeface="Arial"/>
                        </a:rPr>
                        <a:t>Post Name</a:t>
                      </a:r>
                      <a:endParaRPr lang="en-US" sz="1600" dirty="0">
                        <a:solidFill>
                          <a:srgbClr val="0070C0"/>
                        </a:solidFill>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600" b="1" dirty="0">
                          <a:solidFill>
                            <a:srgbClr val="0070C0"/>
                          </a:solidFill>
                          <a:latin typeface="Times New Roman"/>
                          <a:ea typeface="Times New Roman"/>
                          <a:cs typeface="Arial"/>
                        </a:rPr>
                        <a:t>Number of Posts</a:t>
                      </a:r>
                      <a:endParaRPr lang="en-US" sz="1600" dirty="0">
                        <a:solidFill>
                          <a:srgbClr val="0070C0"/>
                        </a:solidFill>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0"/>
                  </a:ext>
                </a:extLst>
              </a:tr>
              <a:tr h="210903">
                <a:tc>
                  <a:txBody>
                    <a:bodyPr/>
                    <a:lstStyle/>
                    <a:p>
                      <a:pPr marL="0" marR="0" indent="152400">
                        <a:lnSpc>
                          <a:spcPct val="107000"/>
                        </a:lnSpc>
                        <a:spcBef>
                          <a:spcPts val="0"/>
                        </a:spcBef>
                        <a:spcAft>
                          <a:spcPts val="0"/>
                        </a:spcAft>
                      </a:pPr>
                      <a:r>
                        <a:rPr lang="en-US" sz="1600" b="1">
                          <a:solidFill>
                            <a:srgbClr val="000000"/>
                          </a:solidFill>
                          <a:latin typeface="Times New Roman"/>
                          <a:ea typeface="Times New Roman"/>
                          <a:cs typeface="Arial"/>
                        </a:rPr>
                        <a:t>IBPS RRB Office Assistant (Multipurpose)</a:t>
                      </a:r>
                      <a:endParaRPr lang="en-US" sz="1600" b="1">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Arial"/>
                        </a:rPr>
                        <a:t>5134</a:t>
                      </a:r>
                      <a:endParaRPr lang="en-US" sz="1600" b="1" dirty="0">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10903">
                <a:tc>
                  <a:txBody>
                    <a:bodyPr/>
                    <a:lstStyle/>
                    <a:p>
                      <a:pPr marL="0" marR="0" indent="152400">
                        <a:lnSpc>
                          <a:spcPct val="107000"/>
                        </a:lnSpc>
                        <a:spcBef>
                          <a:spcPts val="0"/>
                        </a:spcBef>
                        <a:spcAft>
                          <a:spcPts val="0"/>
                        </a:spcAft>
                      </a:pPr>
                      <a:r>
                        <a:rPr lang="en-US" sz="1600" b="1">
                          <a:solidFill>
                            <a:srgbClr val="000000"/>
                          </a:solidFill>
                          <a:latin typeface="Times New Roman"/>
                          <a:ea typeface="Times New Roman"/>
                          <a:cs typeface="Arial"/>
                        </a:rPr>
                        <a:t>IBPS RRB Officer Scale -I (Assistant Manager)</a:t>
                      </a:r>
                      <a:endParaRPr lang="en-US" sz="1600" b="1">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Arial"/>
                        </a:rPr>
                        <a:t>3922</a:t>
                      </a:r>
                      <a:endParaRPr lang="en-US" sz="1600" b="1" dirty="0">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2"/>
                  </a:ext>
                </a:extLst>
              </a:tr>
              <a:tr h="210903">
                <a:tc>
                  <a:txBody>
                    <a:bodyPr/>
                    <a:lstStyle/>
                    <a:p>
                      <a:pPr marL="0" marR="0" indent="152400">
                        <a:lnSpc>
                          <a:spcPct val="107000"/>
                        </a:lnSpc>
                        <a:spcBef>
                          <a:spcPts val="0"/>
                        </a:spcBef>
                        <a:spcAft>
                          <a:spcPts val="0"/>
                        </a:spcAft>
                      </a:pPr>
                      <a:r>
                        <a:rPr lang="en-US" sz="1600" b="1">
                          <a:solidFill>
                            <a:srgbClr val="000000"/>
                          </a:solidFill>
                          <a:latin typeface="Times New Roman"/>
                          <a:ea typeface="Times New Roman"/>
                          <a:cs typeface="Arial"/>
                        </a:rPr>
                        <a:t>IBPS RRB Officer Scale-II (Marketing Officer)</a:t>
                      </a:r>
                      <a:endParaRPr lang="en-US" sz="1600" b="1">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Arial"/>
                        </a:rPr>
                        <a:t>43</a:t>
                      </a:r>
                      <a:endParaRPr lang="en-US" sz="1600" b="1" dirty="0">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10903">
                <a:tc>
                  <a:txBody>
                    <a:bodyPr/>
                    <a:lstStyle/>
                    <a:p>
                      <a:pPr marL="0" marR="0" indent="152400">
                        <a:lnSpc>
                          <a:spcPct val="107000"/>
                        </a:lnSpc>
                        <a:spcBef>
                          <a:spcPts val="0"/>
                        </a:spcBef>
                        <a:spcAft>
                          <a:spcPts val="0"/>
                        </a:spcAft>
                      </a:pPr>
                      <a:r>
                        <a:rPr lang="en-US" sz="1600" b="1">
                          <a:solidFill>
                            <a:srgbClr val="000000"/>
                          </a:solidFill>
                          <a:latin typeface="Times New Roman"/>
                          <a:ea typeface="Times New Roman"/>
                          <a:cs typeface="Arial"/>
                        </a:rPr>
                        <a:t>IBPS RRB Officer Scale-II (Agriculture Officer)</a:t>
                      </a:r>
                      <a:endParaRPr lang="en-US" sz="1600" b="1">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Arial"/>
                        </a:rPr>
                        <a:t>25</a:t>
                      </a:r>
                      <a:endParaRPr lang="en-US" sz="1600" b="1" dirty="0">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4"/>
                  </a:ext>
                </a:extLst>
              </a:tr>
              <a:tr h="210903">
                <a:tc>
                  <a:txBody>
                    <a:bodyPr/>
                    <a:lstStyle/>
                    <a:p>
                      <a:pPr marL="0" marR="0" indent="152400">
                        <a:lnSpc>
                          <a:spcPct val="107000"/>
                        </a:lnSpc>
                        <a:spcBef>
                          <a:spcPts val="0"/>
                        </a:spcBef>
                        <a:spcAft>
                          <a:spcPts val="0"/>
                        </a:spcAft>
                      </a:pPr>
                      <a:r>
                        <a:rPr lang="en-US" sz="1600" b="1">
                          <a:solidFill>
                            <a:srgbClr val="000000"/>
                          </a:solidFill>
                          <a:latin typeface="Times New Roman"/>
                          <a:ea typeface="Times New Roman"/>
                          <a:cs typeface="Arial"/>
                        </a:rPr>
                        <a:t>IBPS RRB Officer Scale-II (Treasury Officer)</a:t>
                      </a:r>
                      <a:endParaRPr lang="en-US" sz="1600" b="1">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Arial"/>
                        </a:rPr>
                        <a:t>10</a:t>
                      </a:r>
                      <a:endParaRPr lang="en-US" sz="1600" b="1" dirty="0">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10903">
                <a:tc>
                  <a:txBody>
                    <a:bodyPr/>
                    <a:lstStyle/>
                    <a:p>
                      <a:pPr marL="0" marR="0" indent="152400">
                        <a:lnSpc>
                          <a:spcPct val="107000"/>
                        </a:lnSpc>
                        <a:spcBef>
                          <a:spcPts val="0"/>
                        </a:spcBef>
                        <a:spcAft>
                          <a:spcPts val="0"/>
                        </a:spcAft>
                      </a:pPr>
                      <a:r>
                        <a:rPr lang="en-US" sz="1600" b="1">
                          <a:solidFill>
                            <a:srgbClr val="000000"/>
                          </a:solidFill>
                          <a:latin typeface="Times New Roman"/>
                          <a:ea typeface="Times New Roman"/>
                          <a:cs typeface="Arial"/>
                        </a:rPr>
                        <a:t>IBPS RRB Officer Scale-II (CA)</a:t>
                      </a:r>
                      <a:endParaRPr lang="en-US" sz="1600" b="1">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Arial"/>
                        </a:rPr>
                        <a:t>32</a:t>
                      </a:r>
                      <a:endParaRPr lang="en-US" sz="1600" b="1" dirty="0">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6"/>
                  </a:ext>
                </a:extLst>
              </a:tr>
              <a:tr h="210903">
                <a:tc>
                  <a:txBody>
                    <a:bodyPr/>
                    <a:lstStyle/>
                    <a:p>
                      <a:pPr marL="0" marR="0" indent="152400">
                        <a:lnSpc>
                          <a:spcPct val="107000"/>
                        </a:lnSpc>
                        <a:spcBef>
                          <a:spcPts val="0"/>
                        </a:spcBef>
                        <a:spcAft>
                          <a:spcPts val="0"/>
                        </a:spcAft>
                      </a:pPr>
                      <a:r>
                        <a:rPr lang="en-US" sz="1600" b="1">
                          <a:solidFill>
                            <a:srgbClr val="000000"/>
                          </a:solidFill>
                          <a:latin typeface="Times New Roman"/>
                          <a:ea typeface="Times New Roman"/>
                          <a:cs typeface="Arial"/>
                        </a:rPr>
                        <a:t>IBPS RRB Officer Scale-II (Law)</a:t>
                      </a:r>
                      <a:endParaRPr lang="en-US" sz="1600" b="1">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Arial"/>
                        </a:rPr>
                        <a:t>27</a:t>
                      </a:r>
                      <a:endParaRPr lang="en-US" sz="1600" b="1" dirty="0">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10903">
                <a:tc>
                  <a:txBody>
                    <a:bodyPr/>
                    <a:lstStyle/>
                    <a:p>
                      <a:pPr marL="0" marR="0" indent="152400">
                        <a:lnSpc>
                          <a:spcPct val="107000"/>
                        </a:lnSpc>
                        <a:spcBef>
                          <a:spcPts val="0"/>
                        </a:spcBef>
                        <a:spcAft>
                          <a:spcPts val="0"/>
                        </a:spcAft>
                      </a:pPr>
                      <a:r>
                        <a:rPr lang="en-US" sz="1600" b="1">
                          <a:solidFill>
                            <a:srgbClr val="000000"/>
                          </a:solidFill>
                          <a:latin typeface="Times New Roman"/>
                          <a:ea typeface="Times New Roman"/>
                          <a:cs typeface="Arial"/>
                        </a:rPr>
                        <a:t>IBPS RRB Officer Scale-II (IT)</a:t>
                      </a:r>
                      <a:endParaRPr lang="en-US" sz="1600" b="1">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Arial"/>
                        </a:rPr>
                        <a:t>59</a:t>
                      </a:r>
                      <a:endParaRPr lang="en-US" sz="1600" b="1" dirty="0">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08"/>
                  </a:ext>
                </a:extLst>
              </a:tr>
              <a:tr h="210903">
                <a:tc>
                  <a:txBody>
                    <a:bodyPr/>
                    <a:lstStyle/>
                    <a:p>
                      <a:pPr marL="0" marR="0" indent="152400">
                        <a:lnSpc>
                          <a:spcPct val="107000"/>
                        </a:lnSpc>
                        <a:spcBef>
                          <a:spcPts val="0"/>
                        </a:spcBef>
                        <a:spcAft>
                          <a:spcPts val="0"/>
                        </a:spcAft>
                      </a:pPr>
                      <a:r>
                        <a:rPr lang="en-US" sz="1600" b="1">
                          <a:solidFill>
                            <a:srgbClr val="000000"/>
                          </a:solidFill>
                          <a:latin typeface="Times New Roman"/>
                          <a:ea typeface="Times New Roman"/>
                          <a:cs typeface="Arial"/>
                        </a:rPr>
                        <a:t>Officer Scale-II (General Banking Officer)</a:t>
                      </a:r>
                      <a:endParaRPr lang="en-US" sz="1600" b="1">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Arial"/>
                        </a:rPr>
                        <a:t>906</a:t>
                      </a:r>
                      <a:endParaRPr lang="en-US" sz="1600" b="1" dirty="0">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10903">
                <a:tc>
                  <a:txBody>
                    <a:bodyPr/>
                    <a:lstStyle/>
                    <a:p>
                      <a:pPr marL="0" marR="0" indent="152400">
                        <a:lnSpc>
                          <a:spcPct val="107000"/>
                        </a:lnSpc>
                        <a:spcBef>
                          <a:spcPts val="0"/>
                        </a:spcBef>
                        <a:spcAft>
                          <a:spcPts val="0"/>
                        </a:spcAft>
                      </a:pPr>
                      <a:r>
                        <a:rPr lang="en-US" sz="1600" b="1" dirty="0">
                          <a:solidFill>
                            <a:srgbClr val="000000"/>
                          </a:solidFill>
                          <a:latin typeface="Times New Roman"/>
                          <a:ea typeface="Times New Roman"/>
                          <a:cs typeface="Arial"/>
                        </a:rPr>
                        <a:t>Officer Scale – III</a:t>
                      </a:r>
                      <a:endParaRPr lang="en-US" sz="1600" b="1" dirty="0">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Arial"/>
                        </a:rPr>
                        <a:t>210</a:t>
                      </a:r>
                      <a:endParaRPr lang="en-US" sz="1600" b="1" dirty="0">
                        <a:latin typeface="Calibri"/>
                        <a:ea typeface="Calibri"/>
                        <a:cs typeface="Arial"/>
                      </a:endParaRPr>
                    </a:p>
                  </a:txBody>
                  <a:tcPr marL="65444" marR="654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10010"/>
                  </a:ext>
                </a:extLst>
              </a:tr>
            </a:tbl>
          </a:graphicData>
        </a:graphic>
      </p:graphicFrame>
      <p:sp>
        <p:nvSpPr>
          <p:cNvPr id="6" name="Title 1"/>
          <p:cNvSpPr txBox="1">
            <a:spLocks/>
          </p:cNvSpPr>
          <p:nvPr/>
        </p:nvSpPr>
        <p:spPr>
          <a:xfrm>
            <a:off x="1981200" y="3429000"/>
            <a:ext cx="8229600" cy="593724"/>
          </a:xfrm>
          <a:prstGeom prst="rect">
            <a:avLst/>
          </a:prstGeom>
        </p:spPr>
        <p:txBody>
          <a:bodyPr vert="horz" lIns="91440" tIns="45720" rIns="91440" bIns="45720" rtlCol="0" anchor="ctr">
            <a:normAutofit/>
          </a:bodyPr>
          <a:lstStyle/>
          <a:p>
            <a:pPr algn="ctr"/>
            <a:r>
              <a:rPr lang="en-US" sz="2000" b="1" dirty="0">
                <a:solidFill>
                  <a:srgbClr val="C00000"/>
                </a:solidFill>
                <a:latin typeface="Times New Roman" pitchFamily="18" charset="0"/>
                <a:cs typeface="Times New Roman" pitchFamily="18" charset="0"/>
              </a:rPr>
              <a:t>IBPS RRB Vacancy Details 2021</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304801"/>
            <a:ext cx="8229600" cy="5821363"/>
          </a:xfrm>
        </p:spPr>
        <p:txBody>
          <a:bodyPr anchor="ctr">
            <a:normAutofit fontScale="62500" lnSpcReduction="20000"/>
          </a:bodyPr>
          <a:lstStyle/>
          <a:p>
            <a:pPr>
              <a:buNone/>
            </a:pPr>
            <a:r>
              <a:rPr lang="en-US" sz="3600" b="1" dirty="0">
                <a:solidFill>
                  <a:srgbClr val="C00000"/>
                </a:solidFill>
                <a:latin typeface="Times New Roman" pitchFamily="18" charset="0"/>
                <a:cs typeface="Times New Roman" pitchFamily="18" charset="0"/>
              </a:rPr>
              <a:t>Eligibility Criteria</a:t>
            </a:r>
          </a:p>
          <a:p>
            <a:pPr>
              <a:buNone/>
            </a:pPr>
            <a:r>
              <a:rPr lang="en-US" b="1" dirty="0">
                <a:solidFill>
                  <a:srgbClr val="0070C0"/>
                </a:solidFill>
                <a:latin typeface="Times New Roman" pitchFamily="18" charset="0"/>
                <a:cs typeface="Times New Roman" pitchFamily="18" charset="0"/>
              </a:rPr>
              <a:t>Nationality</a:t>
            </a:r>
          </a:p>
          <a:p>
            <a:r>
              <a:rPr lang="en-US" dirty="0">
                <a:latin typeface="Times New Roman" pitchFamily="18" charset="0"/>
                <a:cs typeface="Times New Roman" pitchFamily="18" charset="0"/>
              </a:rPr>
              <a:t>To apply for the vacancies release by IBPS the applicant must be either;</a:t>
            </a:r>
          </a:p>
          <a:p>
            <a:r>
              <a:rPr lang="en-US" dirty="0">
                <a:latin typeface="Times New Roman" pitchFamily="18" charset="0"/>
                <a:cs typeface="Times New Roman" pitchFamily="18" charset="0"/>
              </a:rPr>
              <a:t>1) a Citizen of India or 2) a subject of Nepal or 3) a subject of Bhutan or 4)  a Tibetan Refugee (came to India before 1st January 1962 with the intention of permanently settling in India) or 5)  a person of Indian origin who has migrated from countries like  Pakistan, Burma, Sri Lanka, East African countries of Kenya, etc. With the intention of permanently settling in India.</a:t>
            </a:r>
          </a:p>
          <a:p>
            <a:pPr>
              <a:buNone/>
            </a:pPr>
            <a:r>
              <a:rPr lang="en-US" sz="3600" b="1" dirty="0">
                <a:solidFill>
                  <a:srgbClr val="C00000"/>
                </a:solidFill>
                <a:latin typeface="Times New Roman" pitchFamily="18" charset="0"/>
                <a:cs typeface="Times New Roman" pitchFamily="18" charset="0"/>
              </a:rPr>
              <a:t>Age Limit</a:t>
            </a:r>
          </a:p>
          <a:p>
            <a:pPr lvl="0"/>
            <a:r>
              <a:rPr lang="en-US" b="1" dirty="0">
                <a:solidFill>
                  <a:srgbClr val="0070C0"/>
                </a:solidFill>
                <a:latin typeface="Times New Roman" pitchFamily="18" charset="0"/>
                <a:cs typeface="Times New Roman" pitchFamily="18" charset="0"/>
              </a:rPr>
              <a:t>For Officer Scale- III (Senior Manager)</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 Applicants’ age should be above 21 years and below 40 years according to this candidates should not have been born earlier than 03.06.1981 and later than 31.05.2000 (both dates inclusive).</a:t>
            </a:r>
          </a:p>
          <a:p>
            <a:pPr lvl="0"/>
            <a:r>
              <a:rPr lang="en-US" b="1" dirty="0">
                <a:latin typeface="Times New Roman" pitchFamily="18" charset="0"/>
                <a:cs typeface="Times New Roman" pitchFamily="18" charset="0"/>
              </a:rPr>
              <a:t> </a:t>
            </a:r>
            <a:r>
              <a:rPr lang="en-US" b="1" dirty="0">
                <a:solidFill>
                  <a:srgbClr val="0070C0"/>
                </a:solidFill>
                <a:latin typeface="Times New Roman" pitchFamily="18" charset="0"/>
                <a:cs typeface="Times New Roman" pitchFamily="18" charset="0"/>
              </a:rPr>
              <a:t>For Officer Scale-II (Manager)</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 to apply for this post the age of the candidate should be above 21 years and below 32 years. It means that the candidates should not have been born earlier than 03.06.1989 and later than 31.05.2000 (both dates inclusive).</a:t>
            </a:r>
          </a:p>
          <a:p>
            <a:pPr lvl="0"/>
            <a:r>
              <a:rPr lang="en-US" b="1" dirty="0">
                <a:solidFill>
                  <a:srgbClr val="0070C0"/>
                </a:solidFill>
                <a:latin typeface="Times New Roman" pitchFamily="18" charset="0"/>
                <a:cs typeface="Times New Roman" pitchFamily="18" charset="0"/>
              </a:rPr>
              <a:t>For Officer Scale- I (Assistant Manager)</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 Age to apply for this post is above 18 years and below 30 years. The candidates should not have been born earlier than 03.06.1991 and later than 31.05.2003 (both dates inclusive).</a:t>
            </a:r>
          </a:p>
          <a:p>
            <a:pPr lvl="0"/>
            <a:r>
              <a:rPr lang="en-US" b="1" dirty="0">
                <a:solidFill>
                  <a:srgbClr val="0070C0"/>
                </a:solidFill>
                <a:latin typeface="Times New Roman" pitchFamily="18" charset="0"/>
                <a:cs typeface="Times New Roman" pitchFamily="18" charset="0"/>
              </a:rPr>
              <a:t>For Office Assistant (Multipurpose)</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 Applicants’ age should be between 18 years and 28 years to apply for this post. So the candidates should have not been born earlier than 02.06.1993 and later than 01.06.2003 (both dates inclusive).</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228600"/>
            <a:ext cx="8229600" cy="6324600"/>
          </a:xfrm>
        </p:spPr>
        <p:txBody>
          <a:bodyPr anchor="ctr">
            <a:normAutofit fontScale="47500" lnSpcReduction="20000"/>
          </a:bodyPr>
          <a:lstStyle/>
          <a:p>
            <a:pPr>
              <a:buNone/>
            </a:pPr>
            <a:r>
              <a:rPr lang="en-US" sz="4000" b="1" dirty="0">
                <a:solidFill>
                  <a:srgbClr val="C00000"/>
                </a:solidFill>
                <a:latin typeface="Times New Roman" pitchFamily="18" charset="0"/>
                <a:cs typeface="Times New Roman" pitchFamily="18" charset="0"/>
              </a:rPr>
              <a:t>Educational Qualification</a:t>
            </a:r>
          </a:p>
          <a:p>
            <a:pPr>
              <a:buNone/>
            </a:pPr>
            <a:endParaRPr lang="en-US" b="1" dirty="0">
              <a:solidFill>
                <a:srgbClr val="C00000"/>
              </a:solidFill>
              <a:latin typeface="Times New Roman" pitchFamily="18" charset="0"/>
              <a:cs typeface="Times New Roman" pitchFamily="18" charset="0"/>
            </a:endParaRPr>
          </a:p>
          <a:p>
            <a:pPr lvl="0"/>
            <a:r>
              <a:rPr lang="en-US" b="1" dirty="0">
                <a:solidFill>
                  <a:srgbClr val="0070C0"/>
                </a:solidFill>
                <a:latin typeface="Times New Roman" pitchFamily="18" charset="0"/>
                <a:cs typeface="Times New Roman" pitchFamily="18" charset="0"/>
              </a:rPr>
              <a:t>For Office Assistant (Multipurpose):</a:t>
            </a:r>
            <a:r>
              <a:rPr lang="en-US" dirty="0">
                <a:latin typeface="Times New Roman" pitchFamily="18" charset="0"/>
                <a:cs typeface="Times New Roman" pitchFamily="18" charset="0"/>
              </a:rPr>
              <a:t> Candidate must have a Bachelor’s degree in any discipline from a recognized University or its equivalent. Working knowledge of the computer is desirable.</a:t>
            </a:r>
          </a:p>
          <a:p>
            <a:pPr lvl="0"/>
            <a:r>
              <a:rPr lang="en-US" b="1" dirty="0">
                <a:latin typeface="Times New Roman" pitchFamily="18" charset="0"/>
                <a:cs typeface="Times New Roman" pitchFamily="18" charset="0"/>
              </a:rPr>
              <a:t>Officer Scale-I (Assistant Manager):</a:t>
            </a:r>
            <a:r>
              <a:rPr lang="en-US" dirty="0">
                <a:latin typeface="Times New Roman" pitchFamily="18" charset="0"/>
                <a:cs typeface="Times New Roman" pitchFamily="18" charset="0"/>
              </a:rPr>
              <a:t> Bachelor’s degree in any discipline from a recognized University or its equivalent is the basic requirement for this post. An applicant with graduation degree in Agriculture, Horticulture, Forestry, Animal Husbandry, —- 7 Veterinary Science, Agricultural Engineering, </a:t>
            </a:r>
            <a:r>
              <a:rPr lang="en-US" dirty="0" err="1">
                <a:latin typeface="Times New Roman" pitchFamily="18" charset="0"/>
                <a:cs typeface="Times New Roman" pitchFamily="18" charset="0"/>
              </a:rPr>
              <a:t>Pisciculture</a:t>
            </a:r>
            <a:r>
              <a:rPr lang="en-US" dirty="0">
                <a:latin typeface="Times New Roman" pitchFamily="18" charset="0"/>
                <a:cs typeface="Times New Roman" pitchFamily="18" charset="0"/>
              </a:rPr>
              <a:t>, Agricultural Marketing and Cooperation, Information Technology, Management, Law, Economics or Accountancy will get the preference.</a:t>
            </a:r>
          </a:p>
          <a:p>
            <a:pPr lvl="0"/>
            <a:r>
              <a:rPr lang="en-US" b="1" dirty="0">
                <a:solidFill>
                  <a:srgbClr val="0070C0"/>
                </a:solidFill>
                <a:latin typeface="Times New Roman" pitchFamily="18" charset="0"/>
                <a:cs typeface="Times New Roman" pitchFamily="18" charset="0"/>
              </a:rPr>
              <a:t>Officer Scale-II General Banking Officer (Manager):</a:t>
            </a:r>
            <a:r>
              <a:rPr lang="en-US" dirty="0">
                <a:latin typeface="Times New Roman" pitchFamily="18" charset="0"/>
                <a:cs typeface="Times New Roman" pitchFamily="18" charset="0"/>
              </a:rPr>
              <a:t> Candidate with Bachelor’s degree in any discipline from a recognized University or its equivalent with a minimum of 50% marks in aggregate can apply for this post. Preference will be given to the candidates having a degree in Banking, Finance, Marketing, Agriculture, Horticulture, Forestry, Animal Husbandry, Veterinary Science, Agricultural Engineering, </a:t>
            </a:r>
            <a:r>
              <a:rPr lang="en-US" dirty="0" err="1">
                <a:latin typeface="Times New Roman" pitchFamily="18" charset="0"/>
                <a:cs typeface="Times New Roman" pitchFamily="18" charset="0"/>
              </a:rPr>
              <a:t>Pisciculture</a:t>
            </a:r>
            <a:r>
              <a:rPr lang="en-US" dirty="0">
                <a:latin typeface="Times New Roman" pitchFamily="18" charset="0"/>
                <a:cs typeface="Times New Roman" pitchFamily="18" charset="0"/>
              </a:rPr>
              <a:t>, Agricultural Marketing and Cooperation, Information Technology, Management, Law, Economics and Accountancy.</a:t>
            </a:r>
          </a:p>
          <a:p>
            <a:pPr lvl="0"/>
            <a:r>
              <a:rPr lang="en-US" b="1" dirty="0">
                <a:solidFill>
                  <a:srgbClr val="0070C0"/>
                </a:solidFill>
                <a:latin typeface="Times New Roman" pitchFamily="18" charset="0"/>
                <a:cs typeface="Times New Roman" pitchFamily="18" charset="0"/>
              </a:rPr>
              <a:t>Officer Scale-II Specialist Officers (Manager):</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Different qualification is required to apply for different posts that come under this category;</a:t>
            </a:r>
          </a:p>
          <a:p>
            <a:pPr lvl="0"/>
            <a:r>
              <a:rPr lang="en-US" b="1" dirty="0">
                <a:solidFill>
                  <a:srgbClr val="0070C0"/>
                </a:solidFill>
                <a:latin typeface="Times New Roman" pitchFamily="18" charset="0"/>
                <a:cs typeface="Times New Roman" pitchFamily="18" charset="0"/>
              </a:rPr>
              <a:t>Information Technology Officer:</a:t>
            </a:r>
            <a:r>
              <a:rPr lang="en-US" dirty="0">
                <a:latin typeface="Times New Roman" pitchFamily="18" charset="0"/>
                <a:cs typeface="Times New Roman" pitchFamily="18" charset="0"/>
              </a:rPr>
              <a:t> Candidate with Bachelor’s degree from a recognized University in Electronics / Communication / Computer Science / Information Technology or its equivalent with a minimum of 50% marks in aggregate can apply for this post. One year of experience in the relevant field is also required.</a:t>
            </a:r>
          </a:p>
          <a:p>
            <a:pPr lvl="0"/>
            <a:r>
              <a:rPr lang="en-US" b="1" dirty="0">
                <a:solidFill>
                  <a:srgbClr val="0070C0"/>
                </a:solidFill>
                <a:latin typeface="Times New Roman" pitchFamily="18" charset="0"/>
                <a:cs typeface="Times New Roman" pitchFamily="18" charset="0"/>
              </a:rPr>
              <a:t>Chartered Accountant:</a:t>
            </a:r>
            <a:r>
              <a:rPr lang="en-US" dirty="0">
                <a:latin typeface="Times New Roman" pitchFamily="18" charset="0"/>
                <a:cs typeface="Times New Roman" pitchFamily="18" charset="0"/>
              </a:rPr>
              <a:t> Candidate must be a Certified Associate (CA) from Institute of Chartered Accountants of India with One Year as a Chartered Accountant.</a:t>
            </a:r>
          </a:p>
          <a:p>
            <a:pPr lvl="0"/>
            <a:r>
              <a:rPr lang="en-US" b="1" dirty="0">
                <a:solidFill>
                  <a:srgbClr val="0070C0"/>
                </a:solidFill>
                <a:latin typeface="Times New Roman" pitchFamily="18" charset="0"/>
                <a:cs typeface="Times New Roman" pitchFamily="18" charset="0"/>
              </a:rPr>
              <a:t>Law Officer:</a:t>
            </a:r>
            <a:r>
              <a:rPr lang="en-US" dirty="0">
                <a:latin typeface="Times New Roman" pitchFamily="18" charset="0"/>
                <a:cs typeface="Times New Roman" pitchFamily="18" charset="0"/>
              </a:rPr>
              <a:t> To apply for the post the applicant must have Degree from a recognized University in Law or its equivalent with a minimum of 50% marks in aggregate.  Applicant must have worked as an advocate for two years or have worked as Law Officer in Banks or Financial Institutions for a period of 2 years.</a:t>
            </a:r>
          </a:p>
          <a:p>
            <a:pPr lvl="0"/>
            <a:r>
              <a:rPr lang="en-US" b="1" dirty="0">
                <a:solidFill>
                  <a:srgbClr val="0070C0"/>
                </a:solidFill>
                <a:latin typeface="Times New Roman" pitchFamily="18" charset="0"/>
                <a:cs typeface="Times New Roman" pitchFamily="18" charset="0"/>
              </a:rPr>
              <a:t>Treasury Manager:</a:t>
            </a:r>
            <a:r>
              <a:rPr lang="en-US" dirty="0">
                <a:latin typeface="Times New Roman" pitchFamily="18" charset="0"/>
                <a:cs typeface="Times New Roman" pitchFamily="18" charset="0"/>
              </a:rPr>
              <a:t> Chartered Accountant or MBA in Finance from a recognized university/ institution with one year of experience in relevant field can apply for this post.</a:t>
            </a:r>
          </a:p>
          <a:p>
            <a:pPr lvl="0"/>
            <a:r>
              <a:rPr lang="en-US" b="1" dirty="0">
                <a:solidFill>
                  <a:srgbClr val="0070C0"/>
                </a:solidFill>
                <a:latin typeface="Times New Roman" pitchFamily="18" charset="0"/>
                <a:cs typeface="Times New Roman" pitchFamily="18" charset="0"/>
              </a:rPr>
              <a:t>Marketing Officer:</a:t>
            </a:r>
            <a:r>
              <a:rPr lang="en-US" dirty="0">
                <a:latin typeface="Times New Roman" pitchFamily="18" charset="0"/>
                <a:cs typeface="Times New Roman" pitchFamily="18" charset="0"/>
              </a:rPr>
              <a:t> To apply for this post the applicant need to have an MBA degree with relevant experience of 1 year.</a:t>
            </a:r>
          </a:p>
          <a:p>
            <a:pPr lvl="0"/>
            <a:r>
              <a:rPr lang="en-US" b="1" dirty="0">
                <a:solidFill>
                  <a:srgbClr val="0070C0"/>
                </a:solidFill>
                <a:latin typeface="Times New Roman" pitchFamily="18" charset="0"/>
                <a:cs typeface="Times New Roman" pitchFamily="18" charset="0"/>
              </a:rPr>
              <a:t>Agricultural Officer:</a:t>
            </a:r>
            <a:r>
              <a:rPr lang="en-US" dirty="0">
                <a:latin typeface="Times New Roman" pitchFamily="18" charset="0"/>
                <a:cs typeface="Times New Roman" pitchFamily="18" charset="0"/>
              </a:rPr>
              <a:t> for this post the following educational qualification is required; Bachelor’s degree in any discipline from a recognized University or its equivalent with a minimum of 50% marks in aggregate. Preference will be given to the candidates having Degree/ Diploma in Banking, Finance, Marketing, Agriculture, Horticulture, Forestry, Animal Husbandry, Veterinary Science, Agricultural Engineering, </a:t>
            </a:r>
            <a:r>
              <a:rPr lang="en-US" dirty="0" err="1">
                <a:latin typeface="Times New Roman" pitchFamily="18" charset="0"/>
                <a:cs typeface="Times New Roman" pitchFamily="18" charset="0"/>
              </a:rPr>
              <a:t>Pisciculture</a:t>
            </a:r>
            <a:r>
              <a:rPr lang="en-US" dirty="0">
                <a:latin typeface="Times New Roman" pitchFamily="18" charset="0"/>
                <a:cs typeface="Times New Roman" pitchFamily="18" charset="0"/>
              </a:rPr>
              <a:t>, Agricultural Marketing and Co-operation, Information Technology, Management, Law, Economics and Accountancy. The applicant needs to have an experience of 5 years as an Officer in a Bank or Financial Institutions.</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dirty="0">
                <a:solidFill>
                  <a:srgbClr val="0070C0"/>
                </a:solidFill>
                <a:latin typeface="Times New Roman" pitchFamily="18" charset="0"/>
                <a:cs typeface="Times New Roman" pitchFamily="18" charset="0"/>
              </a:rPr>
              <a:t>EMPLOYEE STATE INSURANCE CORPORATION (ESIC) UDC Recruitment 2021</a:t>
            </a:r>
            <a:endParaRPr lang="en-US" sz="2000" dirty="0">
              <a:solidFill>
                <a:srgbClr val="0070C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981200" y="1447796"/>
          <a:ext cx="8229600" cy="3650258"/>
        </p:xfrm>
        <a:graphic>
          <a:graphicData uri="http://schemas.openxmlformats.org/drawingml/2006/table">
            <a:tbl>
              <a:tblPr/>
              <a:tblGrid>
                <a:gridCol w="4548367">
                  <a:extLst>
                    <a:ext uri="{9D8B030D-6E8A-4147-A177-3AD203B41FA5}">
                      <a16:colId xmlns:a16="http://schemas.microsoft.com/office/drawing/2014/main" val="20000"/>
                    </a:ext>
                  </a:extLst>
                </a:gridCol>
                <a:gridCol w="3681233">
                  <a:extLst>
                    <a:ext uri="{9D8B030D-6E8A-4147-A177-3AD203B41FA5}">
                      <a16:colId xmlns:a16="http://schemas.microsoft.com/office/drawing/2014/main" val="20001"/>
                    </a:ext>
                  </a:extLst>
                </a:gridCol>
              </a:tblGrid>
              <a:tr h="312147">
                <a:tc>
                  <a:txBody>
                    <a:bodyPr/>
                    <a:lstStyle/>
                    <a:p>
                      <a:pPr marL="0" marR="0" indent="127635">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Name of the Recruitment</a:t>
                      </a:r>
                      <a:endParaRPr lang="en-US" sz="1600" dirty="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ESIC UDC Recruitment</a:t>
                      </a:r>
                      <a:endParaRPr lang="en-US" sz="160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560002">
                <a:tc>
                  <a:txBody>
                    <a:bodyPr/>
                    <a:lstStyle/>
                    <a:p>
                      <a:pPr marL="0" marR="0" indent="127635">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Concerned Authority</a:t>
                      </a:r>
                      <a:endParaRPr lang="en-US" sz="1600" dirty="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Employee State Insurance Corporation </a:t>
                      </a:r>
                    </a:p>
                    <a:p>
                      <a:pPr marL="0" marR="0" indent="127635">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(ESIC)</a:t>
                      </a:r>
                      <a:endParaRPr lang="en-US" sz="1600" dirty="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2147">
                <a:tc>
                  <a:txBody>
                    <a:bodyPr/>
                    <a:lstStyle/>
                    <a:p>
                      <a:pPr marL="0" marR="0" indent="127635">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Notification No.</a:t>
                      </a:r>
                      <a:endParaRPr lang="en-US" sz="160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Available soon</a:t>
                      </a:r>
                      <a:endParaRPr lang="en-US" sz="1600" dirty="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12147">
                <a:tc>
                  <a:txBody>
                    <a:bodyPr/>
                    <a:lstStyle/>
                    <a:p>
                      <a:pPr marL="0" marR="0" indent="127635">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Year of Recruitment</a:t>
                      </a:r>
                      <a:endParaRPr lang="en-US" sz="160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2021</a:t>
                      </a:r>
                      <a:endParaRPr lang="en-US" sz="1600" dirty="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12147">
                <a:tc>
                  <a:txBody>
                    <a:bodyPr/>
                    <a:lstStyle/>
                    <a:p>
                      <a:pPr marL="0" marR="0" indent="127635">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Job Type</a:t>
                      </a:r>
                      <a:endParaRPr lang="en-US" sz="160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Government Group C Job</a:t>
                      </a:r>
                      <a:endParaRPr lang="en-US" sz="1600" dirty="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93080">
                <a:tc>
                  <a:txBody>
                    <a:bodyPr/>
                    <a:lstStyle/>
                    <a:p>
                      <a:pPr marL="0" marR="0" indent="127635">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Name of the post</a:t>
                      </a:r>
                      <a:endParaRPr lang="en-US" sz="160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Upper Division Clerk (UDC)/ Clerk-</a:t>
                      </a:r>
                    </a:p>
                    <a:p>
                      <a:pPr marL="0" marR="0" indent="127635">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Cashier Posts and Stenographer</a:t>
                      </a:r>
                      <a:endParaRPr lang="en-US" sz="1600" dirty="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12147">
                <a:tc>
                  <a:txBody>
                    <a:bodyPr/>
                    <a:lstStyle/>
                    <a:p>
                      <a:pPr marL="0" marR="0" indent="127635">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Total posts</a:t>
                      </a:r>
                      <a:endParaRPr lang="en-US" sz="160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6552 (tentative)</a:t>
                      </a:r>
                      <a:endParaRPr lang="en-US" sz="160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12147">
                <a:tc>
                  <a:txBody>
                    <a:bodyPr/>
                    <a:lstStyle/>
                    <a:p>
                      <a:pPr marL="0" marR="0" indent="127635">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Application status</a:t>
                      </a:r>
                      <a:endParaRPr lang="en-US" sz="160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Available Soon</a:t>
                      </a:r>
                      <a:endParaRPr lang="en-US" sz="160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12147">
                <a:tc>
                  <a:txBody>
                    <a:bodyPr/>
                    <a:lstStyle/>
                    <a:p>
                      <a:pPr marL="0" marR="0" indent="127635">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Mode of application</a:t>
                      </a:r>
                      <a:endParaRPr lang="en-US" sz="160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Online</a:t>
                      </a:r>
                      <a:endParaRPr lang="en-US" sz="160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12147">
                <a:tc>
                  <a:txBody>
                    <a:bodyPr/>
                    <a:lstStyle/>
                    <a:p>
                      <a:pPr marL="0" marR="0" indent="127635">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Official portal</a:t>
                      </a:r>
                      <a:endParaRPr lang="en-US" sz="160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27635">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htwww.esic.in</a:t>
                      </a:r>
                      <a:endParaRPr lang="en-US" sz="1600" dirty="0">
                        <a:latin typeface="Times New Roman" pitchFamily="18" charset="0"/>
                        <a:ea typeface="Calibri"/>
                        <a:cs typeface="Times New Roman" pitchFamily="18" charset="0"/>
                      </a:endParaRPr>
                    </a:p>
                  </a:txBody>
                  <a:tcPr marL="65444" marR="654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a:solidFill>
                  <a:srgbClr val="C00000"/>
                </a:solidFill>
              </a:rPr>
              <a:t>Posts</a:t>
            </a:r>
            <a:br>
              <a:rPr lang="en-US" sz="1800" dirty="0">
                <a:solidFill>
                  <a:srgbClr val="C00000"/>
                </a:solidFill>
              </a:rPr>
            </a:br>
            <a:r>
              <a:rPr lang="en-US" sz="1800" dirty="0"/>
              <a:t>There are total 6552 (tentative) vacancies for which eligible candidates have to compete. Check the post-wise vacancy details given below-  </a:t>
            </a:r>
          </a:p>
        </p:txBody>
      </p:sp>
      <p:sp>
        <p:nvSpPr>
          <p:cNvPr id="3" name="Text Placeholder 2"/>
          <p:cNvSpPr>
            <a:spLocks noGrp="1"/>
          </p:cNvSpPr>
          <p:nvPr>
            <p:ph type="body" idx="1"/>
          </p:nvPr>
        </p:nvSpPr>
        <p:spPr>
          <a:xfrm>
            <a:off x="1981200" y="2895601"/>
            <a:ext cx="8229600" cy="3230563"/>
          </a:xfrm>
        </p:spPr>
        <p:txBody>
          <a:bodyPr>
            <a:normAutofit fontScale="25000" lnSpcReduction="20000"/>
          </a:bodyPr>
          <a:lstStyle/>
          <a:p>
            <a:r>
              <a:rPr lang="en-US" dirty="0"/>
              <a:t>Age Criteria</a:t>
            </a:r>
            <a:endParaRPr lang="en-US" b="1" dirty="0"/>
          </a:p>
          <a:p>
            <a:pPr lvl="0"/>
            <a:r>
              <a:rPr lang="en-US" dirty="0"/>
              <a:t>Applicants should be of age group between 18 years to 27 years as on cut-off date.  </a:t>
            </a:r>
          </a:p>
          <a:p>
            <a:pPr lvl="0"/>
            <a:r>
              <a:rPr lang="en-US" dirty="0"/>
              <a:t>Relaxation in upper age limit will also be applicable for reserved category candidates.</a:t>
            </a:r>
          </a:p>
          <a:p>
            <a:r>
              <a:rPr lang="en-US" dirty="0"/>
              <a:t>Educational Qualification</a:t>
            </a:r>
            <a:endParaRPr lang="en-US" b="1" dirty="0"/>
          </a:p>
          <a:p>
            <a:pPr lvl="0"/>
            <a:r>
              <a:rPr lang="en-US" b="1" dirty="0"/>
              <a:t>For UDC- </a:t>
            </a:r>
            <a:r>
              <a:rPr lang="en-US" dirty="0"/>
              <a:t>Applicants should have a bachelors/ equivalent degree from a recognized university. They must also have a working knowledge of Computer.</a:t>
            </a:r>
          </a:p>
          <a:p>
            <a:pPr lvl="0"/>
            <a:r>
              <a:rPr lang="en-US" b="1" dirty="0"/>
              <a:t>For Stenographer-</a:t>
            </a:r>
            <a:r>
              <a:rPr lang="en-US" dirty="0"/>
              <a:t> Applicants must have completed class 12</a:t>
            </a:r>
            <a:r>
              <a:rPr lang="en-US" baseline="30000" dirty="0"/>
              <a:t>th</a:t>
            </a:r>
            <a:r>
              <a:rPr lang="en-US" dirty="0"/>
              <a:t> or equivalent from a recognized board. They must have required skills for skill test which includes Dictation and Transcription</a:t>
            </a:r>
          </a:p>
          <a:p>
            <a:r>
              <a:rPr lang="en-US" b="1" dirty="0"/>
              <a:t>Selection Process</a:t>
            </a:r>
            <a:endParaRPr lang="en-US" dirty="0"/>
          </a:p>
          <a:p>
            <a:r>
              <a:rPr lang="en-US" dirty="0"/>
              <a:t>ESIC UDC selection process includes various stages and to get appointed for post, applicants have to qualify all the stages.  Have a look at the selection process given below-</a:t>
            </a:r>
          </a:p>
          <a:p>
            <a:pPr lvl="0"/>
            <a:r>
              <a:rPr lang="en-US" dirty="0"/>
              <a:t>ESIC UDC Selection is based for following parameters-</a:t>
            </a:r>
          </a:p>
          <a:p>
            <a:pPr lvl="0"/>
            <a:r>
              <a:rPr lang="en-US" dirty="0"/>
              <a:t>75% Recruitment depends on scores in written exams</a:t>
            </a:r>
          </a:p>
          <a:p>
            <a:pPr lvl="0"/>
            <a:r>
              <a:rPr lang="en-US" dirty="0"/>
              <a:t>15% recruitment is based on promotion</a:t>
            </a:r>
          </a:p>
          <a:p>
            <a:pPr lvl="0"/>
            <a:r>
              <a:rPr lang="en-US" dirty="0"/>
              <a:t>10% recruitment is done through Departmental exam</a:t>
            </a:r>
          </a:p>
          <a:p>
            <a:r>
              <a:rPr lang="en-US" dirty="0"/>
              <a:t>The selection process includes-</a:t>
            </a:r>
            <a:br>
              <a:rPr lang="en-US" dirty="0"/>
            </a:br>
            <a:r>
              <a:rPr lang="en-US" dirty="0"/>
              <a:t>– Written Test (Pre and Mains examination)</a:t>
            </a:r>
            <a:br>
              <a:rPr lang="en-US" dirty="0"/>
            </a:br>
            <a:r>
              <a:rPr lang="en-US" dirty="0"/>
              <a:t>– Skill Test</a:t>
            </a:r>
          </a:p>
          <a:p>
            <a:endParaRPr lang="en-US" dirty="0"/>
          </a:p>
        </p:txBody>
      </p:sp>
      <p:graphicFrame>
        <p:nvGraphicFramePr>
          <p:cNvPr id="4" name="Table 3"/>
          <p:cNvGraphicFramePr>
            <a:graphicFrameLocks noGrp="1"/>
          </p:cNvGraphicFramePr>
          <p:nvPr/>
        </p:nvGraphicFramePr>
        <p:xfrm>
          <a:off x="3124200" y="1295400"/>
          <a:ext cx="5943600" cy="1371600"/>
        </p:xfrm>
        <a:graphic>
          <a:graphicData uri="http://schemas.openxmlformats.org/drawingml/2006/table">
            <a:tbl>
              <a:tblPr/>
              <a:tblGrid>
                <a:gridCol w="4564422">
                  <a:extLst>
                    <a:ext uri="{9D8B030D-6E8A-4147-A177-3AD203B41FA5}">
                      <a16:colId xmlns:a16="http://schemas.microsoft.com/office/drawing/2014/main" val="20000"/>
                    </a:ext>
                  </a:extLst>
                </a:gridCol>
                <a:gridCol w="1379178">
                  <a:extLst>
                    <a:ext uri="{9D8B030D-6E8A-4147-A177-3AD203B41FA5}">
                      <a16:colId xmlns:a16="http://schemas.microsoft.com/office/drawing/2014/main" val="20001"/>
                    </a:ext>
                  </a:extLst>
                </a:gridCol>
              </a:tblGrid>
              <a:tr h="342900">
                <a:tc>
                  <a:txBody>
                    <a:bodyPr/>
                    <a:lstStyle/>
                    <a:p>
                      <a:pPr marL="0" marR="0" algn="ctr">
                        <a:lnSpc>
                          <a:spcPct val="107000"/>
                        </a:lnSpc>
                        <a:spcBef>
                          <a:spcPts val="0"/>
                        </a:spcBef>
                        <a:spcAft>
                          <a:spcPts val="0"/>
                        </a:spcAft>
                      </a:pPr>
                      <a:r>
                        <a:rPr lang="en-US" sz="1600" b="1" dirty="0">
                          <a:solidFill>
                            <a:schemeClr val="accent6">
                              <a:lumMod val="75000"/>
                            </a:schemeClr>
                          </a:solidFill>
                          <a:latin typeface="Times New Roman" pitchFamily="18" charset="0"/>
                          <a:ea typeface="Times New Roman"/>
                          <a:cs typeface="Times New Roman" pitchFamily="18" charset="0"/>
                        </a:rPr>
                        <a:t>Post</a:t>
                      </a:r>
                      <a:endParaRPr lang="en-US" sz="1600" dirty="0">
                        <a:solidFill>
                          <a:schemeClr val="accent6">
                            <a:lumMod val="75000"/>
                          </a:schemeClr>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chemeClr val="accent6">
                              <a:lumMod val="75000"/>
                            </a:schemeClr>
                          </a:solidFill>
                          <a:latin typeface="Times New Roman" pitchFamily="18" charset="0"/>
                          <a:ea typeface="Times New Roman"/>
                          <a:cs typeface="Times New Roman" pitchFamily="18" charset="0"/>
                        </a:rPr>
                        <a:t>Vacancies</a:t>
                      </a:r>
                      <a:endParaRPr lang="en-US" sz="1600" dirty="0">
                        <a:solidFill>
                          <a:schemeClr val="accent6">
                            <a:lumMod val="75000"/>
                          </a:schemeClr>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42900">
                <a:tc>
                  <a:txBody>
                    <a:bodyPr/>
                    <a:lstStyle/>
                    <a:p>
                      <a:pPr marL="0" marR="0" indent="254000">
                        <a:lnSpc>
                          <a:spcPct val="107000"/>
                        </a:lnSpc>
                        <a:spcBef>
                          <a:spcPts val="0"/>
                        </a:spcBef>
                        <a:spcAft>
                          <a:spcPts val="0"/>
                        </a:spcAft>
                      </a:pPr>
                      <a:r>
                        <a:rPr lang="en-US" sz="1600" dirty="0">
                          <a:solidFill>
                            <a:srgbClr val="222222"/>
                          </a:solidFill>
                          <a:latin typeface="Times New Roman" pitchFamily="18" charset="0"/>
                          <a:ea typeface="Times New Roman"/>
                          <a:cs typeface="Times New Roman" pitchFamily="18" charset="0"/>
                        </a:rPr>
                        <a:t>Upper Division Clerk (UDC)/ Clerk-Cashier Posts</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dirty="0">
                          <a:solidFill>
                            <a:srgbClr val="222222"/>
                          </a:solidFill>
                          <a:latin typeface="Times New Roman" pitchFamily="18" charset="0"/>
                          <a:ea typeface="Times New Roman"/>
                          <a:cs typeface="Times New Roman" pitchFamily="18" charset="0"/>
                        </a:rPr>
                        <a:t>6306</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42900">
                <a:tc>
                  <a:txBody>
                    <a:bodyPr/>
                    <a:lstStyle/>
                    <a:p>
                      <a:pPr marL="0" marR="0" indent="254000">
                        <a:lnSpc>
                          <a:spcPct val="107000"/>
                        </a:lnSpc>
                        <a:spcBef>
                          <a:spcPts val="0"/>
                        </a:spcBef>
                        <a:spcAft>
                          <a:spcPts val="0"/>
                        </a:spcAft>
                      </a:pPr>
                      <a:r>
                        <a:rPr lang="en-US" sz="1600" dirty="0">
                          <a:solidFill>
                            <a:srgbClr val="222222"/>
                          </a:solidFill>
                          <a:latin typeface="Times New Roman" pitchFamily="18" charset="0"/>
                          <a:ea typeface="Times New Roman"/>
                          <a:cs typeface="Times New Roman" pitchFamily="18" charset="0"/>
                        </a:rPr>
                        <a:t>Stenographer</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dirty="0">
                          <a:solidFill>
                            <a:srgbClr val="222222"/>
                          </a:solidFill>
                          <a:latin typeface="Times New Roman" pitchFamily="18" charset="0"/>
                          <a:ea typeface="Times New Roman"/>
                          <a:cs typeface="Times New Roman" pitchFamily="18" charset="0"/>
                        </a:rPr>
                        <a:t>246</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42900">
                <a:tc>
                  <a:txBody>
                    <a:bodyPr/>
                    <a:lstStyle/>
                    <a:p>
                      <a:pPr marL="0" marR="0" algn="ctr">
                        <a:lnSpc>
                          <a:spcPct val="107000"/>
                        </a:lnSpc>
                        <a:spcBef>
                          <a:spcPts val="0"/>
                        </a:spcBef>
                        <a:spcAft>
                          <a:spcPts val="0"/>
                        </a:spcAft>
                      </a:pPr>
                      <a:r>
                        <a:rPr lang="en-US" sz="1600" b="1">
                          <a:solidFill>
                            <a:srgbClr val="C00000"/>
                          </a:solidFill>
                          <a:latin typeface="Times New Roman" pitchFamily="18" charset="0"/>
                          <a:ea typeface="Times New Roman"/>
                          <a:cs typeface="Times New Roman" pitchFamily="18" charset="0"/>
                        </a:rPr>
                        <a:t>Total</a:t>
                      </a:r>
                      <a:endParaRPr lang="en-US" sz="160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rgbClr val="C00000"/>
                          </a:solidFill>
                          <a:latin typeface="Times New Roman" pitchFamily="18" charset="0"/>
                          <a:ea typeface="Times New Roman"/>
                          <a:cs typeface="Times New Roman" pitchFamily="18" charset="0"/>
                        </a:rPr>
                        <a:t>6552</a:t>
                      </a:r>
                      <a:endParaRPr lang="en-US" sz="1600" dirty="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b="1" dirty="0">
                <a:solidFill>
                  <a:srgbClr val="0070C0"/>
                </a:solidFill>
                <a:latin typeface="Times New Roman" pitchFamily="18" charset="0"/>
                <a:cs typeface="Times New Roman" pitchFamily="18" charset="0"/>
              </a:rPr>
              <a:t>            </a:t>
            </a:r>
            <a:r>
              <a:rPr lang="en-US" sz="2000" b="1" dirty="0">
                <a:solidFill>
                  <a:srgbClr val="0070C0"/>
                </a:solidFill>
                <a:latin typeface="Times New Roman" pitchFamily="18" charset="0"/>
                <a:cs typeface="Times New Roman" pitchFamily="18" charset="0"/>
              </a:rPr>
              <a:t>NAVODAYA VIDYALAYA SAMITI (NVS) RECRUITMENT</a:t>
            </a:r>
            <a:br>
              <a:rPr lang="en-US" sz="2000" b="1" dirty="0">
                <a:solidFill>
                  <a:srgbClr val="0070C0"/>
                </a:solidFill>
                <a:latin typeface="Times New Roman" pitchFamily="18" charset="0"/>
                <a:cs typeface="Times New Roman" pitchFamily="18" charset="0"/>
              </a:rPr>
            </a:br>
            <a:br>
              <a:rPr lang="en-US" sz="1800" dirty="0">
                <a:solidFill>
                  <a:srgbClr val="0070C0"/>
                </a:solidFill>
                <a:latin typeface="Times New Roman" pitchFamily="18" charset="0"/>
                <a:cs typeface="Times New Roman" pitchFamily="18" charset="0"/>
              </a:rPr>
            </a:br>
            <a:r>
              <a:rPr lang="en-US" sz="1800" dirty="0">
                <a:solidFill>
                  <a:srgbClr val="C00000"/>
                </a:solidFill>
                <a:latin typeface="Times New Roman" pitchFamily="18" charset="0"/>
                <a:cs typeface="Times New Roman" pitchFamily="18" charset="0"/>
              </a:rPr>
              <a:t>NVS recruitment </a:t>
            </a:r>
            <a:r>
              <a:rPr lang="en-US" sz="1800" b="1" dirty="0">
                <a:solidFill>
                  <a:srgbClr val="C00000"/>
                </a:solidFill>
                <a:latin typeface="Times New Roman" pitchFamily="18" charset="0"/>
                <a:cs typeface="Times New Roman" pitchFamily="18" charset="0"/>
              </a:rPr>
              <a:t>vacancies 2020</a:t>
            </a:r>
            <a:endParaRPr lang="en-US" sz="1800" dirty="0">
              <a:solidFill>
                <a:srgbClr val="C0000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2209800" y="1752601"/>
          <a:ext cx="7772400" cy="4121977"/>
        </p:xfrm>
        <a:graphic>
          <a:graphicData uri="http://schemas.openxmlformats.org/drawingml/2006/table">
            <a:tbl>
              <a:tblPr/>
              <a:tblGrid>
                <a:gridCol w="31242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tblGrid>
              <a:tr h="342903">
                <a:tc>
                  <a:txBody>
                    <a:bodyPr/>
                    <a:lstStyle/>
                    <a:p>
                      <a:pPr marL="0" marR="0" algn="ctr">
                        <a:lnSpc>
                          <a:spcPct val="107000"/>
                        </a:lnSpc>
                        <a:spcBef>
                          <a:spcPts val="0"/>
                        </a:spcBef>
                        <a:spcAft>
                          <a:spcPts val="0"/>
                        </a:spcAft>
                      </a:pPr>
                      <a:r>
                        <a:rPr lang="en-US" sz="1800" b="1" dirty="0">
                          <a:solidFill>
                            <a:srgbClr val="385623"/>
                          </a:solidFill>
                          <a:latin typeface="Times New Roman" pitchFamily="18" charset="0"/>
                          <a:ea typeface="Calibri"/>
                          <a:cs typeface="Times New Roman" pitchFamily="18" charset="0"/>
                        </a:rPr>
                        <a:t>PGT</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385623"/>
                          </a:solidFill>
                          <a:latin typeface="Times New Roman" pitchFamily="18" charset="0"/>
                          <a:ea typeface="Calibri"/>
                          <a:cs typeface="Times New Roman" pitchFamily="18" charset="0"/>
                        </a:rPr>
                        <a:t>TGT</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385623"/>
                          </a:solidFill>
                          <a:latin typeface="Times New Roman" pitchFamily="18" charset="0"/>
                          <a:ea typeface="Calibri"/>
                          <a:cs typeface="Times New Roman" pitchFamily="18" charset="0"/>
                        </a:rPr>
                        <a:t>FSCA</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666994">
                <a:tc>
                  <a:txBody>
                    <a:bodyPr/>
                    <a:lstStyle/>
                    <a:p>
                      <a:pPr marL="0" marR="0">
                        <a:lnSpc>
                          <a:spcPct val="107000"/>
                        </a:lnSpc>
                        <a:spcBef>
                          <a:spcPts val="0"/>
                        </a:spcBef>
                        <a:spcAft>
                          <a:spcPts val="0"/>
                        </a:spcAft>
                      </a:pPr>
                      <a:r>
                        <a:rPr lang="en-US" sz="1800" b="1" dirty="0">
                          <a:latin typeface="Times New Roman" pitchFamily="18" charset="0"/>
                          <a:ea typeface="Calibri"/>
                          <a:cs typeface="Times New Roman" pitchFamily="18" charset="0"/>
                        </a:rPr>
                        <a:t>Hindi- 16</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English- 06</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Mathematics- 10</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Biology- 17</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Chemistry- 14</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Physics- 14 Economics- 03 Geography- 06 History- 10</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PGT-I.T- 02</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latin typeface="Times New Roman" pitchFamily="18" charset="0"/>
                          <a:ea typeface="Calibri"/>
                          <a:cs typeface="Times New Roman" pitchFamily="18" charset="0"/>
                        </a:rPr>
                        <a:t>Hindi- 48</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English- 31</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Mathematics- 48</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Science- 28</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Social studies- 32</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Marathi- 08</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Gujarati- 13</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Art- 17</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Music- 13</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PET (male)-20</a:t>
                      </a:r>
                      <a:br>
                        <a:rPr lang="en-US" sz="1800" b="1" dirty="0">
                          <a:latin typeface="Times New Roman" pitchFamily="18" charset="0"/>
                          <a:ea typeface="Calibri"/>
                          <a:cs typeface="Times New Roman" pitchFamily="18" charset="0"/>
                        </a:rPr>
                      </a:br>
                      <a:r>
                        <a:rPr lang="en-US" sz="1800" b="1" dirty="0">
                          <a:latin typeface="Times New Roman" pitchFamily="18" charset="0"/>
                          <a:ea typeface="Calibri"/>
                          <a:cs typeface="Times New Roman" pitchFamily="18" charset="0"/>
                        </a:rPr>
                        <a:t>PET (Female)- 13 Librarian-12</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latin typeface="Times New Roman" pitchFamily="18" charset="0"/>
                          <a:ea typeface="Calibri"/>
                          <a:cs typeface="Times New Roman" pitchFamily="18" charset="0"/>
                        </a:rPr>
                        <a:t>73 JNVs</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2903">
                <a:tc>
                  <a:txBody>
                    <a:bodyPr/>
                    <a:lstStyle/>
                    <a:p>
                      <a:pPr marL="0" marR="0" algn="ctr">
                        <a:lnSpc>
                          <a:spcPct val="107000"/>
                        </a:lnSpc>
                        <a:spcBef>
                          <a:spcPts val="0"/>
                        </a:spcBef>
                        <a:spcAft>
                          <a:spcPts val="0"/>
                        </a:spcAft>
                      </a:pPr>
                      <a:r>
                        <a:rPr lang="en-US" sz="1800" b="1" dirty="0">
                          <a:solidFill>
                            <a:srgbClr val="FF0000"/>
                          </a:solidFill>
                          <a:latin typeface="Times New Roman" pitchFamily="18" charset="0"/>
                          <a:ea typeface="Calibri"/>
                          <a:cs typeface="Times New Roman" pitchFamily="18" charset="0"/>
                        </a:rPr>
                        <a:t>Total= 98</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FF0000"/>
                          </a:solidFill>
                          <a:latin typeface="Times New Roman" pitchFamily="18" charset="0"/>
                          <a:ea typeface="Calibri"/>
                          <a:cs typeface="Times New Roman" pitchFamily="18" charset="0"/>
                        </a:rPr>
                        <a:t>Total= 283</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FF0000"/>
                          </a:solidFill>
                          <a:latin typeface="Times New Roman" pitchFamily="18" charset="0"/>
                          <a:ea typeface="Calibri"/>
                          <a:cs typeface="Times New Roman" pitchFamily="18" charset="0"/>
                        </a:rPr>
                        <a:t>Total=73</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000" dirty="0">
                <a:solidFill>
                  <a:srgbClr val="0070C0"/>
                </a:solidFill>
                <a:latin typeface="Times New Roman" pitchFamily="18" charset="0"/>
                <a:cs typeface="Times New Roman" pitchFamily="18" charset="0"/>
              </a:rPr>
              <a:t>	     </a:t>
            </a:r>
            <a:r>
              <a:rPr lang="en-US" sz="2000" b="1" dirty="0">
                <a:solidFill>
                  <a:srgbClr val="0070C0"/>
                </a:solidFill>
                <a:latin typeface="Times New Roman" pitchFamily="18" charset="0"/>
                <a:cs typeface="Times New Roman" pitchFamily="18" charset="0"/>
              </a:rPr>
              <a:t>DEPARTMENT OF THE POST – KARNATAKA</a:t>
            </a:r>
            <a:br>
              <a:rPr lang="en-US" sz="2000" dirty="0">
                <a:solidFill>
                  <a:srgbClr val="0070C0"/>
                </a:solidFill>
                <a:latin typeface="Times New Roman" pitchFamily="18" charset="0"/>
                <a:cs typeface="Times New Roman" pitchFamily="18" charset="0"/>
              </a:rPr>
            </a:br>
            <a:r>
              <a:rPr lang="en-US" sz="1600" b="1" dirty="0">
                <a:solidFill>
                  <a:srgbClr val="C00000"/>
                </a:solidFill>
                <a:latin typeface="Times New Roman" pitchFamily="18" charset="0"/>
                <a:cs typeface="Times New Roman" pitchFamily="18" charset="0"/>
              </a:rPr>
              <a:t>Karnataka Postal Circle GDS Recruitment 2021- Overview</a:t>
            </a:r>
          </a:p>
        </p:txBody>
      </p:sp>
      <p:graphicFrame>
        <p:nvGraphicFramePr>
          <p:cNvPr id="4" name="Table 3"/>
          <p:cNvGraphicFramePr>
            <a:graphicFrameLocks noGrp="1"/>
          </p:cNvGraphicFramePr>
          <p:nvPr/>
        </p:nvGraphicFramePr>
        <p:xfrm>
          <a:off x="2133600" y="1447799"/>
          <a:ext cx="7924800" cy="3962403"/>
        </p:xfrm>
        <a:graphic>
          <a:graphicData uri="http://schemas.openxmlformats.org/drawingml/2006/table">
            <a:tbl>
              <a:tblPr/>
              <a:tblGrid>
                <a:gridCol w="3019887">
                  <a:extLst>
                    <a:ext uri="{9D8B030D-6E8A-4147-A177-3AD203B41FA5}">
                      <a16:colId xmlns:a16="http://schemas.microsoft.com/office/drawing/2014/main" val="20000"/>
                    </a:ext>
                  </a:extLst>
                </a:gridCol>
                <a:gridCol w="4904913">
                  <a:extLst>
                    <a:ext uri="{9D8B030D-6E8A-4147-A177-3AD203B41FA5}">
                      <a16:colId xmlns:a16="http://schemas.microsoft.com/office/drawing/2014/main" val="20001"/>
                    </a:ext>
                  </a:extLst>
                </a:gridCol>
              </a:tblGrid>
              <a:tr h="440267">
                <a:tc>
                  <a:txBody>
                    <a:bodyPr/>
                    <a:lstStyle/>
                    <a:p>
                      <a:pPr marL="0" marR="0" algn="ctr">
                        <a:lnSpc>
                          <a:spcPct val="107000"/>
                        </a:lnSpc>
                        <a:spcBef>
                          <a:spcPts val="0"/>
                        </a:spcBef>
                        <a:spcAft>
                          <a:spcPts val="0"/>
                        </a:spcAft>
                      </a:pPr>
                      <a:r>
                        <a:rPr lang="en-US" sz="1800" b="1" dirty="0">
                          <a:solidFill>
                            <a:srgbClr val="C00000"/>
                          </a:solidFill>
                          <a:latin typeface="Times New Roman" pitchFamily="18" charset="0"/>
                          <a:ea typeface="Times New Roman"/>
                          <a:cs typeface="Times New Roman" pitchFamily="18" charset="0"/>
                        </a:rPr>
                        <a:t>Article Category</a:t>
                      </a:r>
                      <a:endParaRPr lang="en-US" sz="1800" dirty="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C00000"/>
                          </a:solidFill>
                          <a:latin typeface="Times New Roman" pitchFamily="18" charset="0"/>
                          <a:ea typeface="Times New Roman"/>
                          <a:cs typeface="Times New Roman" pitchFamily="18" charset="0"/>
                        </a:rPr>
                        <a:t>Vacancies in State Government of Karnataka</a:t>
                      </a:r>
                      <a:endParaRPr lang="en-US" sz="1800" dirty="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0267">
                <a:tc>
                  <a:txBody>
                    <a:bodyPr/>
                    <a:lstStyle/>
                    <a:p>
                      <a:pPr marL="0" marR="0" indent="152400">
                        <a:lnSpc>
                          <a:spcPct val="107000"/>
                        </a:lnSpc>
                        <a:spcBef>
                          <a:spcPts val="0"/>
                        </a:spcBef>
                        <a:spcAft>
                          <a:spcPts val="0"/>
                        </a:spcAft>
                      </a:pPr>
                      <a:r>
                        <a:rPr lang="en-US" sz="1800">
                          <a:solidFill>
                            <a:srgbClr val="000000"/>
                          </a:solidFill>
                          <a:latin typeface="Times New Roman" pitchFamily="18" charset="0"/>
                          <a:ea typeface="Times New Roman"/>
                          <a:cs typeface="Times New Roman" pitchFamily="18" charset="0"/>
                        </a:rPr>
                        <a:t>Department</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52400">
                        <a:lnSpc>
                          <a:spcPct val="107000"/>
                        </a:lnSpc>
                        <a:spcBef>
                          <a:spcPts val="0"/>
                        </a:spcBef>
                        <a:spcAft>
                          <a:spcPts val="0"/>
                        </a:spcAft>
                      </a:pPr>
                      <a:r>
                        <a:rPr lang="en-US" sz="1800">
                          <a:solidFill>
                            <a:srgbClr val="000000"/>
                          </a:solidFill>
                          <a:latin typeface="Times New Roman" pitchFamily="18" charset="0"/>
                          <a:ea typeface="Times New Roman"/>
                          <a:cs typeface="Times New Roman" pitchFamily="18" charset="0"/>
                        </a:rPr>
                        <a:t>Department of Post</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0267">
                <a:tc>
                  <a:txBody>
                    <a:bodyPr/>
                    <a:lstStyle/>
                    <a:p>
                      <a:pPr marL="0" marR="0" indent="152400">
                        <a:lnSpc>
                          <a:spcPct val="107000"/>
                        </a:lnSpc>
                        <a:spcBef>
                          <a:spcPts val="0"/>
                        </a:spcBef>
                        <a:spcAft>
                          <a:spcPts val="0"/>
                        </a:spcAft>
                      </a:pPr>
                      <a:r>
                        <a:rPr lang="en-US" sz="1800">
                          <a:solidFill>
                            <a:srgbClr val="000000"/>
                          </a:solidFill>
                          <a:latin typeface="Times New Roman" pitchFamily="18" charset="0"/>
                          <a:ea typeface="Times New Roman"/>
                          <a:cs typeface="Times New Roman" pitchFamily="18" charset="0"/>
                        </a:rPr>
                        <a:t>Department Name</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52400">
                        <a:lnSpc>
                          <a:spcPct val="107000"/>
                        </a:lnSpc>
                        <a:spcBef>
                          <a:spcPts val="0"/>
                        </a:spcBef>
                        <a:spcAft>
                          <a:spcPts val="0"/>
                        </a:spcAft>
                      </a:pPr>
                      <a:r>
                        <a:rPr lang="en-US" sz="1800">
                          <a:solidFill>
                            <a:srgbClr val="000000"/>
                          </a:solidFill>
                          <a:latin typeface="Times New Roman" pitchFamily="18" charset="0"/>
                          <a:ea typeface="Times New Roman"/>
                          <a:cs typeface="Times New Roman" pitchFamily="18" charset="0"/>
                        </a:rPr>
                        <a:t>Karnataka Postal circle Departmnet</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40267">
                <a:tc>
                  <a:txBody>
                    <a:bodyPr/>
                    <a:lstStyle/>
                    <a:p>
                      <a:pPr marL="0" marR="0" indent="152400">
                        <a:lnSpc>
                          <a:spcPct val="107000"/>
                        </a:lnSpc>
                        <a:spcBef>
                          <a:spcPts val="0"/>
                        </a:spcBef>
                        <a:spcAft>
                          <a:spcPts val="0"/>
                        </a:spcAft>
                      </a:pPr>
                      <a:r>
                        <a:rPr lang="en-US" sz="1800">
                          <a:solidFill>
                            <a:srgbClr val="000000"/>
                          </a:solidFill>
                          <a:latin typeface="Times New Roman" pitchFamily="18" charset="0"/>
                          <a:ea typeface="Times New Roman"/>
                          <a:cs typeface="Times New Roman" pitchFamily="18" charset="0"/>
                        </a:rPr>
                        <a:t>Post</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52400">
                        <a:lnSpc>
                          <a:spcPct val="107000"/>
                        </a:lnSpc>
                        <a:spcBef>
                          <a:spcPts val="0"/>
                        </a:spcBef>
                        <a:spcAft>
                          <a:spcPts val="0"/>
                        </a:spcAft>
                      </a:pPr>
                      <a:r>
                        <a:rPr lang="en-US" sz="1800">
                          <a:solidFill>
                            <a:srgbClr val="000000"/>
                          </a:solidFill>
                          <a:latin typeface="Times New Roman" pitchFamily="18" charset="0"/>
                          <a:ea typeface="Times New Roman"/>
                          <a:cs typeface="Times New Roman" pitchFamily="18" charset="0"/>
                        </a:rPr>
                        <a:t>Gramin Dak Sevak</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0267">
                <a:tc>
                  <a:txBody>
                    <a:bodyPr/>
                    <a:lstStyle/>
                    <a:p>
                      <a:pPr marL="0" marR="0" indent="152400">
                        <a:lnSpc>
                          <a:spcPct val="107000"/>
                        </a:lnSpc>
                        <a:spcBef>
                          <a:spcPts val="0"/>
                        </a:spcBef>
                        <a:spcAft>
                          <a:spcPts val="0"/>
                        </a:spcAft>
                      </a:pPr>
                      <a:r>
                        <a:rPr lang="en-US" sz="1800">
                          <a:solidFill>
                            <a:srgbClr val="000000"/>
                          </a:solidFill>
                          <a:latin typeface="Times New Roman" pitchFamily="18" charset="0"/>
                          <a:ea typeface="Times New Roman"/>
                          <a:cs typeface="Times New Roman" pitchFamily="18" charset="0"/>
                        </a:rPr>
                        <a:t>Job Type</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52400">
                        <a:lnSpc>
                          <a:spcPct val="107000"/>
                        </a:lnSpc>
                        <a:spcBef>
                          <a:spcPts val="0"/>
                        </a:spcBef>
                        <a:spcAft>
                          <a:spcPts val="0"/>
                        </a:spcAft>
                      </a:pPr>
                      <a:r>
                        <a:rPr lang="en-US" sz="1800">
                          <a:solidFill>
                            <a:srgbClr val="000000"/>
                          </a:solidFill>
                          <a:latin typeface="Times New Roman" pitchFamily="18" charset="0"/>
                          <a:ea typeface="Times New Roman"/>
                          <a:cs typeface="Times New Roman" pitchFamily="18" charset="0"/>
                        </a:rPr>
                        <a:t>State Government of Karnataka</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40267">
                <a:tc>
                  <a:txBody>
                    <a:bodyPr/>
                    <a:lstStyle/>
                    <a:p>
                      <a:pPr marL="0" marR="0" indent="152400">
                        <a:lnSpc>
                          <a:spcPct val="107000"/>
                        </a:lnSpc>
                        <a:spcBef>
                          <a:spcPts val="0"/>
                        </a:spcBef>
                        <a:spcAft>
                          <a:spcPts val="0"/>
                        </a:spcAft>
                      </a:pPr>
                      <a:r>
                        <a:rPr lang="en-US" sz="1800">
                          <a:solidFill>
                            <a:srgbClr val="000000"/>
                          </a:solidFill>
                          <a:latin typeface="Times New Roman" pitchFamily="18" charset="0"/>
                          <a:ea typeface="Times New Roman"/>
                          <a:cs typeface="Times New Roman" pitchFamily="18" charset="0"/>
                        </a:rPr>
                        <a:t>Advertisement No.</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53035">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(R&amp;E/2-94/GDS ONLINE CYCLE-III/2020)</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40267">
                <a:tc>
                  <a:txBody>
                    <a:bodyPr/>
                    <a:lstStyle/>
                    <a:p>
                      <a:pPr marL="0" marR="0" indent="152400">
                        <a:lnSpc>
                          <a:spcPct val="107000"/>
                        </a:lnSpc>
                        <a:spcBef>
                          <a:spcPts val="0"/>
                        </a:spcBef>
                        <a:spcAft>
                          <a:spcPts val="0"/>
                        </a:spcAft>
                      </a:pPr>
                      <a:r>
                        <a:rPr lang="en-US" sz="1800">
                          <a:solidFill>
                            <a:srgbClr val="000000"/>
                          </a:solidFill>
                          <a:latin typeface="Times New Roman" pitchFamily="18" charset="0"/>
                          <a:ea typeface="Times New Roman"/>
                          <a:cs typeface="Times New Roman" pitchFamily="18" charset="0"/>
                        </a:rPr>
                        <a:t>Total Vacant Posts</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52400">
                        <a:lnSpc>
                          <a:spcPct val="107000"/>
                        </a:lnSpc>
                        <a:spcBef>
                          <a:spcPts val="0"/>
                        </a:spcBef>
                        <a:spcAft>
                          <a:spcPts val="0"/>
                        </a:spcAft>
                      </a:pPr>
                      <a:r>
                        <a:rPr lang="en-US" sz="1800">
                          <a:solidFill>
                            <a:srgbClr val="000000"/>
                          </a:solidFill>
                          <a:latin typeface="Times New Roman" pitchFamily="18" charset="0"/>
                          <a:ea typeface="Times New Roman"/>
                          <a:cs typeface="Times New Roman" pitchFamily="18" charset="0"/>
                        </a:rPr>
                        <a:t>2443</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40267">
                <a:tc>
                  <a:txBody>
                    <a:bodyPr/>
                    <a:lstStyle/>
                    <a:p>
                      <a:pPr marL="0" marR="0" indent="153035">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Official Website 1</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53035">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www.indiapost.gov.in/ </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40267">
                <a:tc>
                  <a:txBody>
                    <a:bodyPr/>
                    <a:lstStyle/>
                    <a:p>
                      <a:pPr marL="0" marR="0" indent="153035">
                        <a:lnSpc>
                          <a:spcPct val="107000"/>
                        </a:lnSpc>
                        <a:spcBef>
                          <a:spcPts val="0"/>
                        </a:spcBef>
                        <a:spcAft>
                          <a:spcPts val="0"/>
                        </a:spcAft>
                      </a:pPr>
                      <a:r>
                        <a:rPr lang="en-US" sz="1800" b="1">
                          <a:solidFill>
                            <a:srgbClr val="000000"/>
                          </a:solidFill>
                          <a:latin typeface="Times New Roman" pitchFamily="18" charset="0"/>
                          <a:ea typeface="Times New Roman"/>
                          <a:cs typeface="Times New Roman" pitchFamily="18" charset="0"/>
                        </a:rPr>
                        <a:t>Official Website 2</a:t>
                      </a:r>
                      <a:endParaRPr lang="en-US" sz="18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indent="153035">
                        <a:lnSpc>
                          <a:spcPct val="107000"/>
                        </a:lnSpc>
                        <a:spcBef>
                          <a:spcPts val="0"/>
                        </a:spcBef>
                        <a:spcAft>
                          <a:spcPts val="0"/>
                        </a:spcAft>
                      </a:pPr>
                      <a:r>
                        <a:rPr lang="en-US" sz="1800" b="1" dirty="0">
                          <a:solidFill>
                            <a:srgbClr val="000000"/>
                          </a:solidFill>
                          <a:latin typeface="Times New Roman" pitchFamily="18" charset="0"/>
                          <a:ea typeface="Times New Roman"/>
                          <a:cs typeface="Times New Roman" pitchFamily="18" charset="0"/>
                        </a:rPr>
                        <a:t>www.karnatakapost.gov.in/ </a:t>
                      </a:r>
                      <a:endParaRPr lang="en-US" sz="18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381000"/>
            <a:ext cx="8229600" cy="6172200"/>
          </a:xfrm>
        </p:spPr>
        <p:txBody>
          <a:bodyPr>
            <a:normAutofit fontScale="62500" lnSpcReduction="20000"/>
          </a:bodyPr>
          <a:lstStyle/>
          <a:p>
            <a:pPr algn="just">
              <a:buNone/>
            </a:pPr>
            <a:r>
              <a:rPr lang="en-US" b="1" dirty="0">
                <a:solidFill>
                  <a:srgbClr val="C00000"/>
                </a:solidFill>
              </a:rPr>
              <a:t>Eligibility Criteria</a:t>
            </a:r>
          </a:p>
          <a:p>
            <a:pPr algn="just"/>
            <a:r>
              <a:rPr lang="en-US" dirty="0"/>
              <a:t>The department releases a set of required eligibility for the applicant to apply for the available vacancies. In this eligibility criteria the department mention about the required minimum and maximum age of the applicant and educational details. So the department of the post has also released eligibility criteria that a person needs to fulfill to apply for the available vacancies.</a:t>
            </a:r>
          </a:p>
          <a:p>
            <a:pPr algn="just"/>
            <a:r>
              <a:rPr lang="en-US" dirty="0"/>
              <a:t>Age Limit</a:t>
            </a:r>
            <a:endParaRPr lang="en-US" b="1" dirty="0"/>
          </a:p>
          <a:p>
            <a:pPr algn="just"/>
            <a:r>
              <a:rPr lang="en-US" dirty="0"/>
              <a:t>18 and 40 years </a:t>
            </a:r>
          </a:p>
          <a:p>
            <a:pPr algn="just">
              <a:buNone/>
            </a:pPr>
            <a:r>
              <a:rPr lang="en-US" b="1" dirty="0">
                <a:solidFill>
                  <a:srgbClr val="C00000"/>
                </a:solidFill>
              </a:rPr>
              <a:t>Educational Qualification</a:t>
            </a:r>
            <a:endParaRPr lang="en-US" dirty="0">
              <a:solidFill>
                <a:srgbClr val="C00000"/>
              </a:solidFill>
            </a:endParaRPr>
          </a:p>
          <a:p>
            <a:pPr lvl="0" algn="just"/>
            <a:r>
              <a:rPr lang="en-US" dirty="0"/>
              <a:t>Applicant must have passed 10th standard with passing marks in Mathematics and English conducted by any recognized Board of School Education by the Government of India.</a:t>
            </a:r>
          </a:p>
          <a:p>
            <a:pPr lvl="0" algn="just"/>
            <a:r>
              <a:rPr lang="en-US" dirty="0"/>
              <a:t>The Candidate passed </a:t>
            </a:r>
            <a:r>
              <a:rPr lang="en-US" dirty="0" err="1"/>
              <a:t>Xth</a:t>
            </a:r>
            <a:r>
              <a:rPr lang="en-US" dirty="0"/>
              <a:t> class examination in the first attempt will be treated as meritorious against those passed compartmentally. So to apply for the vacant posts for Karnataka state the candidate must know the Kannada language in all three formats, reading, writing and speaking.</a:t>
            </a:r>
          </a:p>
          <a:p>
            <a:pPr lvl="0" algn="just"/>
            <a:r>
              <a:rPr lang="en-US" dirty="0"/>
              <a:t>The candidate should have studied the local language at least up to 10th standard [as compulsory or elective subjects].</a:t>
            </a:r>
          </a:p>
          <a:p>
            <a:pPr lvl="0" algn="just"/>
            <a:r>
              <a:rPr lang="en-US" dirty="0"/>
              <a:t>Applicants also need to have Basic Computer Training Course Certificate of at least 60 days duration from any Computer Training Institute run by Central Government/State Government or Private Institutions Organizations.</a:t>
            </a:r>
          </a:p>
          <a:p>
            <a:pPr algn="just">
              <a:buNone/>
            </a:pPr>
            <a:r>
              <a:rPr lang="en-US" b="1" dirty="0">
                <a:solidFill>
                  <a:srgbClr val="C00000"/>
                </a:solidFill>
              </a:rPr>
              <a:t>Selection Procedure</a:t>
            </a:r>
          </a:p>
          <a:p>
            <a:pPr algn="just"/>
            <a:r>
              <a:rPr lang="en-US" dirty="0"/>
              <a:t>On the basis of Applicants Marks Scrod in Class 10 </a:t>
            </a:r>
          </a:p>
          <a:p>
            <a:pPr algn="just"/>
            <a:endParaRPr lang="en-US" dirty="0"/>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685800"/>
          </a:xfrm>
        </p:spPr>
        <p:txBody>
          <a:bodyPr>
            <a:noAutofit/>
          </a:bodyPr>
          <a:lstStyle/>
          <a:p>
            <a:r>
              <a:rPr lang="en-US" sz="2800" b="1" dirty="0">
                <a:solidFill>
                  <a:srgbClr val="C00000"/>
                </a:solidFill>
              </a:rPr>
              <a:t>NATIONAL THERMAL POWER CORPORATION (NTPC)</a:t>
            </a:r>
            <a:endParaRPr lang="en-US" sz="2800" dirty="0">
              <a:solidFill>
                <a:srgbClr val="C00000"/>
              </a:solidFill>
            </a:endParaRPr>
          </a:p>
        </p:txBody>
      </p:sp>
      <p:graphicFrame>
        <p:nvGraphicFramePr>
          <p:cNvPr id="4" name="Table 3"/>
          <p:cNvGraphicFramePr>
            <a:graphicFrameLocks noGrp="1"/>
          </p:cNvGraphicFramePr>
          <p:nvPr/>
        </p:nvGraphicFramePr>
        <p:xfrm>
          <a:off x="2425700" y="1087590"/>
          <a:ext cx="7391400" cy="2341411"/>
        </p:xfrm>
        <a:graphic>
          <a:graphicData uri="http://schemas.openxmlformats.org/drawingml/2006/table">
            <a:tbl>
              <a:tblPr/>
              <a:tblGrid>
                <a:gridCol w="3429000">
                  <a:extLst>
                    <a:ext uri="{9D8B030D-6E8A-4147-A177-3AD203B41FA5}">
                      <a16:colId xmlns:a16="http://schemas.microsoft.com/office/drawing/2014/main" val="20000"/>
                    </a:ext>
                  </a:extLst>
                </a:gridCol>
                <a:gridCol w="3962400">
                  <a:extLst>
                    <a:ext uri="{9D8B030D-6E8A-4147-A177-3AD203B41FA5}">
                      <a16:colId xmlns:a16="http://schemas.microsoft.com/office/drawing/2014/main" val="20001"/>
                    </a:ext>
                  </a:extLst>
                </a:gridCol>
              </a:tblGrid>
              <a:tr h="515151">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Corporation</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National Thermal Power Corporation</a:t>
                      </a:r>
                      <a:endParaRPr lang="en-US" sz="16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04800">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Article About</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u="sng">
                          <a:solidFill>
                            <a:srgbClr val="000A96"/>
                          </a:solidFill>
                          <a:latin typeface="Times New Roman" pitchFamily="18" charset="0"/>
                          <a:ea typeface="Times New Roman"/>
                          <a:cs typeface="Times New Roman" pitchFamily="18" charset="0"/>
                          <a:hlinkClick r:id="" action="ppaction://noaction"/>
                        </a:rPr>
                        <a:t>Recruitment</a:t>
                      </a:r>
                      <a:endParaRPr lang="en-US" sz="16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0548">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Post for</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Executive Engineering Trainee</a:t>
                      </a:r>
                      <a:endParaRPr lang="en-US" sz="16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60096">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Total post</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50</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52044">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Selection Procedure</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 Gate 2021 Scorecard, DV, and Medical Test</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91592">
                <a:tc>
                  <a:txBody>
                    <a:bodyPr/>
                    <a:lstStyle/>
                    <a:p>
                      <a:pPr marL="0" marR="0">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 Official Website</a:t>
                      </a:r>
                      <a:endParaRPr lang="en-US" sz="16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 https://www.ntpccareers.net</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graphicFrame>
        <p:nvGraphicFramePr>
          <p:cNvPr id="5" name="Table 4"/>
          <p:cNvGraphicFramePr>
            <a:graphicFrameLocks noGrp="1"/>
          </p:cNvGraphicFramePr>
          <p:nvPr/>
        </p:nvGraphicFramePr>
        <p:xfrm>
          <a:off x="2425700" y="3548230"/>
          <a:ext cx="7391400" cy="2776370"/>
        </p:xfrm>
        <a:graphic>
          <a:graphicData uri="http://schemas.openxmlformats.org/drawingml/2006/table">
            <a:tbl>
              <a:tblPr/>
              <a:tblGrid>
                <a:gridCol w="16891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231900">
                  <a:extLst>
                    <a:ext uri="{9D8B030D-6E8A-4147-A177-3AD203B41FA5}">
                      <a16:colId xmlns:a16="http://schemas.microsoft.com/office/drawing/2014/main" val="20003"/>
                    </a:ext>
                  </a:extLst>
                </a:gridCol>
                <a:gridCol w="1231900">
                  <a:extLst>
                    <a:ext uri="{9D8B030D-6E8A-4147-A177-3AD203B41FA5}">
                      <a16:colId xmlns:a16="http://schemas.microsoft.com/office/drawing/2014/main" val="20004"/>
                    </a:ext>
                  </a:extLst>
                </a:gridCol>
                <a:gridCol w="1231900">
                  <a:extLst>
                    <a:ext uri="{9D8B030D-6E8A-4147-A177-3AD203B41FA5}">
                      <a16:colId xmlns:a16="http://schemas.microsoft.com/office/drawing/2014/main" val="20005"/>
                    </a:ext>
                  </a:extLst>
                </a:gridCol>
              </a:tblGrid>
              <a:tr h="648261">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Discipline</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UR</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EWS</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OBC</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SC</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ST</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48261">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Electrical</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22</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11</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2</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5</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1</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48261">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Mechanical</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14</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8</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1</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3</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1</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31587">
                <a:tc>
                  <a:txBody>
                    <a:bodyPr/>
                    <a:lstStyle/>
                    <a:p>
                      <a:pPr marL="0" marR="0">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Electronics &amp; Instrumentation</a:t>
                      </a:r>
                      <a:endParaRPr lang="en-US" sz="16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14</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8</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1</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3</a:t>
                      </a:r>
                      <a:endParaRPr lang="en-US" sz="160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1</a:t>
                      </a:r>
                      <a:endParaRPr lang="en-US" sz="1600" dirty="0">
                        <a:latin typeface="Times New Roman" pitchFamily="18" charset="0"/>
                        <a:ea typeface="Calibri"/>
                        <a:cs typeface="Times New Roman" pitchFamily="18" charset="0"/>
                      </a:endParaRPr>
                    </a:p>
                  </a:txBody>
                  <a:tcPr marL="60960"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228600"/>
            <a:ext cx="8229600" cy="6324600"/>
          </a:xfrm>
        </p:spPr>
        <p:txBody>
          <a:bodyPr>
            <a:normAutofit fontScale="62500" lnSpcReduction="20000"/>
          </a:bodyPr>
          <a:lstStyle/>
          <a:p>
            <a:pPr>
              <a:buNone/>
            </a:pPr>
            <a:r>
              <a:rPr lang="en-US" b="1" dirty="0">
                <a:solidFill>
                  <a:srgbClr val="0070C0"/>
                </a:solidFill>
              </a:rPr>
              <a:t>Academic Qualification</a:t>
            </a:r>
          </a:p>
          <a:p>
            <a:pPr lvl="0"/>
            <a:r>
              <a:rPr lang="en-US" dirty="0"/>
              <a:t>She must have appeared in GATE 2021 Examination with a valid scorecard</a:t>
            </a:r>
          </a:p>
          <a:p>
            <a:pPr lvl="0"/>
            <a:r>
              <a:rPr lang="en-US" dirty="0"/>
              <a:t>Full-time bachelor’s degree in engineering securing at least 65% marks.</a:t>
            </a:r>
          </a:p>
          <a:p>
            <a:pPr lvl="0"/>
            <a:r>
              <a:rPr lang="en-US" dirty="0"/>
              <a:t>While those who are in the final semester are also eligible to apply but they must secure the required percentage of marks.</a:t>
            </a:r>
          </a:p>
          <a:p>
            <a:pPr lvl="0"/>
            <a:r>
              <a:rPr lang="en-US" dirty="0"/>
              <a:t>Electrical engineering</a:t>
            </a:r>
          </a:p>
          <a:p>
            <a:pPr lvl="0"/>
            <a:r>
              <a:rPr lang="en-US" dirty="0"/>
              <a:t>Mechanical Engineering</a:t>
            </a:r>
          </a:p>
          <a:p>
            <a:pPr lvl="0"/>
            <a:r>
              <a:rPr lang="en-US" dirty="0"/>
              <a:t>Electronics Engineering</a:t>
            </a:r>
          </a:p>
          <a:p>
            <a:pPr lvl="0"/>
            <a:r>
              <a:rPr lang="en-US" dirty="0"/>
              <a:t>Instrumentation Engineering</a:t>
            </a:r>
          </a:p>
          <a:p>
            <a:pPr>
              <a:buNone/>
            </a:pPr>
            <a:r>
              <a:rPr lang="en-US" b="1" dirty="0">
                <a:solidFill>
                  <a:srgbClr val="0070C0"/>
                </a:solidFill>
              </a:rPr>
              <a:t>Age Limit</a:t>
            </a:r>
          </a:p>
          <a:p>
            <a:r>
              <a:rPr lang="en-US" b="1" dirty="0">
                <a:solidFill>
                  <a:srgbClr val="C00000"/>
                </a:solidFill>
              </a:rPr>
              <a:t>General/EWS</a:t>
            </a:r>
            <a:r>
              <a:rPr lang="en-US" dirty="0"/>
              <a:t>: 27 years (Maximum)</a:t>
            </a:r>
          </a:p>
          <a:p>
            <a:pPr>
              <a:buNone/>
            </a:pPr>
            <a:r>
              <a:rPr lang="en-US" b="1" dirty="0">
                <a:solidFill>
                  <a:srgbClr val="0070C0"/>
                </a:solidFill>
              </a:rPr>
              <a:t>Degree Prescribed as Per Discipline</a:t>
            </a:r>
          </a:p>
          <a:p>
            <a:r>
              <a:rPr lang="en-US" b="1" dirty="0">
                <a:solidFill>
                  <a:srgbClr val="C00000"/>
                </a:solidFill>
              </a:rPr>
              <a:t>Electrical Engineering</a:t>
            </a:r>
            <a:r>
              <a:rPr lang="en-US" dirty="0">
                <a:solidFill>
                  <a:srgbClr val="C00000"/>
                </a:solidFill>
              </a:rPr>
              <a:t>:</a:t>
            </a:r>
            <a:r>
              <a:rPr lang="en-US" dirty="0"/>
              <a:t> Electrical/ Electrical and Electronics/ Electrical, Instrumentation &amp; Control/ Power Systems &amp; High Voltage/ power Electronics/ Power Engineering</a:t>
            </a:r>
          </a:p>
          <a:p>
            <a:r>
              <a:rPr lang="en-US" b="1" dirty="0">
                <a:solidFill>
                  <a:srgbClr val="C00000"/>
                </a:solidFill>
              </a:rPr>
              <a:t>Mechanical Engineering</a:t>
            </a:r>
            <a:r>
              <a:rPr lang="en-US" dirty="0">
                <a:solidFill>
                  <a:srgbClr val="C00000"/>
                </a:solidFill>
              </a:rPr>
              <a:t>:</a:t>
            </a:r>
            <a:r>
              <a:rPr lang="en-US" dirty="0"/>
              <a:t> Mechanical/Production/ Industrial </a:t>
            </a:r>
            <a:r>
              <a:rPr lang="en-US" dirty="0" err="1"/>
              <a:t>Engg</a:t>
            </a:r>
            <a:r>
              <a:rPr lang="en-US" dirty="0"/>
              <a:t>./ Production and Industrial </a:t>
            </a:r>
            <a:r>
              <a:rPr lang="en-US" dirty="0" err="1"/>
              <a:t>Engg</a:t>
            </a:r>
            <a:r>
              <a:rPr lang="en-US" dirty="0"/>
              <a:t>. Thermal/ Mechanical &amp; Automation/ power Engineering</a:t>
            </a:r>
          </a:p>
          <a:p>
            <a:r>
              <a:rPr lang="en-US" b="1" dirty="0">
                <a:solidFill>
                  <a:srgbClr val="C00000"/>
                </a:solidFill>
              </a:rPr>
              <a:t>Electronics Engineering:</a:t>
            </a:r>
            <a:r>
              <a:rPr lang="en-US" dirty="0"/>
              <a:t> Electronics/ Electronics &amp; telecommunication/ Electronics &amp; power/ Power Electronics / Electronics &amp; Communication/ Electrical &amp; Electronics</a:t>
            </a:r>
          </a:p>
          <a:p>
            <a:r>
              <a:rPr lang="en-US" b="1" dirty="0">
                <a:solidFill>
                  <a:srgbClr val="C00000"/>
                </a:solidFill>
              </a:rPr>
              <a:t>Instrumentation Engineering</a:t>
            </a:r>
            <a:r>
              <a:rPr lang="en-US" dirty="0">
                <a:solidFill>
                  <a:srgbClr val="C00000"/>
                </a:solidFill>
              </a:rPr>
              <a:t>:</a:t>
            </a:r>
            <a:r>
              <a:rPr lang="en-US" dirty="0"/>
              <a:t> Electronics &amp; Instrumentation/ Instrumentation &amp; Control/ Electronics, Instrumentation &amp; Control</a:t>
            </a:r>
          </a:p>
          <a:p>
            <a:endParaRPr lang="en-US" dirty="0"/>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070C0"/>
                </a:solidFill>
                <a:latin typeface="Times New Roman" pitchFamily="18" charset="0"/>
                <a:cs typeface="Times New Roman" pitchFamily="18" charset="0"/>
              </a:rPr>
              <a:t>ANGANWADI RECRUITMENT</a:t>
            </a:r>
            <a:endParaRPr lang="en-US" dirty="0">
              <a:solidFill>
                <a:srgbClr val="0070C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905000" y="1371599"/>
          <a:ext cx="8382000" cy="4114803"/>
        </p:xfrm>
        <a:graphic>
          <a:graphicData uri="http://schemas.openxmlformats.org/drawingml/2006/table">
            <a:tbl>
              <a:tblPr/>
              <a:tblGrid>
                <a:gridCol w="4191000">
                  <a:extLst>
                    <a:ext uri="{9D8B030D-6E8A-4147-A177-3AD203B41FA5}">
                      <a16:colId xmlns:a16="http://schemas.microsoft.com/office/drawing/2014/main" val="20000"/>
                    </a:ext>
                  </a:extLst>
                </a:gridCol>
                <a:gridCol w="4191000">
                  <a:extLst>
                    <a:ext uri="{9D8B030D-6E8A-4147-A177-3AD203B41FA5}">
                      <a16:colId xmlns:a16="http://schemas.microsoft.com/office/drawing/2014/main" val="20001"/>
                    </a:ext>
                  </a:extLst>
                </a:gridCol>
              </a:tblGrid>
              <a:tr h="626093">
                <a:tc>
                  <a:txBody>
                    <a:bodyPr/>
                    <a:lstStyle/>
                    <a:p>
                      <a:pPr marL="0" marR="0">
                        <a:lnSpc>
                          <a:spcPct val="107000"/>
                        </a:lnSpc>
                        <a:spcBef>
                          <a:spcPts val="0"/>
                        </a:spcBef>
                        <a:spcAft>
                          <a:spcPts val="0"/>
                        </a:spcAft>
                      </a:pPr>
                      <a:r>
                        <a:rPr lang="en-US" sz="2000" b="1" dirty="0">
                          <a:solidFill>
                            <a:srgbClr val="222222"/>
                          </a:solidFill>
                          <a:latin typeface="Times New Roman" pitchFamily="18" charset="0"/>
                          <a:ea typeface="Times New Roman"/>
                          <a:cs typeface="Times New Roman" pitchFamily="18" charset="0"/>
                        </a:rPr>
                        <a:t>Authority</a:t>
                      </a:r>
                      <a:endParaRPr lang="en-US" sz="20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Women &amp; Child Development</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984338">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Post name</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Anganwadi Worker, Helper, Supervisor, Assistant, and other</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26093">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Mode of application</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Either online or offline</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26093">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Selection criteria</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Written exam and Merit list</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26093">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Job Location</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Across the states­­­</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26093">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Official website</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2000" b="1" dirty="0">
                          <a:solidFill>
                            <a:srgbClr val="222222"/>
                          </a:solidFill>
                          <a:latin typeface="Times New Roman" pitchFamily="18" charset="0"/>
                          <a:ea typeface="Times New Roman"/>
                          <a:cs typeface="Times New Roman" pitchFamily="18" charset="0"/>
                        </a:rPr>
                        <a:t> https://icds-wcd.nic.in/ </a:t>
                      </a:r>
                      <a:endParaRPr lang="en-US" sz="20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52600" y="304800"/>
            <a:ext cx="8686800" cy="6324600"/>
          </a:xfrm>
        </p:spPr>
        <p:txBody>
          <a:bodyPr>
            <a:normAutofit fontScale="40000" lnSpcReduction="20000"/>
          </a:bodyPr>
          <a:lstStyle/>
          <a:p>
            <a:pPr>
              <a:buNone/>
            </a:pPr>
            <a:r>
              <a:rPr lang="en-US" sz="3500" b="1" dirty="0">
                <a:solidFill>
                  <a:srgbClr val="C00000"/>
                </a:solidFill>
                <a:latin typeface="Times New Roman" pitchFamily="18" charset="0"/>
                <a:cs typeface="Times New Roman" pitchFamily="18" charset="0"/>
              </a:rPr>
              <a:t>Eligibility</a:t>
            </a:r>
          </a:p>
          <a:p>
            <a:pPr lvl="0"/>
            <a:r>
              <a:rPr lang="en-US" b="1" dirty="0" err="1">
                <a:latin typeface="Times New Roman" pitchFamily="18" charset="0"/>
                <a:cs typeface="Times New Roman" pitchFamily="18" charset="0"/>
              </a:rPr>
              <a:t>Anganwadi</a:t>
            </a: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supervisor</a:t>
            </a:r>
            <a:endParaRPr lang="en-US" dirty="0">
              <a:latin typeface="Times New Roman" pitchFamily="18" charset="0"/>
              <a:cs typeface="Times New Roman" pitchFamily="18" charset="0"/>
            </a:endParaRPr>
          </a:p>
          <a:p>
            <a:r>
              <a:rPr lang="en-US" b="1" dirty="0">
                <a:latin typeface="Times New Roman" pitchFamily="18" charset="0"/>
                <a:cs typeface="Times New Roman" pitchFamily="18" charset="0"/>
              </a:rPr>
              <a:t>Education</a:t>
            </a: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qualification</a:t>
            </a:r>
            <a:r>
              <a:rPr lang="en-US" dirty="0">
                <a:latin typeface="Times New Roman" pitchFamily="18" charset="0"/>
                <a:cs typeface="Times New Roman" pitchFamily="18" charset="0"/>
              </a:rPr>
              <a:t>: Must have completed a bachelor degree from any stream</a:t>
            </a:r>
            <a:br>
              <a:rPr lang="en-US" dirty="0">
                <a:latin typeface="Times New Roman" pitchFamily="18" charset="0"/>
                <a:cs typeface="Times New Roman" pitchFamily="18" charset="0"/>
              </a:rPr>
            </a:br>
            <a:r>
              <a:rPr lang="en-US" b="1" dirty="0">
                <a:latin typeface="Times New Roman" pitchFamily="18" charset="0"/>
                <a:cs typeface="Times New Roman" pitchFamily="18" charset="0"/>
              </a:rPr>
              <a:t>Age</a:t>
            </a: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Limit</a:t>
            </a:r>
            <a:r>
              <a:rPr lang="en-US" dirty="0">
                <a:latin typeface="Times New Roman" pitchFamily="18" charset="0"/>
                <a:cs typeface="Times New Roman" pitchFamily="18" charset="0"/>
              </a:rPr>
              <a:t>: Minimum 18/21 to 25 years</a:t>
            </a:r>
          </a:p>
          <a:p>
            <a:pPr lvl="0"/>
            <a:r>
              <a:rPr lang="en-US" b="1" dirty="0" err="1">
                <a:latin typeface="Times New Roman" pitchFamily="18" charset="0"/>
                <a:cs typeface="Times New Roman" pitchFamily="18" charset="0"/>
              </a:rPr>
              <a:t>Anganwadi</a:t>
            </a:r>
            <a:r>
              <a:rPr lang="en-US" b="1" dirty="0">
                <a:latin typeface="Times New Roman" pitchFamily="18" charset="0"/>
                <a:cs typeface="Times New Roman" pitchFamily="18" charset="0"/>
              </a:rPr>
              <a:t> worker</a:t>
            </a:r>
            <a:endParaRPr lang="en-US" dirty="0">
              <a:latin typeface="Times New Roman" pitchFamily="18" charset="0"/>
              <a:cs typeface="Times New Roman" pitchFamily="18" charset="0"/>
            </a:endParaRPr>
          </a:p>
          <a:p>
            <a:r>
              <a:rPr lang="en-US" b="1" dirty="0">
                <a:latin typeface="Times New Roman" pitchFamily="18" charset="0"/>
                <a:cs typeface="Times New Roman" pitchFamily="18" charset="0"/>
              </a:rPr>
              <a:t>Education Qualification</a:t>
            </a:r>
            <a:r>
              <a:rPr lang="en-US" dirty="0">
                <a:latin typeface="Times New Roman" pitchFamily="18" charset="0"/>
                <a:cs typeface="Times New Roman" pitchFamily="18" charset="0"/>
              </a:rPr>
              <a:t>: Must have completed 10</a:t>
            </a:r>
            <a:r>
              <a:rPr lang="en-US" baseline="30000" dirty="0">
                <a:latin typeface="Times New Roman" pitchFamily="18" charset="0"/>
                <a:cs typeface="Times New Roman" pitchFamily="18" charset="0"/>
              </a:rPr>
              <a:t>th</a:t>
            </a:r>
            <a:r>
              <a:rPr lang="en-US" dirty="0">
                <a:latin typeface="Times New Roman" pitchFamily="18" charset="0"/>
                <a:cs typeface="Times New Roman" pitchFamily="18" charset="0"/>
              </a:rPr>
              <a:t> class</a:t>
            </a:r>
            <a:br>
              <a:rPr lang="en-US" dirty="0">
                <a:latin typeface="Times New Roman" pitchFamily="18" charset="0"/>
                <a:cs typeface="Times New Roman" pitchFamily="18" charset="0"/>
              </a:rPr>
            </a:br>
            <a:r>
              <a:rPr lang="en-US" b="1" dirty="0">
                <a:latin typeface="Times New Roman" pitchFamily="18" charset="0"/>
                <a:cs typeface="Times New Roman" pitchFamily="18" charset="0"/>
              </a:rPr>
              <a:t>Age Limit</a:t>
            </a:r>
            <a:r>
              <a:rPr lang="en-US" dirty="0">
                <a:latin typeface="Times New Roman" pitchFamily="18" charset="0"/>
                <a:cs typeface="Times New Roman" pitchFamily="18" charset="0"/>
              </a:rPr>
              <a:t>: Minimum 18 to 35 years</a:t>
            </a:r>
          </a:p>
          <a:p>
            <a:pPr lvl="0"/>
            <a:r>
              <a:rPr lang="en-US" b="1" dirty="0" err="1">
                <a:latin typeface="Times New Roman" pitchFamily="18" charset="0"/>
                <a:cs typeface="Times New Roman" pitchFamily="18" charset="0"/>
              </a:rPr>
              <a:t>Anganwadi</a:t>
            </a:r>
            <a:r>
              <a:rPr lang="en-US" b="1" dirty="0">
                <a:latin typeface="Times New Roman" pitchFamily="18" charset="0"/>
                <a:cs typeface="Times New Roman" pitchFamily="18" charset="0"/>
              </a:rPr>
              <a:t> helper</a:t>
            </a:r>
            <a:endParaRPr lang="en-US" dirty="0">
              <a:latin typeface="Times New Roman" pitchFamily="18" charset="0"/>
              <a:cs typeface="Times New Roman" pitchFamily="18" charset="0"/>
            </a:endParaRPr>
          </a:p>
          <a:p>
            <a:r>
              <a:rPr lang="en-US" b="1" dirty="0">
                <a:latin typeface="Times New Roman" pitchFamily="18" charset="0"/>
                <a:cs typeface="Times New Roman" pitchFamily="18" charset="0"/>
              </a:rPr>
              <a:t>Education Qualification</a:t>
            </a:r>
            <a:r>
              <a:rPr lang="en-US" dirty="0">
                <a:latin typeface="Times New Roman" pitchFamily="18" charset="0"/>
                <a:cs typeface="Times New Roman" pitchFamily="18" charset="0"/>
              </a:rPr>
              <a:t>: Must have passed 5</a:t>
            </a:r>
            <a:r>
              <a:rPr lang="en-US" baseline="30000" dirty="0">
                <a:latin typeface="Times New Roman" pitchFamily="18" charset="0"/>
                <a:cs typeface="Times New Roman" pitchFamily="18" charset="0"/>
              </a:rPr>
              <a:t>th</a:t>
            </a:r>
            <a:r>
              <a:rPr lang="en-US" dirty="0">
                <a:latin typeface="Times New Roman" pitchFamily="18" charset="0"/>
                <a:cs typeface="Times New Roman" pitchFamily="18" charset="0"/>
              </a:rPr>
              <a:t>/8</a:t>
            </a:r>
            <a:r>
              <a:rPr lang="en-US" baseline="30000" dirty="0">
                <a:latin typeface="Times New Roman" pitchFamily="18" charset="0"/>
                <a:cs typeface="Times New Roman" pitchFamily="18" charset="0"/>
              </a:rPr>
              <a:t>th</a:t>
            </a:r>
            <a:r>
              <a:rPr lang="en-US" dirty="0">
                <a:latin typeface="Times New Roman" pitchFamily="18" charset="0"/>
                <a:cs typeface="Times New Roman" pitchFamily="18" charset="0"/>
              </a:rPr>
              <a:t> class</a:t>
            </a:r>
            <a:br>
              <a:rPr lang="en-US" dirty="0">
                <a:latin typeface="Times New Roman" pitchFamily="18" charset="0"/>
                <a:cs typeface="Times New Roman" pitchFamily="18" charset="0"/>
              </a:rPr>
            </a:br>
            <a:r>
              <a:rPr lang="en-US" b="1" dirty="0">
                <a:latin typeface="Times New Roman" pitchFamily="18" charset="0"/>
                <a:cs typeface="Times New Roman" pitchFamily="18" charset="0"/>
              </a:rPr>
              <a:t>Age limit</a:t>
            </a:r>
            <a:r>
              <a:rPr lang="en-US" dirty="0">
                <a:latin typeface="Times New Roman" pitchFamily="18" charset="0"/>
                <a:cs typeface="Times New Roman" pitchFamily="18" charset="0"/>
              </a:rPr>
              <a:t>: Minimum 18 years</a:t>
            </a:r>
          </a:p>
          <a:p>
            <a:pPr lvl="0"/>
            <a:r>
              <a:rPr lang="en-US" b="1" dirty="0">
                <a:latin typeface="Times New Roman" pitchFamily="18" charset="0"/>
                <a:cs typeface="Times New Roman" pitchFamily="18" charset="0"/>
              </a:rPr>
              <a:t>Assistant</a:t>
            </a:r>
            <a:endParaRPr lang="en-US" dirty="0">
              <a:latin typeface="Times New Roman" pitchFamily="18" charset="0"/>
              <a:cs typeface="Times New Roman" pitchFamily="18" charset="0"/>
            </a:endParaRPr>
          </a:p>
          <a:p>
            <a:pPr>
              <a:buNone/>
            </a:pPr>
            <a:r>
              <a:rPr lang="en-US" sz="3500" b="1" dirty="0">
                <a:solidFill>
                  <a:srgbClr val="C00000"/>
                </a:solidFill>
                <a:latin typeface="Times New Roman" pitchFamily="18" charset="0"/>
                <a:cs typeface="Times New Roman" pitchFamily="18" charset="0"/>
              </a:rPr>
              <a:t>Education Qualification</a:t>
            </a:r>
            <a:r>
              <a:rPr lang="en-US" sz="3500" dirty="0">
                <a:solidFill>
                  <a:srgbClr val="C00000"/>
                </a:solidFill>
                <a:latin typeface="Times New Roman" pitchFamily="18" charset="0"/>
                <a:cs typeface="Times New Roman" pitchFamily="18" charset="0"/>
              </a:rPr>
              <a:t>: Intermediate or bachelor Degree</a:t>
            </a:r>
          </a:p>
          <a:p>
            <a:pPr>
              <a:buNone/>
            </a:pPr>
            <a:r>
              <a:rPr lang="en-US" sz="3000" b="1" dirty="0">
                <a:solidFill>
                  <a:srgbClr val="C00000"/>
                </a:solidFill>
                <a:latin typeface="Times New Roman" pitchFamily="18" charset="0"/>
                <a:cs typeface="Times New Roman" pitchFamily="18" charset="0"/>
              </a:rPr>
              <a:t>Age Limit: 21 to 35 years</a:t>
            </a:r>
          </a:p>
          <a:p>
            <a:pPr>
              <a:buNone/>
            </a:pPr>
            <a:r>
              <a:rPr lang="en-US" b="1" dirty="0">
                <a:solidFill>
                  <a:srgbClr val="C00000"/>
                </a:solidFill>
                <a:latin typeface="Times New Roman" pitchFamily="18" charset="0"/>
                <a:cs typeface="Times New Roman" pitchFamily="18" charset="0"/>
              </a:rPr>
              <a:t>Selection process</a:t>
            </a:r>
          </a:p>
          <a:p>
            <a:r>
              <a:rPr lang="en-US" dirty="0">
                <a:latin typeface="Times New Roman" pitchFamily="18" charset="0"/>
                <a:cs typeface="Times New Roman" pitchFamily="18" charset="0"/>
              </a:rPr>
              <a:t>Selection process for the post will go through the following stage which we have given below:</a:t>
            </a:r>
          </a:p>
          <a:p>
            <a:pPr lvl="0"/>
            <a:r>
              <a:rPr lang="en-US" dirty="0">
                <a:latin typeface="Times New Roman" pitchFamily="18" charset="0"/>
                <a:cs typeface="Times New Roman" pitchFamily="18" charset="0"/>
              </a:rPr>
              <a:t>Written exam</a:t>
            </a:r>
          </a:p>
          <a:p>
            <a:pPr lvl="0"/>
            <a:r>
              <a:rPr lang="en-US" dirty="0">
                <a:latin typeface="Times New Roman" pitchFamily="18" charset="0"/>
                <a:cs typeface="Times New Roman" pitchFamily="18" charset="0"/>
              </a:rPr>
              <a:t>Interview/Merit list</a:t>
            </a:r>
          </a:p>
          <a:p>
            <a:pPr lvl="0"/>
            <a:r>
              <a:rPr lang="en-US" dirty="0">
                <a:latin typeface="Times New Roman" pitchFamily="18" charset="0"/>
                <a:cs typeface="Times New Roman" pitchFamily="18" charset="0"/>
              </a:rPr>
              <a:t>Documents verification</a:t>
            </a:r>
          </a:p>
          <a:p>
            <a:pPr>
              <a:buNone/>
            </a:pPr>
            <a:r>
              <a:rPr lang="en-US" b="1" dirty="0">
                <a:solidFill>
                  <a:srgbClr val="C00000"/>
                </a:solidFill>
                <a:latin typeface="Times New Roman" pitchFamily="18" charset="0"/>
                <a:cs typeface="Times New Roman" pitchFamily="18" charset="0"/>
              </a:rPr>
              <a:t>Documents Required </a:t>
            </a:r>
          </a:p>
          <a:p>
            <a:pPr lvl="0"/>
            <a:r>
              <a:rPr lang="en-US" dirty="0">
                <a:latin typeface="Times New Roman" pitchFamily="18" charset="0"/>
                <a:cs typeface="Times New Roman" pitchFamily="18" charset="0"/>
              </a:rPr>
              <a:t>Category certificate (if any)</a:t>
            </a:r>
          </a:p>
          <a:p>
            <a:pPr lvl="0"/>
            <a:r>
              <a:rPr lang="en-US" dirty="0">
                <a:latin typeface="Times New Roman" pitchFamily="18" charset="0"/>
                <a:cs typeface="Times New Roman" pitchFamily="18" charset="0"/>
              </a:rPr>
              <a:t>Education qualification certificate and </a:t>
            </a:r>
            <a:r>
              <a:rPr lang="en-US" dirty="0" err="1">
                <a:latin typeface="Times New Roman" pitchFamily="18" charset="0"/>
                <a:cs typeface="Times New Roman" pitchFamily="18" charset="0"/>
              </a:rPr>
              <a:t>marksheet</a:t>
            </a:r>
            <a:endParaRPr lang="en-US" dirty="0">
              <a:latin typeface="Times New Roman" pitchFamily="18" charset="0"/>
              <a:cs typeface="Times New Roman" pitchFamily="18" charset="0"/>
            </a:endParaRPr>
          </a:p>
          <a:p>
            <a:pPr lvl="0"/>
            <a:r>
              <a:rPr lang="en-US" dirty="0">
                <a:latin typeface="Times New Roman" pitchFamily="18" charset="0"/>
                <a:cs typeface="Times New Roman" pitchFamily="18" charset="0"/>
              </a:rPr>
              <a:t>High school </a:t>
            </a:r>
            <a:r>
              <a:rPr lang="en-US" dirty="0" err="1">
                <a:latin typeface="Times New Roman" pitchFamily="18" charset="0"/>
                <a:cs typeface="Times New Roman" pitchFamily="18" charset="0"/>
              </a:rPr>
              <a:t>marksheet</a:t>
            </a:r>
            <a:r>
              <a:rPr lang="en-US" dirty="0">
                <a:latin typeface="Times New Roman" pitchFamily="18" charset="0"/>
                <a:cs typeface="Times New Roman" pitchFamily="18" charset="0"/>
              </a:rPr>
              <a:t> or Birth certificate</a:t>
            </a:r>
          </a:p>
          <a:p>
            <a:pPr lvl="0"/>
            <a:r>
              <a:rPr lang="en-US" dirty="0">
                <a:latin typeface="Times New Roman" pitchFamily="18" charset="0"/>
                <a:cs typeface="Times New Roman" pitchFamily="18" charset="0"/>
              </a:rPr>
              <a:t>Disabled certificate (if any)</a:t>
            </a:r>
          </a:p>
          <a:p>
            <a:pPr lvl="0"/>
            <a:r>
              <a:rPr lang="en-US" dirty="0">
                <a:latin typeface="Times New Roman" pitchFamily="18" charset="0"/>
                <a:cs typeface="Times New Roman" pitchFamily="18" charset="0"/>
              </a:rPr>
              <a:t>Widow certificate (if any)</a:t>
            </a:r>
          </a:p>
          <a:p>
            <a:pPr lvl="0"/>
            <a:r>
              <a:rPr lang="en-US" dirty="0">
                <a:latin typeface="Times New Roman" pitchFamily="18" charset="0"/>
                <a:cs typeface="Times New Roman" pitchFamily="18" charset="0"/>
              </a:rPr>
              <a:t>Photo identification proof (it could be </a:t>
            </a:r>
            <a:r>
              <a:rPr lang="en-US" dirty="0" err="1">
                <a:latin typeface="Times New Roman" pitchFamily="18" charset="0"/>
                <a:cs typeface="Times New Roman" pitchFamily="18" charset="0"/>
              </a:rPr>
              <a:t>Aadhaar</a:t>
            </a:r>
            <a:r>
              <a:rPr lang="en-US" dirty="0">
                <a:latin typeface="Times New Roman" pitchFamily="18" charset="0"/>
                <a:cs typeface="Times New Roman" pitchFamily="18" charset="0"/>
              </a:rPr>
              <a:t> card/voter id card/ driving license/ or any other documents which were issued by the GOI)</a:t>
            </a:r>
          </a:p>
          <a:p>
            <a:pPr lvl="0"/>
            <a:r>
              <a:rPr lang="en-US" dirty="0">
                <a:latin typeface="Times New Roman" pitchFamily="18" charset="0"/>
                <a:cs typeface="Times New Roman" pitchFamily="18" charset="0"/>
              </a:rPr>
              <a:t>Applicant’s recent passport size photograph</a:t>
            </a:r>
          </a:p>
          <a:p>
            <a:pPr lvl="0"/>
            <a:r>
              <a:rPr lang="en-US" dirty="0">
                <a:latin typeface="Times New Roman" pitchFamily="18" charset="0"/>
                <a:cs typeface="Times New Roman" pitchFamily="18" charset="0"/>
              </a:rPr>
              <a:t>Signature of the applicants (sign should be done on white paper with black or blue pen)</a:t>
            </a:r>
          </a:p>
          <a:p>
            <a:endParaRPr lang="en-US" dirty="0">
              <a:latin typeface="Times New Roman" pitchFamily="18" charset="0"/>
              <a:cs typeface="Times New Roman" pitchFamily="18" charset="0"/>
            </a:endParaRP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solidFill>
                  <a:srgbClr val="C00000"/>
                </a:solidFill>
                <a:latin typeface="Times New Roman" pitchFamily="18" charset="0"/>
                <a:cs typeface="Times New Roman" pitchFamily="18" charset="0"/>
              </a:rPr>
              <a:t>PUBLIC UNDERTAKINGS</a:t>
            </a:r>
            <a:br>
              <a:rPr lang="en-US" sz="2800" b="1" dirty="0">
                <a:solidFill>
                  <a:srgbClr val="C00000"/>
                </a:solidFill>
                <a:latin typeface="Times New Roman" pitchFamily="18" charset="0"/>
                <a:cs typeface="Times New Roman" pitchFamily="18" charset="0"/>
              </a:rPr>
            </a:br>
            <a:r>
              <a:rPr lang="en-US" sz="2000" b="1" dirty="0">
                <a:solidFill>
                  <a:srgbClr val="0070C0"/>
                </a:solidFill>
                <a:latin typeface="Times New Roman" pitchFamily="18" charset="0"/>
                <a:cs typeface="Times New Roman" pitchFamily="18" charset="0"/>
              </a:rPr>
              <a:t>NCL (Northern Coalfields Limited)</a:t>
            </a:r>
          </a:p>
        </p:txBody>
      </p:sp>
      <p:sp>
        <p:nvSpPr>
          <p:cNvPr id="3" name="Text Placeholder 2"/>
          <p:cNvSpPr>
            <a:spLocks noGrp="1"/>
          </p:cNvSpPr>
          <p:nvPr>
            <p:ph type="body" idx="1"/>
          </p:nvPr>
        </p:nvSpPr>
        <p:spPr>
          <a:xfrm>
            <a:off x="1981200" y="1600200"/>
            <a:ext cx="8229600" cy="4953000"/>
          </a:xfrm>
        </p:spPr>
        <p:txBody>
          <a:bodyPr>
            <a:normAutofit fontScale="62500" lnSpcReduction="20000"/>
          </a:bodyPr>
          <a:lstStyle/>
          <a:p>
            <a:r>
              <a:rPr lang="en-US" dirty="0">
                <a:latin typeface="Times New Roman" pitchFamily="18" charset="0"/>
                <a:cs typeface="Times New Roman" pitchFamily="18" charset="0"/>
              </a:rPr>
              <a:t>Various posts require different eligibility criteria that are as follows.</a:t>
            </a:r>
          </a:p>
          <a:p>
            <a:r>
              <a:rPr lang="en-US" b="1" dirty="0">
                <a:latin typeface="Times New Roman" pitchFamily="18" charset="0"/>
                <a:cs typeface="Times New Roman" pitchFamily="18" charset="0"/>
              </a:rPr>
              <a:t>Academic Qualification: </a:t>
            </a:r>
            <a:r>
              <a:rPr lang="en-US" dirty="0">
                <a:latin typeface="Times New Roman" pitchFamily="18" charset="0"/>
                <a:cs typeface="Times New Roman" pitchFamily="18" charset="0"/>
              </a:rPr>
              <a:t>Check-out the given table.</a:t>
            </a:r>
          </a:p>
          <a:p>
            <a:pPr>
              <a:buNone/>
            </a:pPr>
            <a:r>
              <a:rPr lang="en-US" dirty="0">
                <a:latin typeface="Times New Roman" pitchFamily="18" charset="0"/>
                <a:cs typeface="Times New Roman" pitchFamily="18" charset="0"/>
              </a:rPr>
              <a:t> </a:t>
            </a:r>
          </a:p>
          <a:p>
            <a:pPr marL="514350" indent="-514350">
              <a:buAutoNum type="arabicPeriod"/>
            </a:pPr>
            <a:r>
              <a:rPr lang="en-US" b="1" dirty="0">
                <a:solidFill>
                  <a:srgbClr val="C00000"/>
                </a:solidFill>
                <a:latin typeface="Times New Roman" pitchFamily="18" charset="0"/>
                <a:cs typeface="Times New Roman" pitchFamily="18" charset="0"/>
              </a:rPr>
              <a:t>Supervisory Assistant Foreman Grade C (Trainee) Mechanical/ E&amp;T</a:t>
            </a:r>
            <a:endParaRPr lang="en-US" dirty="0">
              <a:solidFill>
                <a:srgbClr val="C00000"/>
              </a:solidFill>
              <a:latin typeface="Times New Roman" pitchFamily="18" charset="0"/>
              <a:cs typeface="Times New Roman" pitchFamily="18" charset="0"/>
            </a:endParaRPr>
          </a:p>
          <a:p>
            <a:pPr lvl="0"/>
            <a:r>
              <a:rPr lang="en-US" dirty="0">
                <a:latin typeface="Times New Roman" pitchFamily="18" charset="0"/>
                <a:cs typeface="Times New Roman" pitchFamily="18" charset="0"/>
              </a:rPr>
              <a:t>Applicants must have succeeded 10th class or its equivalent from any recognized board.</a:t>
            </a:r>
          </a:p>
          <a:p>
            <a:pPr lvl="0"/>
            <a:r>
              <a:rPr lang="en-US" dirty="0">
                <a:latin typeface="Times New Roman" pitchFamily="18" charset="0"/>
                <a:cs typeface="Times New Roman" pitchFamily="18" charset="0"/>
              </a:rPr>
              <a:t>Any higher qualification (At least 3 years) or Diploma in Electronics Engineering/ Mechanical Engineering from any college or institute approved by the government.</a:t>
            </a:r>
          </a:p>
          <a:p>
            <a:pPr>
              <a:buNone/>
            </a:pPr>
            <a:r>
              <a:rPr lang="en-US" dirty="0">
                <a:latin typeface="Times New Roman" pitchFamily="18" charset="0"/>
                <a:cs typeface="Times New Roman" pitchFamily="18" charset="0"/>
              </a:rPr>
              <a:t> </a:t>
            </a:r>
          </a:p>
          <a:p>
            <a:pPr marL="514350" indent="-514350">
              <a:buAutoNum type="arabicPeriod" startAt="2"/>
            </a:pPr>
            <a:r>
              <a:rPr lang="en-US" b="1" dirty="0">
                <a:solidFill>
                  <a:srgbClr val="C00000"/>
                </a:solidFill>
                <a:latin typeface="Times New Roman" pitchFamily="18" charset="0"/>
                <a:cs typeface="Times New Roman" pitchFamily="18" charset="0"/>
              </a:rPr>
              <a:t>Technician Electrician/ Fitter/ Welder/ Turner/ Machinist (Trainee) Cat. III</a:t>
            </a:r>
            <a:endParaRPr lang="en-US" dirty="0">
              <a:solidFill>
                <a:srgbClr val="C00000"/>
              </a:solidFill>
              <a:latin typeface="Times New Roman" pitchFamily="18" charset="0"/>
              <a:cs typeface="Times New Roman" pitchFamily="18" charset="0"/>
            </a:endParaRPr>
          </a:p>
          <a:p>
            <a:pPr lvl="0"/>
            <a:r>
              <a:rPr lang="en-US" dirty="0">
                <a:latin typeface="Times New Roman" pitchFamily="18" charset="0"/>
                <a:cs typeface="Times New Roman" pitchFamily="18" charset="0"/>
              </a:rPr>
              <a:t>Applicants must have cleared 10th standard or its correspondence from any recognized board.</a:t>
            </a:r>
          </a:p>
          <a:p>
            <a:pPr lvl="0"/>
            <a:r>
              <a:rPr lang="en-US" dirty="0">
                <a:latin typeface="Times New Roman" pitchFamily="18" charset="0"/>
                <a:cs typeface="Times New Roman" pitchFamily="18" charset="0"/>
              </a:rPr>
              <a:t>2 years of ITI in Welder/ Electrician/ Mechanist/ Turner/ Fitter trade along with Trade Certificate and Apprenticeship Certificate (1 year) provided by NCVT/SCVT under Apprentices Act, 1961.</a:t>
            </a:r>
          </a:p>
          <a:p>
            <a:pPr>
              <a:buNone/>
            </a:pPr>
            <a:r>
              <a:rPr lang="en-US" b="1" dirty="0">
                <a:latin typeface="Times New Roman" pitchFamily="18" charset="0"/>
                <a:cs typeface="Times New Roman" pitchFamily="18" charset="0"/>
              </a:rPr>
              <a:t> </a:t>
            </a:r>
            <a:endParaRPr lang="en-US" dirty="0">
              <a:latin typeface="Times New Roman" pitchFamily="18" charset="0"/>
              <a:cs typeface="Times New Roman" pitchFamily="18" charset="0"/>
            </a:endParaRPr>
          </a:p>
          <a:p>
            <a:pPr>
              <a:buNone/>
            </a:pPr>
            <a:r>
              <a:rPr lang="en-US" b="1" dirty="0">
                <a:latin typeface="Times New Roman" pitchFamily="18" charset="0"/>
                <a:cs typeface="Times New Roman" pitchFamily="18" charset="0"/>
              </a:rPr>
              <a:t>	</a:t>
            </a:r>
            <a:r>
              <a:rPr lang="en-US" b="1" dirty="0">
                <a:solidFill>
                  <a:srgbClr val="C00000"/>
                </a:solidFill>
                <a:latin typeface="Times New Roman" pitchFamily="18" charset="0"/>
                <a:cs typeface="Times New Roman" pitchFamily="18" charset="0"/>
              </a:rPr>
              <a:t>Age Limitations:</a:t>
            </a:r>
            <a:r>
              <a:rPr lang="en-US" dirty="0">
                <a:latin typeface="Times New Roman" pitchFamily="18" charset="0"/>
                <a:cs typeface="Times New Roman" pitchFamily="18" charset="0"/>
              </a:rPr>
              <a:t> The minimum age to apply for any of the given posts is 18 years, and maximum age should be 30 years.</a:t>
            </a:r>
          </a:p>
          <a:p>
            <a:endParaRPr lang="en-US" dirty="0">
              <a:latin typeface="Times New Roman" pitchFamily="18" charset="0"/>
              <a:cs typeface="Times New Roman" pitchFamily="18" charset="0"/>
            </a:endParaRP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solidFill>
                  <a:srgbClr val="0070C0"/>
                </a:solidFill>
                <a:latin typeface="Times New Roman" pitchFamily="18" charset="0"/>
                <a:cs typeface="Times New Roman" pitchFamily="18" charset="0"/>
              </a:rPr>
              <a:t>Indian Farmers </a:t>
            </a:r>
            <a:r>
              <a:rPr lang="en-US" sz="2800" b="1" dirty="0" err="1">
                <a:solidFill>
                  <a:srgbClr val="0070C0"/>
                </a:solidFill>
                <a:latin typeface="Times New Roman" pitchFamily="18" charset="0"/>
                <a:cs typeface="Times New Roman" pitchFamily="18" charset="0"/>
              </a:rPr>
              <a:t>Fertiliser</a:t>
            </a:r>
            <a:r>
              <a:rPr lang="en-US" sz="2800" b="1" dirty="0">
                <a:solidFill>
                  <a:srgbClr val="0070C0"/>
                </a:solidFill>
                <a:latin typeface="Times New Roman" pitchFamily="18" charset="0"/>
                <a:cs typeface="Times New Roman" pitchFamily="18" charset="0"/>
              </a:rPr>
              <a:t> Cooperative    </a:t>
            </a:r>
            <a:br>
              <a:rPr lang="en-US" sz="2800" b="1" dirty="0">
                <a:solidFill>
                  <a:srgbClr val="0070C0"/>
                </a:solidFill>
                <a:latin typeface="Times New Roman" pitchFamily="18" charset="0"/>
                <a:cs typeface="Times New Roman" pitchFamily="18" charset="0"/>
              </a:rPr>
            </a:br>
            <a:r>
              <a:rPr lang="en-US" sz="2800" b="1" dirty="0">
                <a:solidFill>
                  <a:srgbClr val="0070C0"/>
                </a:solidFill>
                <a:latin typeface="Times New Roman" pitchFamily="18" charset="0"/>
                <a:cs typeface="Times New Roman" pitchFamily="18" charset="0"/>
              </a:rPr>
              <a:t>Limited (IFFCO) GEA Online Form 2020</a:t>
            </a:r>
          </a:p>
        </p:txBody>
      </p:sp>
      <p:sp>
        <p:nvSpPr>
          <p:cNvPr id="3" name="Text Placeholder 2"/>
          <p:cNvSpPr>
            <a:spLocks noGrp="1"/>
          </p:cNvSpPr>
          <p:nvPr>
            <p:ph type="body" idx="1"/>
          </p:nvPr>
        </p:nvSpPr>
        <p:spPr>
          <a:xfrm>
            <a:off x="1981200" y="3581400"/>
            <a:ext cx="8229600" cy="2971800"/>
          </a:xfrm>
        </p:spPr>
        <p:txBody>
          <a:bodyPr>
            <a:normAutofit fontScale="62500" lnSpcReduction="20000"/>
          </a:bodyPr>
          <a:lstStyle/>
          <a:p>
            <a:pPr>
              <a:buNone/>
            </a:pPr>
            <a:r>
              <a:rPr lang="en-US" b="1" dirty="0">
                <a:solidFill>
                  <a:srgbClr val="C00000"/>
                </a:solidFill>
              </a:rPr>
              <a:t>Eligibility</a:t>
            </a:r>
          </a:p>
          <a:p>
            <a:pPr>
              <a:buNone/>
            </a:pPr>
            <a:r>
              <a:rPr lang="en-US" b="1" dirty="0">
                <a:solidFill>
                  <a:srgbClr val="C00000"/>
                </a:solidFill>
              </a:rPr>
              <a:t>Age Limit</a:t>
            </a:r>
            <a:endParaRPr lang="en-US" dirty="0">
              <a:solidFill>
                <a:srgbClr val="C00000"/>
              </a:solidFill>
            </a:endParaRPr>
          </a:p>
          <a:p>
            <a:pPr lvl="0" algn="just"/>
            <a:r>
              <a:rPr lang="en-US" b="1" dirty="0"/>
              <a:t>The maximum age to apply for the IFFCO GEA Recruitment 2020 is 30 years.</a:t>
            </a:r>
          </a:p>
          <a:p>
            <a:pPr lvl="0" algn="just"/>
            <a:r>
              <a:rPr lang="en-US" b="1" dirty="0"/>
              <a:t>Candidates from the SC and ST categories will get a relaxation of 5 years in the upper age limit. So accordingly, the maximum age limit for the applicants from SC or ST categories is 35 years.</a:t>
            </a:r>
          </a:p>
          <a:p>
            <a:pPr lvl="0" algn="just"/>
            <a:r>
              <a:rPr lang="en-US" b="1" dirty="0"/>
              <a:t>The maximum age to apply for the candidates from EWS, OBC, and others is 33 years. Applicants from this category will get relaxation of 3 years in the upper age limit.</a:t>
            </a:r>
          </a:p>
          <a:p>
            <a:pPr lvl="0" algn="just"/>
            <a:r>
              <a:rPr lang="en-US" b="1" dirty="0"/>
              <a:t>To count the age of the applicants, Aug 1, 2020, has been decided as the cut-off date.</a:t>
            </a:r>
          </a:p>
        </p:txBody>
      </p:sp>
      <p:graphicFrame>
        <p:nvGraphicFramePr>
          <p:cNvPr id="4" name="Table 3"/>
          <p:cNvGraphicFramePr>
            <a:graphicFrameLocks noGrp="1"/>
          </p:cNvGraphicFramePr>
          <p:nvPr/>
        </p:nvGraphicFramePr>
        <p:xfrm>
          <a:off x="2819400" y="1514477"/>
          <a:ext cx="6553200" cy="1762125"/>
        </p:xfrm>
        <a:graphic>
          <a:graphicData uri="http://schemas.openxmlformats.org/drawingml/2006/table">
            <a:tbl>
              <a:tblPr/>
              <a:tblGrid>
                <a:gridCol w="2779588">
                  <a:extLst>
                    <a:ext uri="{9D8B030D-6E8A-4147-A177-3AD203B41FA5}">
                      <a16:colId xmlns:a16="http://schemas.microsoft.com/office/drawing/2014/main" val="20000"/>
                    </a:ext>
                  </a:extLst>
                </a:gridCol>
                <a:gridCol w="3773612">
                  <a:extLst>
                    <a:ext uri="{9D8B030D-6E8A-4147-A177-3AD203B41FA5}">
                      <a16:colId xmlns:a16="http://schemas.microsoft.com/office/drawing/2014/main" val="20001"/>
                    </a:ext>
                  </a:extLst>
                </a:gridCol>
              </a:tblGrid>
              <a:tr h="352425">
                <a:tc>
                  <a:txBody>
                    <a:bodyPr/>
                    <a:lstStyle/>
                    <a:p>
                      <a:pPr marL="0" marR="0" algn="ctr">
                        <a:lnSpc>
                          <a:spcPct val="107000"/>
                        </a:lnSpc>
                        <a:spcBef>
                          <a:spcPts val="0"/>
                        </a:spcBef>
                        <a:spcAft>
                          <a:spcPts val="0"/>
                        </a:spcAft>
                      </a:pPr>
                      <a:r>
                        <a:rPr lang="en-US" sz="1800" b="1" dirty="0">
                          <a:solidFill>
                            <a:schemeClr val="accent6">
                              <a:lumMod val="75000"/>
                            </a:schemeClr>
                          </a:solidFill>
                          <a:latin typeface="Times New Roman"/>
                          <a:ea typeface="Times New Roman"/>
                          <a:cs typeface="Arial"/>
                        </a:rPr>
                        <a:t>Article Category</a:t>
                      </a:r>
                      <a:endParaRPr lang="en-US" sz="1800" dirty="0">
                        <a:solidFill>
                          <a:schemeClr val="accent6">
                            <a:lumMod val="75000"/>
                          </a:schemeClr>
                        </a:solidFill>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chemeClr val="accent6">
                              <a:lumMod val="75000"/>
                            </a:schemeClr>
                          </a:solidFill>
                          <a:latin typeface="Times New Roman"/>
                          <a:ea typeface="Times New Roman"/>
                          <a:cs typeface="Arial"/>
                        </a:rPr>
                        <a:t>Recruitment</a:t>
                      </a:r>
                      <a:endParaRPr lang="en-US" sz="1800" dirty="0">
                        <a:solidFill>
                          <a:schemeClr val="accent6">
                            <a:lumMod val="75000"/>
                          </a:schemeClr>
                        </a:solidFill>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04850">
                <a:tc>
                  <a:txBody>
                    <a:bodyPr/>
                    <a:lstStyle/>
                    <a:p>
                      <a:pPr marL="0" marR="0" indent="152400">
                        <a:lnSpc>
                          <a:spcPct val="107000"/>
                        </a:lnSpc>
                        <a:spcBef>
                          <a:spcPts val="0"/>
                        </a:spcBef>
                        <a:spcAft>
                          <a:spcPts val="0"/>
                        </a:spcAft>
                      </a:pPr>
                      <a:r>
                        <a:rPr lang="en-US" sz="1800">
                          <a:solidFill>
                            <a:srgbClr val="000000"/>
                          </a:solidFill>
                          <a:latin typeface="Times New Roman"/>
                          <a:ea typeface="Times New Roman"/>
                          <a:cs typeface="Arial"/>
                        </a:rPr>
                        <a:t>Organization Name</a:t>
                      </a:r>
                      <a:endParaRPr lang="en-US" sz="18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52400">
                        <a:lnSpc>
                          <a:spcPct val="107000"/>
                        </a:lnSpc>
                        <a:spcBef>
                          <a:spcPts val="0"/>
                        </a:spcBef>
                        <a:spcAft>
                          <a:spcPts val="0"/>
                        </a:spcAft>
                      </a:pPr>
                      <a:r>
                        <a:rPr lang="en-US" sz="1800">
                          <a:solidFill>
                            <a:srgbClr val="000000"/>
                          </a:solidFill>
                          <a:latin typeface="Times New Roman"/>
                          <a:ea typeface="Times New Roman"/>
                          <a:cs typeface="Arial"/>
                        </a:rPr>
                        <a:t>Indian Farmers Fertiliser Cooperative    </a:t>
                      </a:r>
                      <a:endParaRPr lang="en-US" sz="1800">
                        <a:latin typeface="Calibri"/>
                        <a:ea typeface="Calibri"/>
                        <a:cs typeface="Arial"/>
                      </a:endParaRPr>
                    </a:p>
                    <a:p>
                      <a:pPr marL="0" marR="0" indent="152400">
                        <a:lnSpc>
                          <a:spcPct val="107000"/>
                        </a:lnSpc>
                        <a:spcBef>
                          <a:spcPts val="0"/>
                        </a:spcBef>
                        <a:spcAft>
                          <a:spcPts val="0"/>
                        </a:spcAft>
                      </a:pPr>
                      <a:r>
                        <a:rPr lang="en-US" sz="1800">
                          <a:solidFill>
                            <a:srgbClr val="000000"/>
                          </a:solidFill>
                          <a:latin typeface="Times New Roman"/>
                          <a:ea typeface="Times New Roman"/>
                          <a:cs typeface="Arial"/>
                        </a:rPr>
                        <a:t>Limited (IFFCO)</a:t>
                      </a:r>
                      <a:endParaRPr lang="en-US" sz="18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04850">
                <a:tc>
                  <a:txBody>
                    <a:bodyPr/>
                    <a:lstStyle/>
                    <a:p>
                      <a:pPr marL="0" marR="0" indent="152400">
                        <a:lnSpc>
                          <a:spcPct val="107000"/>
                        </a:lnSpc>
                        <a:spcBef>
                          <a:spcPts val="0"/>
                        </a:spcBef>
                        <a:spcAft>
                          <a:spcPts val="0"/>
                        </a:spcAft>
                      </a:pPr>
                      <a:r>
                        <a:rPr lang="en-US" sz="1800">
                          <a:solidFill>
                            <a:srgbClr val="000000"/>
                          </a:solidFill>
                          <a:latin typeface="Times New Roman"/>
                          <a:ea typeface="Times New Roman"/>
                          <a:cs typeface="Arial"/>
                        </a:rPr>
                        <a:t>Post Name</a:t>
                      </a:r>
                      <a:endParaRPr lang="en-US" sz="18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52400">
                        <a:lnSpc>
                          <a:spcPct val="107000"/>
                        </a:lnSpc>
                        <a:spcBef>
                          <a:spcPts val="0"/>
                        </a:spcBef>
                        <a:spcAft>
                          <a:spcPts val="0"/>
                        </a:spcAft>
                      </a:pPr>
                      <a:r>
                        <a:rPr lang="en-US" sz="1800" dirty="0">
                          <a:solidFill>
                            <a:srgbClr val="000000"/>
                          </a:solidFill>
                          <a:latin typeface="Times New Roman"/>
                          <a:ea typeface="Times New Roman"/>
                          <a:cs typeface="Arial"/>
                        </a:rPr>
                        <a:t>Graduate Engineering Apprentice </a:t>
                      </a:r>
                      <a:endParaRPr lang="en-US" sz="1800" dirty="0">
                        <a:latin typeface="Calibri"/>
                        <a:ea typeface="Calibri"/>
                        <a:cs typeface="Arial"/>
                      </a:endParaRPr>
                    </a:p>
                    <a:p>
                      <a:pPr marL="0" marR="0" indent="152400">
                        <a:lnSpc>
                          <a:spcPct val="107000"/>
                        </a:lnSpc>
                        <a:spcBef>
                          <a:spcPts val="0"/>
                        </a:spcBef>
                        <a:spcAft>
                          <a:spcPts val="0"/>
                        </a:spcAft>
                      </a:pPr>
                      <a:r>
                        <a:rPr lang="en-US" sz="1800" dirty="0">
                          <a:solidFill>
                            <a:srgbClr val="000000"/>
                          </a:solidFill>
                          <a:latin typeface="Times New Roman"/>
                          <a:ea typeface="Times New Roman"/>
                          <a:cs typeface="Arial"/>
                        </a:rPr>
                        <a:t>(GEA)</a:t>
                      </a:r>
                      <a:endParaRPr lang="en-US" sz="1800"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304800"/>
            <a:ext cx="8229600" cy="6400800"/>
          </a:xfrm>
        </p:spPr>
        <p:txBody>
          <a:bodyPr>
            <a:normAutofit fontScale="70000" lnSpcReduction="20000"/>
          </a:bodyPr>
          <a:lstStyle/>
          <a:p>
            <a:pPr algn="just">
              <a:buNone/>
            </a:pPr>
            <a:r>
              <a:rPr lang="en-US" b="1" dirty="0">
                <a:solidFill>
                  <a:srgbClr val="C00000"/>
                </a:solidFill>
              </a:rPr>
              <a:t>Education Qualification</a:t>
            </a:r>
            <a:endParaRPr lang="en-US" dirty="0">
              <a:solidFill>
                <a:srgbClr val="C00000"/>
              </a:solidFill>
            </a:endParaRPr>
          </a:p>
          <a:p>
            <a:pPr lvl="0" algn="just"/>
            <a:r>
              <a:rPr lang="en-US" dirty="0"/>
              <a:t>To apply for the Graduate Engineering Apprentices in IFFCO, the applicant must possess the degree of four years engineering course from an institute or university approved by UGC/AICET.</a:t>
            </a:r>
          </a:p>
          <a:p>
            <a:pPr lvl="0" algn="just"/>
            <a:r>
              <a:rPr lang="en-US" dirty="0"/>
              <a:t>The candidates must have completed the Engineering in any one of the following streams; Electrical, Chemical, Mechanical, Instrumentation &amp; Electronics.</a:t>
            </a:r>
          </a:p>
          <a:p>
            <a:pPr lvl="0" algn="just"/>
            <a:r>
              <a:rPr lang="en-US" dirty="0"/>
              <a:t>Only those Engineering pass outs can apply for IFFCO GEA 2020 who have passed out their Engineering curse in 2017 and after it.</a:t>
            </a:r>
          </a:p>
          <a:p>
            <a:pPr lvl="0" algn="just"/>
            <a:r>
              <a:rPr lang="en-US" dirty="0"/>
              <a:t>Students in the final semesters of Engineering can also apply, but their results must get published in September 2020.</a:t>
            </a:r>
          </a:p>
          <a:p>
            <a:pPr lvl="0" algn="just"/>
            <a:r>
              <a:rPr lang="en-US" dirty="0"/>
              <a:t>The candidates who have taken the training an apprentice for a year or joined some company and have one-year working experience cannot apply for IFFCO GEA 2020.</a:t>
            </a:r>
          </a:p>
          <a:p>
            <a:pPr algn="just">
              <a:buNone/>
            </a:pPr>
            <a:r>
              <a:rPr lang="en-US" b="1" dirty="0"/>
              <a:t> </a:t>
            </a:r>
            <a:endParaRPr lang="en-US" dirty="0"/>
          </a:p>
          <a:p>
            <a:pPr algn="just">
              <a:buNone/>
            </a:pPr>
            <a:r>
              <a:rPr lang="en-US" b="1" dirty="0">
                <a:solidFill>
                  <a:srgbClr val="C00000"/>
                </a:solidFill>
              </a:rPr>
              <a:t>Training Period and Compensation</a:t>
            </a:r>
            <a:endParaRPr lang="en-US" dirty="0">
              <a:solidFill>
                <a:srgbClr val="C00000"/>
              </a:solidFill>
            </a:endParaRPr>
          </a:p>
          <a:p>
            <a:pPr lvl="0" algn="just"/>
            <a:r>
              <a:rPr lang="en-US" dirty="0"/>
              <a:t>The duration of training for the selected candidates will be one year. After one year of training, the trainee’s time will get over in IFFCO. The organization can assure the applicants for training, not a job. The trainees may or may not get a job in IFFCO once their training gets completed.</a:t>
            </a:r>
          </a:p>
          <a:p>
            <a:pPr lvl="0" algn="just"/>
            <a:r>
              <a:rPr lang="en-US" dirty="0"/>
              <a:t>The trainees will be hired in IFFCO according to the Apprentice Act, 1961. The organization will offer a stipend of Rs. 25,000 PM to the selected trainees after their B. Tech.</a:t>
            </a:r>
            <a:endParaRPr lang="en-US" b="1" dirty="0"/>
          </a:p>
          <a:p>
            <a:pPr algn="just"/>
            <a:endParaRPr lang="en-US" dirty="0"/>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rgbClr val="0070C0"/>
                </a:solidFill>
                <a:latin typeface="Times New Roman" pitchFamily="18" charset="0"/>
                <a:cs typeface="Times New Roman" pitchFamily="18" charset="0"/>
              </a:rPr>
              <a:t>NEYVELI LIGNITE CORPORATION (NLC) RECRUITMENT</a:t>
            </a:r>
            <a:endParaRPr lang="en-US" sz="3200" dirty="0">
              <a:solidFill>
                <a:srgbClr val="0070C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2362200" y="1981200"/>
          <a:ext cx="7467600" cy="2647316"/>
        </p:xfrm>
        <a:graphic>
          <a:graphicData uri="http://schemas.openxmlformats.org/drawingml/2006/table">
            <a:tbl>
              <a:tblPr/>
              <a:tblGrid>
                <a:gridCol w="37338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tblGrid>
              <a:tr h="571500">
                <a:tc>
                  <a:txBody>
                    <a:bodyPr/>
                    <a:lstStyle/>
                    <a:p>
                      <a:pPr marL="0" marR="0">
                        <a:lnSpc>
                          <a:spcPct val="107000"/>
                        </a:lnSpc>
                        <a:spcBef>
                          <a:spcPts val="0"/>
                        </a:spcBef>
                        <a:spcAft>
                          <a:spcPts val="0"/>
                        </a:spcAft>
                      </a:pPr>
                      <a:r>
                        <a:rPr lang="en-US" sz="2000" b="1" dirty="0">
                          <a:solidFill>
                            <a:srgbClr val="222222"/>
                          </a:solidFill>
                          <a:latin typeface="Times New Roman" pitchFamily="18" charset="0"/>
                          <a:ea typeface="Times New Roman"/>
                          <a:cs typeface="Times New Roman" pitchFamily="18" charset="0"/>
                        </a:rPr>
                        <a:t>Exam Conducting Authority</a:t>
                      </a:r>
                      <a:endParaRPr lang="en-US" sz="20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Neyveli Lignite Corporation (NLC)</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571500">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Name of the post</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Graduate Executive Trainee</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71500">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Number of posts</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259</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71500">
                <a:tc>
                  <a:txBody>
                    <a:bodyPr/>
                    <a:lstStyle/>
                    <a:p>
                      <a:pPr marL="0" marR="0">
                        <a:lnSpc>
                          <a:spcPct val="107000"/>
                        </a:lnSpc>
                        <a:spcBef>
                          <a:spcPts val="0"/>
                        </a:spcBef>
                        <a:spcAft>
                          <a:spcPts val="0"/>
                        </a:spcAft>
                      </a:pPr>
                      <a:r>
                        <a:rPr lang="en-US" sz="2000" b="1">
                          <a:solidFill>
                            <a:srgbClr val="222222"/>
                          </a:solidFill>
                          <a:latin typeface="Times New Roman" pitchFamily="18" charset="0"/>
                          <a:ea typeface="Times New Roman"/>
                          <a:cs typeface="Times New Roman" pitchFamily="18" charset="0"/>
                        </a:rPr>
                        <a:t>Qualification</a:t>
                      </a:r>
                      <a:endParaRPr lang="en-US" sz="200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2000" b="1" dirty="0">
                          <a:solidFill>
                            <a:srgbClr val="222222"/>
                          </a:solidFill>
                          <a:latin typeface="Times New Roman" pitchFamily="18" charset="0"/>
                          <a:ea typeface="Times New Roman"/>
                          <a:cs typeface="Times New Roman" pitchFamily="18" charset="0"/>
                        </a:rPr>
                        <a:t>Bachelor’s Degree in respective discipline</a:t>
                      </a:r>
                      <a:endParaRPr lang="en-US" sz="2000" dirty="0">
                        <a:latin typeface="Times New Roman" pitchFamily="18" charset="0"/>
                        <a:ea typeface="Calibri"/>
                        <a:cs typeface="Times New Roman" pitchFamily="18" charset="0"/>
                      </a:endParaRPr>
                    </a:p>
                  </a:txBody>
                  <a:tcPr marR="60960" marT="60960" marB="609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rgbClr val="C00000"/>
                </a:solidFill>
                <a:latin typeface="Times New Roman" pitchFamily="18" charset="0"/>
                <a:cs typeface="Times New Roman" pitchFamily="18" charset="0"/>
              </a:rPr>
              <a:t>National Mining Development Corporation (NMDC) Recruitment</a:t>
            </a:r>
          </a:p>
        </p:txBody>
      </p:sp>
      <p:graphicFrame>
        <p:nvGraphicFramePr>
          <p:cNvPr id="4" name="Table 3"/>
          <p:cNvGraphicFramePr>
            <a:graphicFrameLocks noGrp="1"/>
          </p:cNvGraphicFramePr>
          <p:nvPr/>
        </p:nvGraphicFramePr>
        <p:xfrm>
          <a:off x="2514600" y="1371604"/>
          <a:ext cx="7162800" cy="5356551"/>
        </p:xfrm>
        <a:graphic>
          <a:graphicData uri="http://schemas.openxmlformats.org/drawingml/2006/table">
            <a:tbl>
              <a:tblPr/>
              <a:tblGrid>
                <a:gridCol w="3600970">
                  <a:extLst>
                    <a:ext uri="{9D8B030D-6E8A-4147-A177-3AD203B41FA5}">
                      <a16:colId xmlns:a16="http://schemas.microsoft.com/office/drawing/2014/main" val="20000"/>
                    </a:ext>
                  </a:extLst>
                </a:gridCol>
                <a:gridCol w="3561830">
                  <a:extLst>
                    <a:ext uri="{9D8B030D-6E8A-4147-A177-3AD203B41FA5}">
                      <a16:colId xmlns:a16="http://schemas.microsoft.com/office/drawing/2014/main" val="20001"/>
                    </a:ext>
                  </a:extLst>
                </a:gridCol>
              </a:tblGrid>
              <a:tr h="236455">
                <a:tc>
                  <a:txBody>
                    <a:bodyPr/>
                    <a:lstStyle/>
                    <a:p>
                      <a:pPr marL="0" marR="0" algn="ctr">
                        <a:lnSpc>
                          <a:spcPct val="107000"/>
                        </a:lnSpc>
                        <a:spcBef>
                          <a:spcPts val="0"/>
                        </a:spcBef>
                        <a:spcAft>
                          <a:spcPts val="0"/>
                        </a:spcAft>
                      </a:pPr>
                      <a:r>
                        <a:rPr lang="en-US" sz="1600" b="1" dirty="0">
                          <a:solidFill>
                            <a:srgbClr val="0070C0"/>
                          </a:solidFill>
                          <a:latin typeface="Times New Roman"/>
                          <a:ea typeface="Times New Roman"/>
                          <a:cs typeface="Arial"/>
                        </a:rPr>
                        <a:t>Article Category</a:t>
                      </a:r>
                      <a:endParaRPr lang="en-US" sz="1600" dirty="0">
                        <a:solidFill>
                          <a:srgbClr val="0070C0"/>
                        </a:solidFill>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70C0"/>
                          </a:solidFill>
                          <a:latin typeface="Times New Roman"/>
                          <a:ea typeface="Times New Roman"/>
                          <a:cs typeface="Arial"/>
                        </a:rPr>
                        <a:t>Recruitment</a:t>
                      </a:r>
                      <a:endParaRPr lang="en-US" sz="1600" dirty="0">
                        <a:solidFill>
                          <a:srgbClr val="0070C0"/>
                        </a:solidFill>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36455">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Arial"/>
                        </a:rPr>
                        <a:t>Advertisement No.</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solidFill>
                            <a:srgbClr val="000000"/>
                          </a:solidFill>
                          <a:latin typeface="Times New Roman"/>
                          <a:ea typeface="Times New Roman"/>
                          <a:cs typeface="Arial"/>
                        </a:rPr>
                        <a:t>May-21</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72911">
                <a:tc>
                  <a:txBody>
                    <a:bodyPr/>
                    <a:lstStyle/>
                    <a:p>
                      <a:pPr marL="0" marR="0" algn="ctr">
                        <a:lnSpc>
                          <a:spcPct val="107000"/>
                        </a:lnSpc>
                        <a:spcBef>
                          <a:spcPts val="0"/>
                        </a:spcBef>
                        <a:spcAft>
                          <a:spcPts val="0"/>
                        </a:spcAft>
                      </a:pPr>
                      <a:r>
                        <a:rPr lang="en-US" sz="1600" b="1" dirty="0">
                          <a:solidFill>
                            <a:srgbClr val="000000"/>
                          </a:solidFill>
                          <a:latin typeface="Times New Roman"/>
                          <a:ea typeface="Times New Roman"/>
                          <a:cs typeface="Arial"/>
                        </a:rPr>
                        <a:t>Organization</a:t>
                      </a:r>
                      <a:endParaRPr lang="en-US" sz="1600" dirty="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Times New Roman"/>
                          <a:cs typeface="Arial"/>
                        </a:rPr>
                        <a:t>National Mining Development Corporation</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36455">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Arial"/>
                        </a:rPr>
                        <a:t>Location</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Times New Roman"/>
                          <a:cs typeface="Arial"/>
                        </a:rPr>
                        <a:t>Chattisgarh</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36455">
                <a:tc rowSpan="5">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Arial"/>
                        </a:rPr>
                        <a:t>Posts</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Times New Roman"/>
                          <a:cs typeface="Arial"/>
                        </a:rPr>
                        <a:t>Field Assistant (Trainee)</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72911">
                <a:tc vMerge="1">
                  <a:txBody>
                    <a:bodyPr/>
                    <a:lstStyle/>
                    <a:p>
                      <a:endParaRPr lang="en-US"/>
                    </a:p>
                  </a:txBody>
                  <a:tcPr/>
                </a:tc>
                <a:tc>
                  <a:txBody>
                    <a:bodyPr/>
                    <a:lstStyle/>
                    <a:p>
                      <a:pPr marL="0" marR="0">
                        <a:lnSpc>
                          <a:spcPct val="107000"/>
                        </a:lnSpc>
                        <a:spcBef>
                          <a:spcPts val="0"/>
                        </a:spcBef>
                        <a:spcAft>
                          <a:spcPts val="0"/>
                        </a:spcAft>
                      </a:pPr>
                      <a:r>
                        <a:rPr lang="en-US" sz="1600">
                          <a:solidFill>
                            <a:srgbClr val="000000"/>
                          </a:solidFill>
                          <a:latin typeface="Times New Roman"/>
                          <a:ea typeface="Times New Roman"/>
                          <a:cs typeface="Arial"/>
                        </a:rPr>
                        <a:t>Maintenance Assistant (Mech) (Trainee)</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72911">
                <a:tc vMerge="1">
                  <a:txBody>
                    <a:bodyPr/>
                    <a:lstStyle/>
                    <a:p>
                      <a:endParaRPr lang="en-US"/>
                    </a:p>
                  </a:txBody>
                  <a:tcPr/>
                </a:tc>
                <a:tc>
                  <a:txBody>
                    <a:bodyPr/>
                    <a:lstStyle/>
                    <a:p>
                      <a:pPr marL="0" marR="0">
                        <a:lnSpc>
                          <a:spcPct val="107000"/>
                        </a:lnSpc>
                        <a:spcBef>
                          <a:spcPts val="0"/>
                        </a:spcBef>
                        <a:spcAft>
                          <a:spcPts val="0"/>
                        </a:spcAft>
                      </a:pPr>
                      <a:r>
                        <a:rPr lang="en-US" sz="1600">
                          <a:solidFill>
                            <a:srgbClr val="000000"/>
                          </a:solidFill>
                          <a:latin typeface="Times New Roman"/>
                          <a:ea typeface="Times New Roman"/>
                          <a:cs typeface="Arial"/>
                        </a:rPr>
                        <a:t>Maintenance Assistant (Elect) (Trainee)</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36455">
                <a:tc vMerge="1">
                  <a:txBody>
                    <a:bodyPr/>
                    <a:lstStyle/>
                    <a:p>
                      <a:endParaRPr lang="en-US"/>
                    </a:p>
                  </a:txBody>
                  <a:tcPr/>
                </a:tc>
                <a:tc>
                  <a:txBody>
                    <a:bodyPr/>
                    <a:lstStyle/>
                    <a:p>
                      <a:pPr marL="0" marR="0">
                        <a:lnSpc>
                          <a:spcPct val="107000"/>
                        </a:lnSpc>
                        <a:spcBef>
                          <a:spcPts val="0"/>
                        </a:spcBef>
                        <a:spcAft>
                          <a:spcPts val="0"/>
                        </a:spcAft>
                      </a:pPr>
                      <a:r>
                        <a:rPr lang="en-US" sz="1600">
                          <a:solidFill>
                            <a:srgbClr val="000000"/>
                          </a:solidFill>
                          <a:latin typeface="Times New Roman"/>
                          <a:ea typeface="Times New Roman"/>
                          <a:cs typeface="Arial"/>
                        </a:rPr>
                        <a:t>MCO Gr-III (Trainee)</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36455">
                <a:tc vMerge="1">
                  <a:txBody>
                    <a:bodyPr/>
                    <a:lstStyle/>
                    <a:p>
                      <a:endParaRPr lang="en-US"/>
                    </a:p>
                  </a:txBody>
                  <a:tcPr/>
                </a:tc>
                <a:tc>
                  <a:txBody>
                    <a:bodyPr/>
                    <a:lstStyle/>
                    <a:p>
                      <a:pPr marL="0" marR="0">
                        <a:lnSpc>
                          <a:spcPct val="107000"/>
                        </a:lnSpc>
                        <a:spcBef>
                          <a:spcPts val="0"/>
                        </a:spcBef>
                        <a:spcAft>
                          <a:spcPts val="0"/>
                        </a:spcAft>
                      </a:pPr>
                      <a:r>
                        <a:rPr lang="en-US" sz="1600">
                          <a:solidFill>
                            <a:srgbClr val="000000"/>
                          </a:solidFill>
                          <a:latin typeface="Times New Roman"/>
                          <a:ea typeface="Times New Roman"/>
                          <a:cs typeface="Arial"/>
                        </a:rPr>
                        <a:t>Blaster Gr-II (Trainee)</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36455">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Arial"/>
                        </a:rPr>
                        <a:t>Number of Posts</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Arial"/>
                        </a:rPr>
                        <a:t>304</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62702">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Arial"/>
                        </a:rPr>
                        <a:t>Application Forms available from</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Times New Roman"/>
                          <a:cs typeface="Arial"/>
                        </a:rPr>
                        <a:t>11th March 2021</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36455">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Arial"/>
                        </a:rPr>
                        <a:t>Last Date to apply (online)</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Times New Roman"/>
                          <a:cs typeface="Arial"/>
                        </a:rPr>
                        <a:t>31st March 2021</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36455">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Arial"/>
                        </a:rPr>
                        <a:t>Last Date to apply (offline)</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latin typeface="Times New Roman"/>
                          <a:ea typeface="Times New Roman"/>
                          <a:cs typeface="Arial"/>
                        </a:rPr>
                        <a:t>15th April 2021</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36455">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Arial"/>
                        </a:rPr>
                        <a:t>Mode of Application</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Times New Roman"/>
                          <a:cs typeface="Arial"/>
                        </a:rPr>
                        <a:t>Online and Offline</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36455">
                <a:tc rowSpan="2">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Arial"/>
                        </a:rPr>
                        <a:t>Selection Procedure</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latin typeface="Times New Roman"/>
                          <a:ea typeface="Times New Roman"/>
                          <a:cs typeface="Arial"/>
                        </a:rPr>
                        <a:t>A) Written Test</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462702">
                <a:tc vMerge="1">
                  <a:txBody>
                    <a:bodyPr/>
                    <a:lstStyle/>
                    <a:p>
                      <a:endParaRPr lang="en-US"/>
                    </a:p>
                  </a:txBody>
                  <a:tcPr/>
                </a:tc>
                <a:tc>
                  <a:txBody>
                    <a:bodyPr/>
                    <a:lstStyle/>
                    <a:p>
                      <a:pPr marL="0" marR="0">
                        <a:lnSpc>
                          <a:spcPct val="107000"/>
                        </a:lnSpc>
                        <a:spcBef>
                          <a:spcPts val="0"/>
                        </a:spcBef>
                        <a:spcAft>
                          <a:spcPts val="0"/>
                        </a:spcAft>
                      </a:pPr>
                      <a:r>
                        <a:rPr lang="en-US" sz="1600">
                          <a:solidFill>
                            <a:srgbClr val="000000"/>
                          </a:solidFill>
                          <a:latin typeface="Times New Roman"/>
                          <a:ea typeface="Times New Roman"/>
                          <a:cs typeface="Arial"/>
                        </a:rPr>
                        <a:t>B) Physical Ability Test / Trade Test</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36455">
                <a:tc>
                  <a:txBody>
                    <a:bodyPr/>
                    <a:lstStyle/>
                    <a:p>
                      <a:pPr marL="0" marR="0" algn="ctr">
                        <a:lnSpc>
                          <a:spcPct val="107000"/>
                        </a:lnSpc>
                        <a:spcBef>
                          <a:spcPts val="0"/>
                        </a:spcBef>
                        <a:spcAft>
                          <a:spcPts val="0"/>
                        </a:spcAft>
                      </a:pPr>
                      <a:r>
                        <a:rPr lang="en-US" sz="1600" b="1">
                          <a:solidFill>
                            <a:srgbClr val="000000"/>
                          </a:solidFill>
                          <a:latin typeface="Times New Roman"/>
                          <a:ea typeface="Times New Roman"/>
                          <a:cs typeface="Arial"/>
                        </a:rPr>
                        <a:t>Official Website</a:t>
                      </a:r>
                      <a:endParaRPr lang="en-US" sz="160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solidFill>
                            <a:srgbClr val="000000"/>
                          </a:solidFill>
                          <a:latin typeface="Times New Roman"/>
                          <a:ea typeface="Times New Roman"/>
                          <a:cs typeface="Arial"/>
                        </a:rPr>
                        <a:t>www.nmdc.co.in</a:t>
                      </a:r>
                      <a:endParaRPr lang="en-US" sz="1600" dirty="0">
                        <a:latin typeface="Calibri"/>
                        <a:ea typeface="Calibri"/>
                        <a:cs typeface="Arial"/>
                      </a:endParaRPr>
                    </a:p>
                  </a:txBody>
                  <a:tcPr marL="63585" marR="63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441324"/>
          </a:xfrm>
        </p:spPr>
        <p:txBody>
          <a:bodyPr>
            <a:normAutofit fontScale="90000"/>
          </a:bodyPr>
          <a:lstStyle/>
          <a:p>
            <a:pPr algn="l"/>
            <a:r>
              <a:rPr lang="en-US" sz="2800" b="1" dirty="0">
                <a:solidFill>
                  <a:srgbClr val="0070C0"/>
                </a:solidFill>
                <a:latin typeface="Times New Roman" pitchFamily="18" charset="0"/>
                <a:cs typeface="Times New Roman" pitchFamily="18" charset="0"/>
              </a:rPr>
              <a:t>Eligibility Criteria</a:t>
            </a:r>
            <a:endParaRPr lang="en-US" sz="2800" dirty="0">
              <a:solidFill>
                <a:srgbClr val="0070C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905000" y="609601"/>
          <a:ext cx="8458200" cy="6162359"/>
        </p:xfrm>
        <a:graphic>
          <a:graphicData uri="http://schemas.openxmlformats.org/drawingml/2006/table">
            <a:tbl>
              <a:tblPr/>
              <a:tblGrid>
                <a:gridCol w="2033221">
                  <a:extLst>
                    <a:ext uri="{9D8B030D-6E8A-4147-A177-3AD203B41FA5}">
                      <a16:colId xmlns:a16="http://schemas.microsoft.com/office/drawing/2014/main" val="20000"/>
                    </a:ext>
                  </a:extLst>
                </a:gridCol>
                <a:gridCol w="6424979">
                  <a:extLst>
                    <a:ext uri="{9D8B030D-6E8A-4147-A177-3AD203B41FA5}">
                      <a16:colId xmlns:a16="http://schemas.microsoft.com/office/drawing/2014/main" val="20001"/>
                    </a:ext>
                  </a:extLst>
                </a:gridCol>
              </a:tblGrid>
              <a:tr h="457200">
                <a:tc>
                  <a:txBody>
                    <a:bodyPr/>
                    <a:lstStyle/>
                    <a:p>
                      <a:pPr marL="0" marR="0" algn="ctr">
                        <a:lnSpc>
                          <a:spcPct val="107000"/>
                        </a:lnSpc>
                        <a:spcBef>
                          <a:spcPts val="0"/>
                        </a:spcBef>
                        <a:spcAft>
                          <a:spcPts val="1800"/>
                        </a:spcAft>
                      </a:pPr>
                      <a:r>
                        <a:rPr lang="en-US" sz="1600" b="1" dirty="0">
                          <a:solidFill>
                            <a:srgbClr val="C00000"/>
                          </a:solidFill>
                          <a:latin typeface="Times New Roman" pitchFamily="18" charset="0"/>
                          <a:ea typeface="Times New Roman"/>
                          <a:cs typeface="Times New Roman" pitchFamily="18" charset="0"/>
                        </a:rPr>
                        <a:t>Nationality</a:t>
                      </a:r>
                      <a:endParaRPr lang="en-US" sz="1600" b="1" dirty="0">
                        <a:solidFill>
                          <a:srgbClr val="C00000"/>
                        </a:solidFill>
                        <a:latin typeface="Times New Roman" pitchFamily="18" charset="0"/>
                        <a:ea typeface="Calibri"/>
                        <a:cs typeface="Times New Roman" pitchFamily="18" charset="0"/>
                      </a:endParaRPr>
                    </a:p>
                  </a:txBody>
                  <a:tcPr marL="53792" marR="53792" marT="53792" marB="5379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1800"/>
                        </a:spcAft>
                      </a:pPr>
                      <a:r>
                        <a:rPr lang="en-US" sz="1600" b="1" dirty="0">
                          <a:solidFill>
                            <a:srgbClr val="222222"/>
                          </a:solidFill>
                          <a:latin typeface="Times New Roman" pitchFamily="18" charset="0"/>
                          <a:ea typeface="Times New Roman"/>
                          <a:cs typeface="Times New Roman" pitchFamily="18" charset="0"/>
                        </a:rPr>
                        <a:t>All the applicants must possess Indian citizenship</a:t>
                      </a:r>
                      <a:endParaRPr lang="en-US" sz="1600" b="1" dirty="0">
                        <a:latin typeface="Times New Roman" pitchFamily="18" charset="0"/>
                        <a:ea typeface="Calibri"/>
                        <a:cs typeface="Times New Roman" pitchFamily="18" charset="0"/>
                      </a:endParaRPr>
                    </a:p>
                  </a:txBody>
                  <a:tcPr marR="53792" marT="53792" marB="5379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600200">
                <a:tc>
                  <a:txBody>
                    <a:bodyPr/>
                    <a:lstStyle/>
                    <a:p>
                      <a:pPr marL="0" marR="0" algn="ctr">
                        <a:lnSpc>
                          <a:spcPct val="107000"/>
                        </a:lnSpc>
                        <a:spcBef>
                          <a:spcPts val="0"/>
                        </a:spcBef>
                        <a:spcAft>
                          <a:spcPts val="1800"/>
                        </a:spcAft>
                      </a:pPr>
                      <a:r>
                        <a:rPr lang="en-US" sz="1600" b="1" dirty="0">
                          <a:solidFill>
                            <a:srgbClr val="C00000"/>
                          </a:solidFill>
                          <a:latin typeface="Times New Roman" pitchFamily="18" charset="0"/>
                          <a:ea typeface="Times New Roman"/>
                          <a:cs typeface="Times New Roman" pitchFamily="18" charset="0"/>
                        </a:rPr>
                        <a:t>Age Limit</a:t>
                      </a:r>
                      <a:br>
                        <a:rPr lang="en-US" sz="1600" b="1" dirty="0">
                          <a:solidFill>
                            <a:srgbClr val="C00000"/>
                          </a:solidFill>
                          <a:latin typeface="Times New Roman" pitchFamily="18" charset="0"/>
                          <a:ea typeface="Times New Roman"/>
                          <a:cs typeface="Times New Roman" pitchFamily="18" charset="0"/>
                        </a:rPr>
                      </a:br>
                      <a:r>
                        <a:rPr lang="en-US" sz="1600" b="1" dirty="0">
                          <a:solidFill>
                            <a:srgbClr val="C00000"/>
                          </a:solidFill>
                          <a:latin typeface="Times New Roman" pitchFamily="18" charset="0"/>
                          <a:ea typeface="Times New Roman"/>
                          <a:cs typeface="Times New Roman" pitchFamily="18" charset="0"/>
                        </a:rPr>
                        <a:t>(as on 15/04/2021)</a:t>
                      </a:r>
                      <a:endParaRPr lang="en-US" sz="1600" b="1" dirty="0">
                        <a:solidFill>
                          <a:srgbClr val="C00000"/>
                        </a:solidFill>
                        <a:latin typeface="Times New Roman" pitchFamily="18" charset="0"/>
                        <a:ea typeface="Calibri"/>
                        <a:cs typeface="Times New Roman" pitchFamily="18" charset="0"/>
                      </a:endParaRPr>
                    </a:p>
                  </a:txBody>
                  <a:tcPr marL="53792" marR="53792" marT="53792" marB="5379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1800"/>
                        </a:spcAft>
                      </a:pPr>
                      <a:r>
                        <a:rPr lang="en-US" sz="1600" b="1" dirty="0">
                          <a:solidFill>
                            <a:srgbClr val="222222"/>
                          </a:solidFill>
                          <a:latin typeface="Times New Roman" pitchFamily="18" charset="0"/>
                          <a:ea typeface="Times New Roman"/>
                          <a:cs typeface="Times New Roman" pitchFamily="18" charset="0"/>
                        </a:rPr>
                        <a:t>Maximum: 30 years</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Minimum: 18 years</a:t>
                      </a:r>
                      <a:br>
                        <a:rPr lang="en-US" sz="1600" b="1" dirty="0">
                          <a:solidFill>
                            <a:srgbClr val="222222"/>
                          </a:solidFill>
                          <a:latin typeface="Times New Roman" pitchFamily="18" charset="0"/>
                          <a:ea typeface="Times New Roman"/>
                          <a:cs typeface="Times New Roman" pitchFamily="18" charset="0"/>
                        </a:rPr>
                      </a:br>
                      <a:br>
                        <a:rPr lang="en-US" sz="1600" b="1" dirty="0">
                          <a:solidFill>
                            <a:srgbClr val="222222"/>
                          </a:solidFill>
                          <a:latin typeface="Times New Roman" pitchFamily="18" charset="0"/>
                          <a:ea typeface="Times New Roman"/>
                          <a:cs typeface="Times New Roman" pitchFamily="18" charset="0"/>
                        </a:rPr>
                      </a:br>
                      <a:r>
                        <a:rPr lang="en-US" sz="1600" b="1" i="1" dirty="0">
                          <a:solidFill>
                            <a:srgbClr val="222222"/>
                          </a:solidFill>
                          <a:latin typeface="Times New Roman" pitchFamily="18" charset="0"/>
                          <a:ea typeface="Times New Roman"/>
                          <a:cs typeface="Times New Roman" pitchFamily="18" charset="0"/>
                        </a:rPr>
                        <a:t>*Age Relaxation in Upper age limit</a:t>
                      </a:r>
                      <a:br>
                        <a:rPr lang="en-US" sz="1600" b="1" dirty="0">
                          <a:solidFill>
                            <a:srgbClr val="222222"/>
                          </a:solidFill>
                          <a:latin typeface="Times New Roman" pitchFamily="18" charset="0"/>
                          <a:ea typeface="Times New Roman"/>
                          <a:cs typeface="Times New Roman" pitchFamily="18" charset="0"/>
                        </a:rPr>
                      </a:br>
                      <a:r>
                        <a:rPr lang="en-US" sz="1600" b="1" i="1" dirty="0">
                          <a:solidFill>
                            <a:srgbClr val="222222"/>
                          </a:solidFill>
                          <a:latin typeface="Times New Roman" pitchFamily="18" charset="0"/>
                          <a:ea typeface="Times New Roman"/>
                          <a:cs typeface="Times New Roman" pitchFamily="18" charset="0"/>
                        </a:rPr>
                        <a:t>SC/ ST – 05 years</a:t>
                      </a:r>
                      <a:br>
                        <a:rPr lang="en-US" sz="1600" b="1" i="1" dirty="0">
                          <a:solidFill>
                            <a:srgbClr val="222222"/>
                          </a:solidFill>
                          <a:latin typeface="Times New Roman" pitchFamily="18" charset="0"/>
                          <a:ea typeface="Times New Roman"/>
                          <a:cs typeface="Times New Roman" pitchFamily="18" charset="0"/>
                        </a:rPr>
                      </a:br>
                      <a:r>
                        <a:rPr lang="en-US" sz="1600" b="1" i="1" dirty="0">
                          <a:solidFill>
                            <a:srgbClr val="222222"/>
                          </a:solidFill>
                          <a:latin typeface="Times New Roman" pitchFamily="18" charset="0"/>
                          <a:ea typeface="Times New Roman"/>
                          <a:cs typeface="Times New Roman" pitchFamily="18" charset="0"/>
                        </a:rPr>
                        <a:t>OBC (NCL) – 03 years</a:t>
                      </a:r>
                      <a:endParaRPr lang="en-US" sz="1600" b="1" dirty="0">
                        <a:latin typeface="Times New Roman" pitchFamily="18" charset="0"/>
                        <a:ea typeface="Calibri"/>
                        <a:cs typeface="Times New Roman" pitchFamily="18" charset="0"/>
                      </a:endParaRPr>
                    </a:p>
                  </a:txBody>
                  <a:tcPr marR="53792" marT="53792" marB="5379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049635">
                <a:tc>
                  <a:txBody>
                    <a:bodyPr/>
                    <a:lstStyle/>
                    <a:p>
                      <a:pPr marL="0" marR="0" algn="ctr">
                        <a:lnSpc>
                          <a:spcPct val="107000"/>
                        </a:lnSpc>
                        <a:spcBef>
                          <a:spcPts val="0"/>
                        </a:spcBef>
                        <a:spcAft>
                          <a:spcPts val="1800"/>
                        </a:spcAft>
                      </a:pPr>
                      <a:r>
                        <a:rPr lang="en-US" sz="1600" b="1" dirty="0">
                          <a:solidFill>
                            <a:srgbClr val="C00000"/>
                          </a:solidFill>
                          <a:latin typeface="Times New Roman" pitchFamily="18" charset="0"/>
                          <a:ea typeface="Times New Roman"/>
                          <a:cs typeface="Times New Roman" pitchFamily="18" charset="0"/>
                        </a:rPr>
                        <a:t>Academic Qualification</a:t>
                      </a:r>
                      <a:endParaRPr lang="en-US" sz="1600" b="1" dirty="0">
                        <a:solidFill>
                          <a:srgbClr val="C00000"/>
                        </a:solidFill>
                        <a:latin typeface="Times New Roman" pitchFamily="18" charset="0"/>
                        <a:ea typeface="Calibri"/>
                        <a:cs typeface="Times New Roman" pitchFamily="18" charset="0"/>
                      </a:endParaRPr>
                    </a:p>
                  </a:txBody>
                  <a:tcPr marL="53792" marR="53792" marT="53792" marB="5379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1800"/>
                        </a:spcAft>
                      </a:pPr>
                      <a:r>
                        <a:rPr lang="en-US" sz="1600" b="1" dirty="0">
                          <a:solidFill>
                            <a:srgbClr val="222222"/>
                          </a:solidFill>
                          <a:latin typeface="Times New Roman" pitchFamily="18" charset="0"/>
                          <a:ea typeface="Times New Roman"/>
                          <a:cs typeface="Times New Roman" pitchFamily="18" charset="0"/>
                        </a:rPr>
                        <a:t>Field Assistant (Trainee)</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Middle Pass or ITI</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Maintenance Assistant (Mechanical) (Trainee)</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ITI certificate in the related discipline</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Maintenance Assistant (Electrical) (Trainee)</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ITI certificate in the electrical discipline</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Blaster </a:t>
                      </a:r>
                      <a:r>
                        <a:rPr lang="en-US" sz="1600" b="1" dirty="0" err="1">
                          <a:solidFill>
                            <a:srgbClr val="222222"/>
                          </a:solidFill>
                          <a:latin typeface="Times New Roman" pitchFamily="18" charset="0"/>
                          <a:ea typeface="Times New Roman"/>
                          <a:cs typeface="Times New Roman" pitchFamily="18" charset="0"/>
                        </a:rPr>
                        <a:t>Gr</a:t>
                      </a:r>
                      <a:r>
                        <a:rPr lang="en-US" sz="1600" b="1" dirty="0">
                          <a:solidFill>
                            <a:srgbClr val="222222"/>
                          </a:solidFill>
                          <a:latin typeface="Times New Roman" pitchFamily="18" charset="0"/>
                          <a:ea typeface="Times New Roman"/>
                          <a:cs typeface="Times New Roman" pitchFamily="18" charset="0"/>
                        </a:rPr>
                        <a:t>-II (Trainee)</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10th pass. Or</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ITI certificate in Blaster or Mining</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First Aid Certificate</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Three years of working experience in blasting operation</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MCO </a:t>
                      </a:r>
                      <a:r>
                        <a:rPr lang="en-US" sz="1600" b="1" dirty="0" err="1">
                          <a:solidFill>
                            <a:srgbClr val="222222"/>
                          </a:solidFill>
                          <a:latin typeface="Times New Roman" pitchFamily="18" charset="0"/>
                          <a:ea typeface="Times New Roman"/>
                          <a:cs typeface="Times New Roman" pitchFamily="18" charset="0"/>
                        </a:rPr>
                        <a:t>Gr</a:t>
                      </a:r>
                      <a:r>
                        <a:rPr lang="en-US" sz="1600" b="1" dirty="0">
                          <a:solidFill>
                            <a:srgbClr val="222222"/>
                          </a:solidFill>
                          <a:latin typeface="Times New Roman" pitchFamily="18" charset="0"/>
                          <a:ea typeface="Times New Roman"/>
                          <a:cs typeface="Times New Roman" pitchFamily="18" charset="0"/>
                        </a:rPr>
                        <a:t>-III (Trainee)</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Diploma in Mechanical Engineering</a:t>
                      </a:r>
                      <a:br>
                        <a:rPr lang="en-US" sz="1600" b="1" dirty="0">
                          <a:solidFill>
                            <a:srgbClr val="222222"/>
                          </a:solidFill>
                          <a:latin typeface="Times New Roman" pitchFamily="18" charset="0"/>
                          <a:ea typeface="Times New Roman"/>
                          <a:cs typeface="Times New Roman" pitchFamily="18" charset="0"/>
                        </a:rPr>
                      </a:br>
                      <a:r>
                        <a:rPr lang="en-US" sz="1600" b="1" dirty="0">
                          <a:solidFill>
                            <a:srgbClr val="222222"/>
                          </a:solidFill>
                          <a:latin typeface="Times New Roman" pitchFamily="18" charset="0"/>
                          <a:ea typeface="Times New Roman"/>
                          <a:cs typeface="Times New Roman" pitchFamily="18" charset="0"/>
                        </a:rPr>
                        <a:t>must have a DL in Heavy Motor Vehicle category</a:t>
                      </a:r>
                      <a:endParaRPr lang="en-US" sz="1600" b="1" dirty="0">
                        <a:latin typeface="Times New Roman" pitchFamily="18" charset="0"/>
                        <a:ea typeface="Calibri"/>
                        <a:cs typeface="Times New Roman" pitchFamily="18" charset="0"/>
                      </a:endParaRPr>
                    </a:p>
                  </a:txBody>
                  <a:tcPr marR="53792" marT="53792" marB="5379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00000"/>
                </a:solidFill>
                <a:latin typeface="Times New Roman" pitchFamily="18" charset="0"/>
                <a:cs typeface="Times New Roman" pitchFamily="18" charset="0"/>
              </a:rPr>
              <a:t>NFL MANAGEMENT TRAINEE</a:t>
            </a:r>
          </a:p>
        </p:txBody>
      </p:sp>
      <p:sp>
        <p:nvSpPr>
          <p:cNvPr id="3" name="Text Placeholder 2"/>
          <p:cNvSpPr>
            <a:spLocks noGrp="1"/>
          </p:cNvSpPr>
          <p:nvPr>
            <p:ph type="body" idx="1"/>
          </p:nvPr>
        </p:nvSpPr>
        <p:spPr>
          <a:xfrm>
            <a:off x="1981200" y="1295400"/>
            <a:ext cx="8229600" cy="5257800"/>
          </a:xfrm>
        </p:spPr>
        <p:txBody>
          <a:bodyPr>
            <a:noAutofit/>
          </a:bodyPr>
          <a:lstStyle/>
          <a:p>
            <a:pPr>
              <a:buNone/>
            </a:pPr>
            <a:r>
              <a:rPr lang="en-US" sz="2000" b="1" dirty="0">
                <a:solidFill>
                  <a:srgbClr val="0070C0"/>
                </a:solidFill>
                <a:latin typeface="Times New Roman" pitchFamily="18" charset="0"/>
                <a:cs typeface="Times New Roman" pitchFamily="18" charset="0"/>
              </a:rPr>
              <a:t>Age</a:t>
            </a:r>
          </a:p>
          <a:p>
            <a:pPr lvl="0"/>
            <a:r>
              <a:rPr lang="en-US" sz="1600" dirty="0">
                <a:latin typeface="Times New Roman" pitchFamily="18" charset="0"/>
                <a:cs typeface="Times New Roman" pitchFamily="18" charset="0"/>
              </a:rPr>
              <a:t>For every seven posts, the </a:t>
            </a:r>
            <a:r>
              <a:rPr lang="en-US" sz="1600" b="1" dirty="0">
                <a:latin typeface="Times New Roman" pitchFamily="18" charset="0"/>
                <a:cs typeface="Times New Roman" pitchFamily="18" charset="0"/>
              </a:rPr>
              <a:t>age criteria</a:t>
            </a:r>
            <a:r>
              <a:rPr lang="en-US" sz="1600" dirty="0">
                <a:latin typeface="Times New Roman" pitchFamily="18" charset="0"/>
                <a:cs typeface="Times New Roman" pitchFamily="18" charset="0"/>
              </a:rPr>
              <a:t> are the same </a:t>
            </a:r>
            <a:r>
              <a:rPr lang="en-US" sz="1600" dirty="0" err="1">
                <a:latin typeface="Times New Roman" pitchFamily="18" charset="0"/>
                <a:cs typeface="Times New Roman" pitchFamily="18" charset="0"/>
              </a:rPr>
              <a:t>i.e</a:t>
            </a:r>
            <a:r>
              <a:rPr lang="en-US" sz="1600" dirty="0">
                <a:latin typeface="Times New Roman" pitchFamily="18" charset="0"/>
                <a:cs typeface="Times New Roman" pitchFamily="18" charset="0"/>
              </a:rPr>
              <a:t> maximum age should be 27years but it is exempted for SC/OBC/ST/</a:t>
            </a:r>
            <a:r>
              <a:rPr lang="en-US" sz="1600" dirty="0" err="1">
                <a:latin typeface="Times New Roman" pitchFamily="18" charset="0"/>
                <a:cs typeface="Times New Roman" pitchFamily="18" charset="0"/>
              </a:rPr>
              <a:t>PwBD</a:t>
            </a:r>
            <a:r>
              <a:rPr lang="en-US" sz="1600" dirty="0">
                <a:latin typeface="Times New Roman" pitchFamily="18" charset="0"/>
                <a:cs typeface="Times New Roman" pitchFamily="18" charset="0"/>
              </a:rPr>
              <a:t>/</a:t>
            </a:r>
            <a:r>
              <a:rPr lang="en-US" sz="1600" dirty="0" err="1">
                <a:latin typeface="Times New Roman" pitchFamily="18" charset="0"/>
                <a:cs typeface="Times New Roman" pitchFamily="18" charset="0"/>
              </a:rPr>
              <a:t>ExSM</a:t>
            </a:r>
            <a:r>
              <a:rPr lang="en-US" sz="1600" dirty="0">
                <a:latin typeface="Times New Roman" pitchFamily="18" charset="0"/>
                <a:cs typeface="Times New Roman" pitchFamily="18" charset="0"/>
              </a:rPr>
              <a:t> according to the clause nos. G12 to G15, </a:t>
            </a:r>
            <a:r>
              <a:rPr lang="en-US" sz="1600" dirty="0" err="1">
                <a:latin typeface="Times New Roman" pitchFamily="18" charset="0"/>
                <a:cs typeface="Times New Roman" pitchFamily="18" charset="0"/>
              </a:rPr>
              <a:t>i.e</a:t>
            </a:r>
            <a:r>
              <a:rPr lang="en-US" sz="1600" dirty="0">
                <a:latin typeface="Times New Roman" pitchFamily="18" charset="0"/>
                <a:cs typeface="Times New Roman" pitchFamily="18" charset="0"/>
              </a:rPr>
              <a:t> </a:t>
            </a:r>
            <a:r>
              <a:rPr lang="en-US" sz="1600" b="1" dirty="0">
                <a:latin typeface="Times New Roman" pitchFamily="18" charset="0"/>
                <a:cs typeface="Times New Roman" pitchFamily="18" charset="0"/>
              </a:rPr>
              <a:t>5-year </a:t>
            </a:r>
            <a:r>
              <a:rPr lang="en-US" sz="1600" dirty="0">
                <a:latin typeface="Times New Roman" pitchFamily="18" charset="0"/>
                <a:cs typeface="Times New Roman" pitchFamily="18" charset="0"/>
              </a:rPr>
              <a:t>relaxation for ST and SC and</a:t>
            </a:r>
            <a:r>
              <a:rPr lang="en-US" sz="1600" b="1" dirty="0">
                <a:latin typeface="Times New Roman" pitchFamily="18" charset="0"/>
                <a:cs typeface="Times New Roman" pitchFamily="18" charset="0"/>
              </a:rPr>
              <a:t> three years</a:t>
            </a:r>
            <a:r>
              <a:rPr lang="en-US" sz="1600" dirty="0">
                <a:latin typeface="Times New Roman" pitchFamily="18" charset="0"/>
                <a:cs typeface="Times New Roman" pitchFamily="18" charset="0"/>
              </a:rPr>
              <a:t> for OBC.</a:t>
            </a:r>
          </a:p>
          <a:p>
            <a:r>
              <a:rPr lang="en-US" sz="1600" dirty="0">
                <a:latin typeface="Times New Roman" pitchFamily="18" charset="0"/>
                <a:cs typeface="Times New Roman" pitchFamily="18" charset="0"/>
              </a:rPr>
              <a:t> </a:t>
            </a:r>
          </a:p>
          <a:p>
            <a:pPr lvl="0"/>
            <a:r>
              <a:rPr lang="en-US" sz="1600" dirty="0">
                <a:latin typeface="Times New Roman" pitchFamily="18" charset="0"/>
                <a:cs typeface="Times New Roman" pitchFamily="18" charset="0"/>
              </a:rPr>
              <a:t>Ten years of relaxation for UR </a:t>
            </a:r>
            <a:r>
              <a:rPr lang="en-US" sz="1600" b="1" dirty="0">
                <a:latin typeface="Times New Roman" pitchFamily="18" charset="0"/>
                <a:cs typeface="Times New Roman" pitchFamily="18" charset="0"/>
              </a:rPr>
              <a:t>PWBD candidates</a:t>
            </a:r>
            <a:r>
              <a:rPr lang="en-US" sz="1600" dirty="0">
                <a:latin typeface="Times New Roman" pitchFamily="18" charset="0"/>
                <a:cs typeface="Times New Roman" pitchFamily="18" charset="0"/>
              </a:rPr>
              <a:t> and 15 and 13 years for ST/SC and OBC candidates respectively.</a:t>
            </a:r>
          </a:p>
          <a:p>
            <a:r>
              <a:rPr lang="en-US" sz="1600" dirty="0">
                <a:latin typeface="Times New Roman" pitchFamily="18" charset="0"/>
                <a:cs typeface="Times New Roman" pitchFamily="18" charset="0"/>
              </a:rPr>
              <a:t> </a:t>
            </a:r>
          </a:p>
          <a:p>
            <a:pPr lvl="0"/>
            <a:r>
              <a:rPr lang="en-US" sz="1600" dirty="0">
                <a:latin typeface="Times New Roman" pitchFamily="18" charset="0"/>
                <a:cs typeface="Times New Roman" pitchFamily="18" charset="0"/>
              </a:rPr>
              <a:t>The candidates who belong from </a:t>
            </a:r>
            <a:r>
              <a:rPr lang="en-US" sz="1600" b="1" dirty="0">
                <a:latin typeface="Times New Roman" pitchFamily="18" charset="0"/>
                <a:cs typeface="Times New Roman" pitchFamily="18" charset="0"/>
              </a:rPr>
              <a:t>Jammu &amp; Kashmir five years</a:t>
            </a:r>
            <a:r>
              <a:rPr lang="en-US" sz="1600" dirty="0">
                <a:latin typeface="Times New Roman" pitchFamily="18" charset="0"/>
                <a:cs typeface="Times New Roman" pitchFamily="18" charset="0"/>
              </a:rPr>
              <a:t> relaxation on domicile.</a:t>
            </a:r>
          </a:p>
          <a:p>
            <a:r>
              <a:rPr lang="en-US" sz="1600" dirty="0">
                <a:latin typeface="Times New Roman" pitchFamily="18" charset="0"/>
                <a:cs typeface="Times New Roman" pitchFamily="18" charset="0"/>
              </a:rPr>
              <a:t> </a:t>
            </a:r>
          </a:p>
          <a:p>
            <a:pPr lvl="0"/>
            <a:r>
              <a:rPr lang="en-US" sz="1600" dirty="0">
                <a:latin typeface="Times New Roman" pitchFamily="18" charset="0"/>
                <a:cs typeface="Times New Roman" pitchFamily="18" charset="0"/>
              </a:rPr>
              <a:t>For </a:t>
            </a:r>
            <a:r>
              <a:rPr lang="en-US" sz="1600" b="1" dirty="0">
                <a:latin typeface="Times New Roman" pitchFamily="18" charset="0"/>
                <a:cs typeface="Times New Roman" pitchFamily="18" charset="0"/>
              </a:rPr>
              <a:t>already working with government</a:t>
            </a:r>
            <a:r>
              <a:rPr lang="en-US" sz="1600" dirty="0">
                <a:latin typeface="Times New Roman" pitchFamily="18" charset="0"/>
                <a:cs typeface="Times New Roman" pitchFamily="18" charset="0"/>
              </a:rPr>
              <a:t> candidates UR age limit will be 40 years, 45, and 43 years for SC/ ST and OBC respectively.</a:t>
            </a:r>
          </a:p>
          <a:p>
            <a:r>
              <a:rPr lang="en-US" sz="1600" b="1" dirty="0">
                <a:latin typeface="Times New Roman" pitchFamily="18" charset="0"/>
                <a:cs typeface="Times New Roman" pitchFamily="18" charset="0"/>
              </a:rPr>
              <a:t> </a:t>
            </a:r>
          </a:p>
          <a:p>
            <a:pPr>
              <a:buNone/>
            </a:pPr>
            <a:r>
              <a:rPr lang="en-US" sz="2000" b="1" dirty="0">
                <a:solidFill>
                  <a:srgbClr val="0070C0"/>
                </a:solidFill>
                <a:latin typeface="Times New Roman" pitchFamily="18" charset="0"/>
                <a:cs typeface="Times New Roman" pitchFamily="18" charset="0"/>
              </a:rPr>
              <a:t>Qualification</a:t>
            </a:r>
          </a:p>
          <a:p>
            <a:r>
              <a:rPr lang="en-US" sz="1600" dirty="0">
                <a:latin typeface="Times New Roman" pitchFamily="18" charset="0"/>
                <a:cs typeface="Times New Roman" pitchFamily="18" charset="0"/>
              </a:rPr>
              <a:t>The qualification required for all the post either </a:t>
            </a:r>
            <a:r>
              <a:rPr lang="en-US" sz="1600" dirty="0" err="1">
                <a:latin typeface="Times New Roman" pitchFamily="18" charset="0"/>
                <a:cs typeface="Times New Roman" pitchFamily="18" charset="0"/>
              </a:rPr>
              <a:t>B.Tech</a:t>
            </a:r>
            <a:r>
              <a:rPr lang="en-US" sz="1600" dirty="0">
                <a:latin typeface="Times New Roman" pitchFamily="18" charset="0"/>
                <a:cs typeface="Times New Roman" pitchFamily="18" charset="0"/>
              </a:rPr>
              <a:t>/B.E/</a:t>
            </a:r>
            <a:r>
              <a:rPr lang="en-US" sz="1600" dirty="0" err="1">
                <a:latin typeface="Times New Roman" pitchFamily="18" charset="0"/>
                <a:cs typeface="Times New Roman" pitchFamily="18" charset="0"/>
              </a:rPr>
              <a:t>B.Sc.Engg</a:t>
            </a:r>
            <a:r>
              <a:rPr lang="en-US" sz="1600" dirty="0">
                <a:latin typeface="Times New Roman" pitchFamily="18" charset="0"/>
                <a:cs typeface="Times New Roman" pitchFamily="18" charset="0"/>
              </a:rPr>
              <a:t>. or AMIE (Associate Member of Institution of Engineers). As for Mechanical MT required qualification is </a:t>
            </a:r>
            <a:r>
              <a:rPr lang="en-US" sz="1600" dirty="0" err="1">
                <a:latin typeface="Times New Roman" pitchFamily="18" charset="0"/>
                <a:cs typeface="Times New Roman" pitchFamily="18" charset="0"/>
              </a:rPr>
              <a:t>B.Tech</a:t>
            </a:r>
            <a:r>
              <a:rPr lang="en-US" sz="1600" dirty="0">
                <a:latin typeface="Times New Roman" pitchFamily="18" charset="0"/>
                <a:cs typeface="Times New Roman" pitchFamily="18" charset="0"/>
              </a:rPr>
              <a:t> in mechanical or AIME in Mechanical Engineering.</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0070C0"/>
                </a:solidFill>
                <a:latin typeface="Times New Roman" pitchFamily="18" charset="0"/>
                <a:cs typeface="Times New Roman" pitchFamily="18" charset="0"/>
              </a:rPr>
              <a:t>NEW INDIA ASSURANCE CO LTD. NIACL ADMINISTRATIVE OFFICE (AO) RECRUITMENT</a:t>
            </a:r>
          </a:p>
        </p:txBody>
      </p:sp>
      <p:sp>
        <p:nvSpPr>
          <p:cNvPr id="3" name="Text Placeholder 2"/>
          <p:cNvSpPr>
            <a:spLocks noGrp="1"/>
          </p:cNvSpPr>
          <p:nvPr>
            <p:ph type="body" idx="1"/>
          </p:nvPr>
        </p:nvSpPr>
        <p:spPr>
          <a:xfrm>
            <a:off x="1981200" y="1600201"/>
            <a:ext cx="8229600" cy="457200"/>
          </a:xfrm>
        </p:spPr>
        <p:txBody>
          <a:bodyPr/>
          <a:lstStyle/>
          <a:p>
            <a:pPr>
              <a:buNone/>
            </a:pPr>
            <a:r>
              <a:rPr lang="en-US" sz="2400" b="1" dirty="0">
                <a:solidFill>
                  <a:srgbClr val="C00000"/>
                </a:solidFill>
              </a:rPr>
              <a:t>NIACL AO Recruitment 2021: A Brief  </a:t>
            </a:r>
          </a:p>
          <a:p>
            <a:endParaRPr lang="en-US" dirty="0"/>
          </a:p>
        </p:txBody>
      </p:sp>
      <p:graphicFrame>
        <p:nvGraphicFramePr>
          <p:cNvPr id="4" name="Table 3"/>
          <p:cNvGraphicFramePr>
            <a:graphicFrameLocks noGrp="1"/>
          </p:cNvGraphicFramePr>
          <p:nvPr/>
        </p:nvGraphicFramePr>
        <p:xfrm>
          <a:off x="1828800" y="2133604"/>
          <a:ext cx="8534400" cy="4267197"/>
        </p:xfrm>
        <a:graphic>
          <a:graphicData uri="http://schemas.openxmlformats.org/drawingml/2006/table">
            <a:tbl>
              <a:tblPr/>
              <a:tblGrid>
                <a:gridCol w="3340485">
                  <a:extLst>
                    <a:ext uri="{9D8B030D-6E8A-4147-A177-3AD203B41FA5}">
                      <a16:colId xmlns:a16="http://schemas.microsoft.com/office/drawing/2014/main" val="20000"/>
                    </a:ext>
                  </a:extLst>
                </a:gridCol>
                <a:gridCol w="5193915">
                  <a:extLst>
                    <a:ext uri="{9D8B030D-6E8A-4147-A177-3AD203B41FA5}">
                      <a16:colId xmlns:a16="http://schemas.microsoft.com/office/drawing/2014/main" val="20001"/>
                    </a:ext>
                  </a:extLst>
                </a:gridCol>
              </a:tblGrid>
              <a:tr h="387927">
                <a:tc>
                  <a:txBody>
                    <a:bodyPr/>
                    <a:lstStyle/>
                    <a:p>
                      <a:pPr marL="0" marR="0" algn="ctr">
                        <a:lnSpc>
                          <a:spcPct val="107000"/>
                        </a:lnSpc>
                        <a:spcBef>
                          <a:spcPts val="0"/>
                        </a:spcBef>
                        <a:spcAft>
                          <a:spcPts val="0"/>
                        </a:spcAft>
                      </a:pPr>
                      <a:r>
                        <a:rPr lang="en-US" sz="1600" b="1" dirty="0">
                          <a:solidFill>
                            <a:srgbClr val="0070C0"/>
                          </a:solidFill>
                          <a:latin typeface="Times New Roman" pitchFamily="18" charset="0"/>
                          <a:ea typeface="Times New Roman"/>
                          <a:cs typeface="Times New Roman" pitchFamily="18" charset="0"/>
                        </a:rPr>
                        <a:t>Recruitment</a:t>
                      </a:r>
                      <a:endParaRPr lang="en-US" sz="1600" dirty="0">
                        <a:solidFill>
                          <a:srgbClr val="0070C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solidFill>
                            <a:srgbClr val="0070C0"/>
                          </a:solidFill>
                          <a:latin typeface="Times New Roman" pitchFamily="18" charset="0"/>
                          <a:ea typeface="Times New Roman"/>
                          <a:cs typeface="Times New Roman" pitchFamily="18" charset="0"/>
                        </a:rPr>
                        <a:t>NIACL AO Recruitment</a:t>
                      </a:r>
                      <a:endParaRPr lang="en-US" sz="1600" dirty="0">
                        <a:solidFill>
                          <a:srgbClr val="0070C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87927">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Category</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Recruitment</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7927">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Concerned Authority</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The New India Assurance Company Ltd.</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7927">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Ref. No.</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CORP.HRM/AO/2021</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87927">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Examination type</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National Level recruitment exam</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87927">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Post</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Administrative Officers (Generalists)- Scale I</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87927">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Total posts</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300</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87927">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Selection Process</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Examination (Pre &amp; Main) and Interview  </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87927">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Date of Application</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1</a:t>
                      </a:r>
                      <a:r>
                        <a:rPr lang="en-US" sz="1600" baseline="30000">
                          <a:solidFill>
                            <a:srgbClr val="000000"/>
                          </a:solidFill>
                          <a:latin typeface="Times New Roman" pitchFamily="18" charset="0"/>
                          <a:ea typeface="Times New Roman"/>
                          <a:cs typeface="Times New Roman" pitchFamily="18" charset="0"/>
                        </a:rPr>
                        <a:t>st</a:t>
                      </a:r>
                      <a:r>
                        <a:rPr lang="en-US" sz="1600">
                          <a:solidFill>
                            <a:srgbClr val="000000"/>
                          </a:solidFill>
                          <a:latin typeface="Times New Roman" pitchFamily="18" charset="0"/>
                          <a:ea typeface="Times New Roman"/>
                          <a:cs typeface="Times New Roman" pitchFamily="18" charset="0"/>
                        </a:rPr>
                        <a:t> to 21</a:t>
                      </a:r>
                      <a:r>
                        <a:rPr lang="en-US" sz="1600" baseline="30000">
                          <a:solidFill>
                            <a:srgbClr val="000000"/>
                          </a:solidFill>
                          <a:latin typeface="Times New Roman" pitchFamily="18" charset="0"/>
                          <a:ea typeface="Times New Roman"/>
                          <a:cs typeface="Times New Roman" pitchFamily="18" charset="0"/>
                        </a:rPr>
                        <a:t>st</a:t>
                      </a:r>
                      <a:r>
                        <a:rPr lang="en-US" sz="1600">
                          <a:solidFill>
                            <a:srgbClr val="000000"/>
                          </a:solidFill>
                          <a:latin typeface="Times New Roman" pitchFamily="18" charset="0"/>
                          <a:ea typeface="Times New Roman"/>
                          <a:cs typeface="Times New Roman" pitchFamily="18" charset="0"/>
                        </a:rPr>
                        <a:t> September 2021  </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87927">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Mode of application</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Online   </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87927">
                <a:tc>
                  <a:txBody>
                    <a:bodyPr/>
                    <a:lstStyle/>
                    <a:p>
                      <a:pPr marL="0" marR="0" indent="139700">
                        <a:lnSpc>
                          <a:spcPct val="107000"/>
                        </a:lnSpc>
                        <a:spcBef>
                          <a:spcPts val="0"/>
                        </a:spcBef>
                        <a:spcAft>
                          <a:spcPts val="0"/>
                        </a:spcAft>
                      </a:pPr>
                      <a:r>
                        <a:rPr lang="en-US" sz="1600">
                          <a:solidFill>
                            <a:srgbClr val="000000"/>
                          </a:solidFill>
                          <a:latin typeface="Times New Roman" pitchFamily="18" charset="0"/>
                          <a:ea typeface="Times New Roman"/>
                          <a:cs typeface="Times New Roman" pitchFamily="18" charset="0"/>
                        </a:rPr>
                        <a:t>Official website</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39700">
                        <a:lnSpc>
                          <a:spcPct val="107000"/>
                        </a:lnSpc>
                        <a:spcBef>
                          <a:spcPts val="0"/>
                        </a:spcBef>
                        <a:spcAft>
                          <a:spcPts val="0"/>
                        </a:spcAft>
                      </a:pPr>
                      <a:r>
                        <a:rPr lang="en-US" sz="1600" dirty="0">
                          <a:solidFill>
                            <a:srgbClr val="000000"/>
                          </a:solidFill>
                          <a:latin typeface="Times New Roman" pitchFamily="18" charset="0"/>
                          <a:ea typeface="Times New Roman"/>
                          <a:cs typeface="Times New Roman" pitchFamily="18" charset="0"/>
                        </a:rPr>
                        <a:t>www.newindia.co.in</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457200"/>
            <a:ext cx="8229600" cy="1371600"/>
          </a:xfrm>
        </p:spPr>
        <p:txBody>
          <a:bodyPr>
            <a:normAutofit/>
          </a:bodyPr>
          <a:lstStyle/>
          <a:p>
            <a:pPr>
              <a:buNone/>
            </a:pPr>
            <a:r>
              <a:rPr lang="en-US" sz="2000" b="1" dirty="0">
                <a:solidFill>
                  <a:srgbClr val="0070C0"/>
                </a:solidFill>
                <a:latin typeface="Times New Roman" pitchFamily="18" charset="0"/>
                <a:cs typeface="Times New Roman" pitchFamily="18" charset="0"/>
              </a:rPr>
              <a:t>NIACL AO Vacancy Details</a:t>
            </a:r>
          </a:p>
          <a:p>
            <a:r>
              <a:rPr lang="en-US" sz="1800" b="1" dirty="0">
                <a:latin typeface="Times New Roman" pitchFamily="18" charset="0"/>
                <a:cs typeface="Times New Roman" pitchFamily="18" charset="0"/>
              </a:rPr>
              <a:t>Check the category-wise distribution of all the vacancies released by NIACL given as under-</a:t>
            </a:r>
            <a:endParaRPr lang="en-US" sz="2000"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2438400" y="1828804"/>
          <a:ext cx="7315200" cy="4267197"/>
        </p:xfrm>
        <a:graphic>
          <a:graphicData uri="http://schemas.openxmlformats.org/drawingml/2006/table">
            <a:tbl>
              <a:tblPr/>
              <a:tblGrid>
                <a:gridCol w="2863273">
                  <a:extLst>
                    <a:ext uri="{9D8B030D-6E8A-4147-A177-3AD203B41FA5}">
                      <a16:colId xmlns:a16="http://schemas.microsoft.com/office/drawing/2014/main" val="20000"/>
                    </a:ext>
                  </a:extLst>
                </a:gridCol>
                <a:gridCol w="4451927">
                  <a:extLst>
                    <a:ext uri="{9D8B030D-6E8A-4147-A177-3AD203B41FA5}">
                      <a16:colId xmlns:a16="http://schemas.microsoft.com/office/drawing/2014/main" val="20001"/>
                    </a:ext>
                  </a:extLst>
                </a:gridCol>
              </a:tblGrid>
              <a:tr h="387927">
                <a:tc>
                  <a:txBody>
                    <a:bodyPr/>
                    <a:lstStyle/>
                    <a:p>
                      <a:pPr marL="0" marR="0" algn="ctr">
                        <a:lnSpc>
                          <a:spcPct val="107000"/>
                        </a:lnSpc>
                        <a:spcBef>
                          <a:spcPts val="0"/>
                        </a:spcBef>
                        <a:spcAft>
                          <a:spcPts val="0"/>
                        </a:spcAft>
                      </a:pPr>
                      <a:r>
                        <a:rPr lang="en-US" sz="1600" b="1" dirty="0">
                          <a:solidFill>
                            <a:srgbClr val="C00000"/>
                          </a:solidFill>
                          <a:latin typeface="Times New Roman" pitchFamily="18" charset="0"/>
                          <a:ea typeface="Times New Roman"/>
                          <a:cs typeface="Times New Roman" pitchFamily="18" charset="0"/>
                        </a:rPr>
                        <a:t>Category</a:t>
                      </a:r>
                      <a:endParaRPr lang="en-US" sz="1600" dirty="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rgbClr val="C00000"/>
                          </a:solidFill>
                          <a:latin typeface="Times New Roman" pitchFamily="18" charset="0"/>
                          <a:ea typeface="Times New Roman"/>
                          <a:cs typeface="Times New Roman" pitchFamily="18" charset="0"/>
                        </a:rPr>
                        <a:t>Reservation %</a:t>
                      </a:r>
                      <a:endParaRPr lang="en-US" sz="1600" dirty="0">
                        <a:solidFill>
                          <a:srgbClr val="C00000"/>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87927">
                <a:tc>
                  <a:txBody>
                    <a:bodyPr/>
                    <a:lstStyle/>
                    <a:p>
                      <a:pPr marL="0" marR="0" algn="ctr">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UR</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121</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7927">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SC</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46</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87927">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ST</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22</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7927">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OBC</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81</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87927">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PwBD-</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4</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7927">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HI</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3</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87927">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VI</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3</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87927">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OC</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7</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87927">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ID/ Mul.  </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a:solidFill>
                            <a:srgbClr val="000000"/>
                          </a:solidFill>
                          <a:latin typeface="Times New Roman" pitchFamily="18" charset="0"/>
                          <a:ea typeface="Times New Roman"/>
                          <a:cs typeface="Times New Roman" pitchFamily="18" charset="0"/>
                        </a:rPr>
                        <a:t> </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87927">
                <a:tc>
                  <a:txBody>
                    <a:bodyPr/>
                    <a:lstStyle/>
                    <a:p>
                      <a:pPr marL="0" marR="0" algn="ctr">
                        <a:lnSpc>
                          <a:spcPct val="107000"/>
                        </a:lnSpc>
                        <a:spcBef>
                          <a:spcPts val="0"/>
                        </a:spcBef>
                        <a:spcAft>
                          <a:spcPts val="0"/>
                        </a:spcAft>
                      </a:pPr>
                      <a:r>
                        <a:rPr lang="en-US" sz="1600" b="1">
                          <a:solidFill>
                            <a:srgbClr val="222222"/>
                          </a:solidFill>
                          <a:latin typeface="Times New Roman" pitchFamily="18" charset="0"/>
                          <a:ea typeface="Times New Roman"/>
                          <a:cs typeface="Times New Roman" pitchFamily="18" charset="0"/>
                        </a:rPr>
                        <a:t>Total</a:t>
                      </a:r>
                      <a:endParaRPr lang="en-US" sz="16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600" b="1" dirty="0">
                          <a:solidFill>
                            <a:srgbClr val="222222"/>
                          </a:solidFill>
                          <a:latin typeface="Times New Roman" pitchFamily="18" charset="0"/>
                          <a:ea typeface="Times New Roman"/>
                          <a:cs typeface="Times New Roman" pitchFamily="18" charset="0"/>
                        </a:rPr>
                        <a:t>300</a:t>
                      </a:r>
                      <a:endParaRPr lang="en-US" sz="16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381001"/>
            <a:ext cx="8229600" cy="5745163"/>
          </a:xfrm>
        </p:spPr>
        <p:txBody>
          <a:bodyPr anchor="ctr">
            <a:normAutofit/>
          </a:bodyPr>
          <a:lstStyle/>
          <a:p>
            <a:pPr>
              <a:buNone/>
            </a:pPr>
            <a:r>
              <a:rPr lang="en-US" sz="2000" b="1" dirty="0">
                <a:solidFill>
                  <a:srgbClr val="C00000"/>
                </a:solidFill>
                <a:latin typeface="Times New Roman" pitchFamily="18" charset="0"/>
                <a:cs typeface="Times New Roman" pitchFamily="18" charset="0"/>
              </a:rPr>
              <a:t>Eligibility:</a:t>
            </a:r>
            <a:r>
              <a:rPr lang="en-US" sz="2000" b="1" dirty="0">
                <a:latin typeface="Times New Roman" pitchFamily="18" charset="0"/>
                <a:cs typeface="Times New Roman" pitchFamily="18" charset="0"/>
              </a:rPr>
              <a:t> 	Candidates willing to apply for NIACL AO recruitment 		must fulfill the given basic eligibility requirements-  </a:t>
            </a:r>
          </a:p>
          <a:p>
            <a:pPr>
              <a:buNone/>
            </a:pPr>
            <a:r>
              <a:rPr lang="en-US" sz="2000" b="1" dirty="0">
                <a:solidFill>
                  <a:srgbClr val="C00000"/>
                </a:solidFill>
                <a:latin typeface="Times New Roman" pitchFamily="18" charset="0"/>
                <a:cs typeface="Times New Roman" pitchFamily="18" charset="0"/>
              </a:rPr>
              <a:t>Nationality :</a:t>
            </a:r>
            <a:r>
              <a:rPr lang="en-US" sz="2000" b="1" dirty="0">
                <a:latin typeface="Times New Roman" pitchFamily="18" charset="0"/>
                <a:cs typeface="Times New Roman" pitchFamily="18" charset="0"/>
              </a:rPr>
              <a:t> Applicant should be an Indian National.</a:t>
            </a:r>
            <a:endParaRPr lang="en-US" sz="2000" dirty="0">
              <a:latin typeface="Times New Roman" pitchFamily="18" charset="0"/>
              <a:cs typeface="Times New Roman" pitchFamily="18" charset="0"/>
            </a:endParaRPr>
          </a:p>
          <a:p>
            <a:pPr>
              <a:buNone/>
            </a:pPr>
            <a:r>
              <a:rPr lang="en-US" sz="2000" b="1" dirty="0">
                <a:solidFill>
                  <a:srgbClr val="C00000"/>
                </a:solidFill>
                <a:latin typeface="Times New Roman" pitchFamily="18" charset="0"/>
                <a:cs typeface="Times New Roman" pitchFamily="18" charset="0"/>
              </a:rPr>
              <a:t>Educational Qualification (as on 30</a:t>
            </a:r>
            <a:r>
              <a:rPr lang="en-US" sz="2000" b="1" baseline="30000" dirty="0">
                <a:solidFill>
                  <a:srgbClr val="C00000"/>
                </a:solidFill>
                <a:latin typeface="Times New Roman" pitchFamily="18" charset="0"/>
                <a:cs typeface="Times New Roman" pitchFamily="18" charset="0"/>
              </a:rPr>
              <a:t>th</a:t>
            </a:r>
            <a:r>
              <a:rPr lang="en-US" sz="2000" b="1" dirty="0">
                <a:solidFill>
                  <a:srgbClr val="C00000"/>
                </a:solidFill>
                <a:latin typeface="Times New Roman" pitchFamily="18" charset="0"/>
                <a:cs typeface="Times New Roman" pitchFamily="18" charset="0"/>
              </a:rPr>
              <a:t> September 2021)</a:t>
            </a:r>
            <a:endParaRPr lang="en-US" sz="2000" dirty="0">
              <a:solidFill>
                <a:srgbClr val="C00000"/>
              </a:solidFill>
              <a:latin typeface="Times New Roman" pitchFamily="18" charset="0"/>
              <a:cs typeface="Times New Roman" pitchFamily="18" charset="0"/>
            </a:endParaRPr>
          </a:p>
          <a:p>
            <a:pPr lvl="0"/>
            <a:r>
              <a:rPr lang="en-US" sz="2000" dirty="0">
                <a:latin typeface="Times New Roman" pitchFamily="18" charset="0"/>
                <a:cs typeface="Times New Roman" pitchFamily="18" charset="0"/>
              </a:rPr>
              <a:t>Applicant should have graduation or post-graduation degree from a </a:t>
            </a:r>
            <a:r>
              <a:rPr lang="en-US" sz="2000" dirty="0" err="1">
                <a:latin typeface="Times New Roman" pitchFamily="18" charset="0"/>
                <a:cs typeface="Times New Roman" pitchFamily="18" charset="0"/>
              </a:rPr>
              <a:t>recognised</a:t>
            </a:r>
            <a:r>
              <a:rPr lang="en-US" sz="2000" dirty="0">
                <a:latin typeface="Times New Roman" pitchFamily="18" charset="0"/>
                <a:cs typeface="Times New Roman" pitchFamily="18" charset="0"/>
              </a:rPr>
              <a:t> university with minimum 60 % marks for General candidates (55% for SC/ST/PWD candidates).</a:t>
            </a:r>
          </a:p>
          <a:p>
            <a:pPr lvl="0"/>
            <a:r>
              <a:rPr lang="en-US" sz="2000" dirty="0">
                <a:latin typeface="Times New Roman" pitchFamily="18" charset="0"/>
                <a:cs typeface="Times New Roman" pitchFamily="18" charset="0"/>
              </a:rPr>
              <a:t>Final year appearing candidates can also apply for this post, provided they must possess their pass certificates before the cut-off date.  </a:t>
            </a:r>
          </a:p>
          <a:p>
            <a:pPr>
              <a:buNone/>
            </a:pPr>
            <a:r>
              <a:rPr lang="en-US" sz="2000" b="1" dirty="0">
                <a:solidFill>
                  <a:srgbClr val="C00000"/>
                </a:solidFill>
                <a:latin typeface="Times New Roman" pitchFamily="18" charset="0"/>
                <a:cs typeface="Times New Roman" pitchFamily="18" charset="0"/>
              </a:rPr>
              <a:t>Age Criteria</a:t>
            </a:r>
            <a:endParaRPr lang="en-US" sz="2000" dirty="0">
              <a:solidFill>
                <a:srgbClr val="C00000"/>
              </a:solidFill>
              <a:latin typeface="Times New Roman" pitchFamily="18" charset="0"/>
              <a:cs typeface="Times New Roman" pitchFamily="18" charset="0"/>
            </a:endParaRPr>
          </a:p>
          <a:p>
            <a:pPr lvl="0"/>
            <a:r>
              <a:rPr lang="en-US" sz="2000" dirty="0">
                <a:latin typeface="Times New Roman" pitchFamily="18" charset="0"/>
                <a:cs typeface="Times New Roman" pitchFamily="18" charset="0"/>
              </a:rPr>
              <a:t>Applicants should be of minimum 21 years and maximum 30 years as on 1</a:t>
            </a:r>
            <a:r>
              <a:rPr lang="en-US" sz="2000" baseline="30000" dirty="0">
                <a:latin typeface="Times New Roman" pitchFamily="18" charset="0"/>
                <a:cs typeface="Times New Roman" pitchFamily="18" charset="0"/>
              </a:rPr>
              <a:t>st</a:t>
            </a:r>
            <a:r>
              <a:rPr lang="en-US" sz="2000" dirty="0">
                <a:latin typeface="Times New Roman" pitchFamily="18" charset="0"/>
                <a:cs typeface="Times New Roman" pitchFamily="18" charset="0"/>
              </a:rPr>
              <a:t> August 2021.</a:t>
            </a:r>
          </a:p>
          <a:p>
            <a:endParaRPr lang="en-US" sz="2000" dirty="0">
              <a:latin typeface="Times New Roman" pitchFamily="18" charset="0"/>
              <a:cs typeface="Times New Roman" pitchFamily="18" charset="0"/>
            </a:endParaRP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6030" y="228600"/>
            <a:ext cx="8229600" cy="6400800"/>
          </a:xfrm>
        </p:spPr>
        <p:txBody>
          <a:bodyPr anchor="ctr">
            <a:normAutofit/>
          </a:bodyPr>
          <a:lstStyle/>
          <a:p>
            <a:r>
              <a:rPr lang="en-US" sz="8800" b="1" dirty="0">
                <a:latin typeface="Times New Roman" pitchFamily="18" charset="0"/>
                <a:cs typeface="Times New Roman" pitchFamily="18" charset="0"/>
              </a:rPr>
              <a:t>PART –  5</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228601"/>
            <a:ext cx="8686800" cy="6096000"/>
          </a:xfrm>
        </p:spPr>
        <p:txBody>
          <a:bodyPr anchor="ctr">
            <a:normAutofit/>
          </a:bodyPr>
          <a:lstStyle/>
          <a:p>
            <a:r>
              <a:rPr lang="en-US" b="1" dirty="0">
                <a:solidFill>
                  <a:schemeClr val="accent1">
                    <a:lumMod val="60000"/>
                    <a:lumOff val="40000"/>
                  </a:schemeClr>
                </a:solidFill>
                <a:latin typeface="Times New Roman" pitchFamily="18" charset="0"/>
                <a:cs typeface="Times New Roman" pitchFamily="18" charset="0"/>
              </a:rPr>
              <a:t>SCHOLARSHIPS </a:t>
            </a:r>
            <a:br>
              <a:rPr lang="en-US" b="1" dirty="0">
                <a:solidFill>
                  <a:schemeClr val="accent1">
                    <a:lumMod val="60000"/>
                    <a:lumOff val="40000"/>
                  </a:schemeClr>
                </a:solidFill>
                <a:latin typeface="Times New Roman" pitchFamily="18" charset="0"/>
                <a:cs typeface="Times New Roman" pitchFamily="18" charset="0"/>
              </a:rPr>
            </a:br>
            <a:r>
              <a:rPr lang="en-US" b="1" dirty="0">
                <a:solidFill>
                  <a:schemeClr val="accent1">
                    <a:lumMod val="60000"/>
                    <a:lumOff val="40000"/>
                  </a:schemeClr>
                </a:solidFill>
                <a:latin typeface="Times New Roman" pitchFamily="18" charset="0"/>
                <a:cs typeface="Times New Roman" pitchFamily="18" charset="0"/>
              </a:rPr>
              <a:t>FOR </a:t>
            </a:r>
            <a:br>
              <a:rPr lang="en-US" b="1" dirty="0">
                <a:solidFill>
                  <a:schemeClr val="accent1">
                    <a:lumMod val="60000"/>
                    <a:lumOff val="40000"/>
                  </a:schemeClr>
                </a:solidFill>
                <a:latin typeface="Times New Roman" pitchFamily="18" charset="0"/>
                <a:cs typeface="Times New Roman" pitchFamily="18" charset="0"/>
              </a:rPr>
            </a:br>
            <a:r>
              <a:rPr lang="en-US" b="1" dirty="0">
                <a:solidFill>
                  <a:schemeClr val="accent1">
                    <a:lumMod val="60000"/>
                    <a:lumOff val="40000"/>
                  </a:schemeClr>
                </a:solidFill>
                <a:latin typeface="Times New Roman" pitchFamily="18" charset="0"/>
                <a:cs typeface="Times New Roman" pitchFamily="18" charset="0"/>
              </a:rPr>
              <a:t>STUDY IN INDIA</a:t>
            </a: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070C0"/>
                </a:solidFill>
                <a:latin typeface="Times New Roman" pitchFamily="18" charset="0"/>
                <a:cs typeface="Times New Roman" pitchFamily="18" charset="0"/>
              </a:rPr>
              <a:t>MINISTRY OF </a:t>
            </a:r>
            <a:br>
              <a:rPr lang="en-US" b="1" dirty="0">
                <a:solidFill>
                  <a:srgbClr val="0070C0"/>
                </a:solidFill>
                <a:latin typeface="Times New Roman" pitchFamily="18" charset="0"/>
                <a:cs typeface="Times New Roman" pitchFamily="18" charset="0"/>
              </a:rPr>
            </a:br>
            <a:r>
              <a:rPr lang="en-US" b="1" dirty="0">
                <a:solidFill>
                  <a:srgbClr val="0070C0"/>
                </a:solidFill>
                <a:latin typeface="Times New Roman" pitchFamily="18" charset="0"/>
                <a:cs typeface="Times New Roman" pitchFamily="18" charset="0"/>
              </a:rPr>
              <a:t>MINORITY AFFAIRS</a:t>
            </a:r>
          </a:p>
        </p:txBody>
      </p:sp>
      <p:sp>
        <p:nvSpPr>
          <p:cNvPr id="3" name="Content Placeholder 2"/>
          <p:cNvSpPr>
            <a:spLocks noGrp="1"/>
          </p:cNvSpPr>
          <p:nvPr>
            <p:ph idx="1"/>
          </p:nvPr>
        </p:nvSpPr>
        <p:spPr>
          <a:xfrm>
            <a:off x="1752600" y="1524000"/>
            <a:ext cx="8686800" cy="5334000"/>
          </a:xfrm>
        </p:spPr>
        <p:txBody>
          <a:bodyPr anchor="ctr">
            <a:normAutofit fontScale="77500" lnSpcReduction="20000"/>
          </a:bodyPr>
          <a:lstStyle/>
          <a:p>
            <a:r>
              <a:rPr lang="en-US" b="1" dirty="0"/>
              <a:t>Pre </a:t>
            </a:r>
            <a:r>
              <a:rPr lang="en-US" b="1" dirty="0" err="1"/>
              <a:t>Matric</a:t>
            </a:r>
            <a:r>
              <a:rPr lang="en-US" b="1" dirty="0"/>
              <a:t> Scholarships Scheme for Minorities</a:t>
            </a:r>
            <a:r>
              <a:rPr lang="en-US" dirty="0"/>
              <a:t> </a:t>
            </a:r>
          </a:p>
          <a:p>
            <a:r>
              <a:rPr lang="en-US" b="1" dirty="0"/>
              <a:t>Post </a:t>
            </a:r>
            <a:r>
              <a:rPr lang="en-US" b="1" dirty="0" err="1"/>
              <a:t>Matric</a:t>
            </a:r>
            <a:r>
              <a:rPr lang="en-US" b="1" dirty="0"/>
              <a:t> Scholarships Scheme for Minorities</a:t>
            </a:r>
            <a:r>
              <a:rPr lang="en-US" dirty="0"/>
              <a:t> </a:t>
            </a:r>
          </a:p>
          <a:p>
            <a:r>
              <a:rPr lang="en-US" b="1" dirty="0"/>
              <a:t>Merit Cum Means Scholarship For Professional and Technical Courses CS</a:t>
            </a:r>
            <a:r>
              <a:rPr lang="en-US" dirty="0"/>
              <a:t> </a:t>
            </a:r>
          </a:p>
          <a:p>
            <a:r>
              <a:rPr lang="en-US" b="1" dirty="0"/>
              <a:t>Fee Reimbursement Scheme.</a:t>
            </a:r>
            <a:r>
              <a:rPr lang="en-US" dirty="0"/>
              <a:t> </a:t>
            </a:r>
          </a:p>
          <a:p>
            <a:r>
              <a:rPr lang="en-US" b="1" dirty="0"/>
              <a:t>Study Kit for Technical/Medical Students.</a:t>
            </a:r>
            <a:r>
              <a:rPr lang="en-US" dirty="0"/>
              <a:t> </a:t>
            </a:r>
          </a:p>
          <a:p>
            <a:r>
              <a:rPr lang="en-US" b="1" dirty="0"/>
              <a:t>National Overseas Scholarship for Minority Students.</a:t>
            </a:r>
            <a:r>
              <a:rPr lang="en-US" dirty="0"/>
              <a:t> </a:t>
            </a:r>
          </a:p>
          <a:p>
            <a:r>
              <a:rPr lang="en-US" b="1" dirty="0"/>
              <a:t>Incentive for Minority Students.</a:t>
            </a:r>
            <a:r>
              <a:rPr lang="en-US" dirty="0"/>
              <a:t> </a:t>
            </a:r>
            <a:r>
              <a:rPr lang="en-US" b="1" dirty="0"/>
              <a:t>Stipend to ITI Diploma </a:t>
            </a:r>
          </a:p>
          <a:p>
            <a:r>
              <a:rPr lang="en-US" b="1" dirty="0"/>
              <a:t>Students of Minorities.</a:t>
            </a:r>
            <a:r>
              <a:rPr lang="en-US" dirty="0"/>
              <a:t> </a:t>
            </a:r>
          </a:p>
          <a:p>
            <a:r>
              <a:rPr lang="en-US" b="1" dirty="0"/>
              <a:t>Teaching and Learning aids to Minority School (E-Learning)</a:t>
            </a:r>
            <a:r>
              <a:rPr lang="en-US" dirty="0"/>
              <a:t> </a:t>
            </a:r>
          </a:p>
          <a:p>
            <a:r>
              <a:rPr lang="en-US" b="1" dirty="0" err="1"/>
              <a:t>Vidyashiri</a:t>
            </a:r>
            <a:r>
              <a:rPr lang="en-US" b="1" dirty="0"/>
              <a:t> Scheme (Food and Accommodation).</a:t>
            </a:r>
            <a:r>
              <a:rPr lang="en-US" dirty="0"/>
              <a:t> </a:t>
            </a:r>
          </a:p>
          <a:p>
            <a:r>
              <a:rPr lang="en-US" b="1" dirty="0"/>
              <a:t>Pre-Examination Training/Coaching for competitive examination for UPSC/KPSC/POLICE/BNKING.</a:t>
            </a:r>
            <a:r>
              <a:rPr lang="en-US" dirty="0"/>
              <a:t> </a:t>
            </a:r>
          </a:p>
          <a:p>
            <a:r>
              <a:rPr lang="en-US" b="1" dirty="0"/>
              <a:t>GNM/B.SC Nursing Training.</a:t>
            </a:r>
            <a:r>
              <a:rPr lang="en-US" dirty="0"/>
              <a:t> </a:t>
            </a:r>
          </a:p>
          <a:p>
            <a:r>
              <a:rPr lang="en-US" b="1" dirty="0"/>
              <a:t>Training for LAW Graduates. </a:t>
            </a:r>
            <a:endParaRPr lang="en-US" dirty="0"/>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rgbClr val="C00000"/>
                </a:solidFill>
                <a:latin typeface="Times New Roman" pitchFamily="18" charset="0"/>
                <a:cs typeface="Times New Roman" pitchFamily="18" charset="0"/>
              </a:rPr>
              <a:t>DEPARTMENT OF EMPOWERMENT OF PERSONS WITH DISABILITIES </a:t>
            </a:r>
          </a:p>
        </p:txBody>
      </p:sp>
      <p:sp>
        <p:nvSpPr>
          <p:cNvPr id="3" name="Content Placeholder 2"/>
          <p:cNvSpPr>
            <a:spLocks noGrp="1"/>
          </p:cNvSpPr>
          <p:nvPr>
            <p:ph idx="1"/>
          </p:nvPr>
        </p:nvSpPr>
        <p:spPr>
          <a:xfrm>
            <a:off x="1828800" y="1447800"/>
            <a:ext cx="8534400" cy="5075238"/>
          </a:xfrm>
        </p:spPr>
        <p:txBody>
          <a:bodyPr anchor="ctr"/>
          <a:lstStyle/>
          <a:p>
            <a:r>
              <a:rPr lang="en-US" dirty="0">
                <a:latin typeface="Times New Roman" pitchFamily="18" charset="0"/>
                <a:cs typeface="Times New Roman" pitchFamily="18" charset="0"/>
              </a:rPr>
              <a:t>Pre-</a:t>
            </a:r>
            <a:r>
              <a:rPr lang="en-US" dirty="0" err="1">
                <a:latin typeface="Times New Roman" pitchFamily="18" charset="0"/>
                <a:cs typeface="Times New Roman" pitchFamily="18" charset="0"/>
              </a:rPr>
              <a:t>matric</a:t>
            </a:r>
            <a:r>
              <a:rPr lang="en-US" dirty="0">
                <a:latin typeface="Times New Roman" pitchFamily="18" charset="0"/>
                <a:cs typeface="Times New Roman" pitchFamily="18" charset="0"/>
              </a:rPr>
              <a:t> Scholarship for Students with Disabilities</a:t>
            </a:r>
          </a:p>
          <a:p>
            <a:r>
              <a:rPr lang="en-US" dirty="0">
                <a:latin typeface="Times New Roman" pitchFamily="18" charset="0"/>
                <a:cs typeface="Times New Roman" pitchFamily="18" charset="0"/>
              </a:rPr>
              <a:t>Post-</a:t>
            </a:r>
            <a:r>
              <a:rPr lang="en-US" dirty="0" err="1">
                <a:latin typeface="Times New Roman" pitchFamily="18" charset="0"/>
                <a:cs typeface="Times New Roman" pitchFamily="18" charset="0"/>
              </a:rPr>
              <a:t>matric</a:t>
            </a:r>
            <a:r>
              <a:rPr lang="en-US" dirty="0">
                <a:latin typeface="Times New Roman" pitchFamily="18" charset="0"/>
                <a:cs typeface="Times New Roman" pitchFamily="18" charset="0"/>
              </a:rPr>
              <a:t> Scholarship for Students with Disabilities</a:t>
            </a:r>
          </a:p>
          <a:p>
            <a:r>
              <a:rPr lang="en-US" dirty="0">
                <a:latin typeface="Times New Roman" pitchFamily="18" charset="0"/>
                <a:cs typeface="Times New Roman" pitchFamily="18" charset="0"/>
              </a:rPr>
              <a:t>Scholarships for Top Class Education for students with disabilities.</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00000"/>
                </a:solidFill>
                <a:latin typeface="Times New Roman" pitchFamily="18" charset="0"/>
                <a:cs typeface="Times New Roman" pitchFamily="18" charset="0"/>
              </a:rPr>
              <a:t>MINISTRY OF LABOUR &amp; EMPLOYMENT</a:t>
            </a:r>
          </a:p>
        </p:txBody>
      </p:sp>
      <p:sp>
        <p:nvSpPr>
          <p:cNvPr id="4" name="Content Placeholder 2"/>
          <p:cNvSpPr>
            <a:spLocks noGrp="1"/>
          </p:cNvSpPr>
          <p:nvPr>
            <p:ph idx="1"/>
          </p:nvPr>
        </p:nvSpPr>
        <p:spPr>
          <a:xfrm>
            <a:off x="1828800" y="1447800"/>
            <a:ext cx="8534400" cy="5075238"/>
          </a:xfrm>
        </p:spPr>
        <p:txBody>
          <a:bodyPr anchor="ctr"/>
          <a:lstStyle/>
          <a:p>
            <a:r>
              <a:rPr lang="en-US" dirty="0">
                <a:latin typeface="Times New Roman" pitchFamily="18" charset="0"/>
                <a:cs typeface="Times New Roman" pitchFamily="18" charset="0"/>
              </a:rPr>
              <a:t>Pre-</a:t>
            </a:r>
            <a:r>
              <a:rPr lang="en-US" dirty="0" err="1">
                <a:latin typeface="Times New Roman" pitchFamily="18" charset="0"/>
                <a:cs typeface="Times New Roman" pitchFamily="18" charset="0"/>
              </a:rPr>
              <a:t>matric</a:t>
            </a:r>
            <a:r>
              <a:rPr lang="en-US" dirty="0">
                <a:latin typeface="Times New Roman" pitchFamily="18" charset="0"/>
                <a:cs typeface="Times New Roman" pitchFamily="18" charset="0"/>
              </a:rPr>
              <a:t> Scholarship for Students with Disabilities</a:t>
            </a:r>
          </a:p>
          <a:p>
            <a:r>
              <a:rPr lang="en-US" dirty="0">
                <a:latin typeface="Times New Roman" pitchFamily="18" charset="0"/>
                <a:cs typeface="Times New Roman" pitchFamily="18" charset="0"/>
              </a:rPr>
              <a:t>Post-</a:t>
            </a:r>
            <a:r>
              <a:rPr lang="en-US" dirty="0" err="1">
                <a:latin typeface="Times New Roman" pitchFamily="18" charset="0"/>
                <a:cs typeface="Times New Roman" pitchFamily="18" charset="0"/>
              </a:rPr>
              <a:t>matric</a:t>
            </a:r>
            <a:r>
              <a:rPr lang="en-US" dirty="0">
                <a:latin typeface="Times New Roman" pitchFamily="18" charset="0"/>
                <a:cs typeface="Times New Roman" pitchFamily="18" charset="0"/>
              </a:rPr>
              <a:t> Scholarship for Students with Disabilities</a:t>
            </a:r>
          </a:p>
          <a:p>
            <a:r>
              <a:rPr lang="en-US" dirty="0">
                <a:latin typeface="Times New Roman" pitchFamily="18" charset="0"/>
                <a:cs typeface="Times New Roman" pitchFamily="18" charset="0"/>
              </a:rPr>
              <a:t>Scholarships for Top Class Education for students with disabilities.</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00000"/>
                </a:solidFill>
                <a:latin typeface="Times New Roman" pitchFamily="18" charset="0"/>
                <a:cs typeface="Times New Roman" pitchFamily="18" charset="0"/>
              </a:rPr>
              <a:t>DEPARMENT OF HIGHER DEUCATION</a:t>
            </a:r>
          </a:p>
        </p:txBody>
      </p:sp>
      <p:sp>
        <p:nvSpPr>
          <p:cNvPr id="3" name="Content Placeholder 2"/>
          <p:cNvSpPr>
            <a:spLocks noGrp="1"/>
          </p:cNvSpPr>
          <p:nvPr>
            <p:ph idx="1"/>
          </p:nvPr>
        </p:nvSpPr>
        <p:spPr>
          <a:xfrm>
            <a:off x="1981200" y="1600201"/>
            <a:ext cx="8229600" cy="914400"/>
          </a:xfrm>
        </p:spPr>
        <p:txBody>
          <a:bodyPr>
            <a:noAutofit/>
          </a:bodyPr>
          <a:lstStyle/>
          <a:p>
            <a:r>
              <a:rPr lang="en-US" sz="2400" dirty="0"/>
              <a:t>Central Sector Scheme Of Scholarships For College And University Students</a:t>
            </a:r>
          </a:p>
        </p:txBody>
      </p:sp>
      <p:sp>
        <p:nvSpPr>
          <p:cNvPr id="4" name="Content Placeholder 2"/>
          <p:cNvSpPr txBox="1">
            <a:spLocks/>
          </p:cNvSpPr>
          <p:nvPr/>
        </p:nvSpPr>
        <p:spPr>
          <a:xfrm>
            <a:off x="1981200" y="2514600"/>
            <a:ext cx="8229600" cy="1447800"/>
          </a:xfrm>
          <a:prstGeom prst="rect">
            <a:avLst/>
          </a:prstGeom>
        </p:spPr>
        <p:txBody>
          <a:bodyPr vert="horz" lIns="91440" tIns="45720" rIns="91440" bIns="45720" rtlCol="0">
            <a:normAutofit fontScale="62500" lnSpcReduction="20000"/>
          </a:bodyPr>
          <a:lstStyle/>
          <a:p>
            <a:pPr marL="342900" indent="-342900" algn="ctr">
              <a:spcBef>
                <a:spcPct val="20000"/>
              </a:spcBef>
            </a:pPr>
            <a:r>
              <a:rPr lang="en-US" sz="5100" dirty="0">
                <a:solidFill>
                  <a:srgbClr val="0070C0"/>
                </a:solidFill>
                <a:latin typeface="Times New Roman" pitchFamily="18" charset="0"/>
                <a:cs typeface="Times New Roman" pitchFamily="18" charset="0"/>
              </a:rPr>
              <a:t>	Number of Scholarships Sponsored by Government of Karnataka</a:t>
            </a:r>
          </a:p>
          <a:p>
            <a:pPr marL="342900" indent="-342900">
              <a:spcBef>
                <a:spcPct val="20000"/>
              </a:spcBef>
              <a:buFont typeface="Arial" pitchFamily="34" charset="0"/>
              <a:buChar char="•"/>
            </a:pPr>
            <a:r>
              <a:rPr lang="en-US" sz="3200" dirty="0"/>
              <a:t>The Karnataka government offered seven scholarships, which are as follows:</a:t>
            </a:r>
          </a:p>
        </p:txBody>
      </p:sp>
      <p:graphicFrame>
        <p:nvGraphicFramePr>
          <p:cNvPr id="5" name="Table 4"/>
          <p:cNvGraphicFramePr>
            <a:graphicFrameLocks noGrp="1"/>
          </p:cNvGraphicFramePr>
          <p:nvPr/>
        </p:nvGraphicFramePr>
        <p:xfrm>
          <a:off x="1981200" y="3877068"/>
          <a:ext cx="8229600" cy="2676132"/>
        </p:xfrm>
        <a:graphic>
          <a:graphicData uri="http://schemas.openxmlformats.org/drawingml/2006/table">
            <a:tbl>
              <a:tblPr/>
              <a:tblGrid>
                <a:gridCol w="829452">
                  <a:extLst>
                    <a:ext uri="{9D8B030D-6E8A-4147-A177-3AD203B41FA5}">
                      <a16:colId xmlns:a16="http://schemas.microsoft.com/office/drawing/2014/main" val="20000"/>
                    </a:ext>
                  </a:extLst>
                </a:gridCol>
                <a:gridCol w="7400148">
                  <a:extLst>
                    <a:ext uri="{9D8B030D-6E8A-4147-A177-3AD203B41FA5}">
                      <a16:colId xmlns:a16="http://schemas.microsoft.com/office/drawing/2014/main" val="20001"/>
                    </a:ext>
                  </a:extLst>
                </a:gridCol>
              </a:tblGrid>
              <a:tr h="446022">
                <a:tc>
                  <a:txBody>
                    <a:bodyPr/>
                    <a:lstStyle/>
                    <a:p>
                      <a:pPr algn="ctr" fontAlgn="ctr"/>
                      <a:r>
                        <a:rPr lang="en-US" sz="1800" b="1" i="0" u="none" strike="noStrike" dirty="0">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222222"/>
                          </a:solidFill>
                          <a:latin typeface="Segoe UI"/>
                        </a:rPr>
                        <a:t>Post- </a:t>
                      </a:r>
                      <a:r>
                        <a:rPr lang="en-US" sz="1800" b="1" i="0" u="none" strike="noStrike" dirty="0" err="1">
                          <a:solidFill>
                            <a:srgbClr val="222222"/>
                          </a:solidFill>
                          <a:latin typeface="Segoe UI"/>
                        </a:rPr>
                        <a:t>matric</a:t>
                      </a:r>
                      <a:r>
                        <a:rPr lang="en-US" sz="1800" b="1" i="0" u="none" strike="noStrike" dirty="0">
                          <a:solidFill>
                            <a:srgbClr val="222222"/>
                          </a:solidFill>
                          <a:latin typeface="Segoe UI"/>
                        </a:rPr>
                        <a:t> scholarship, Karnataka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6022">
                <a:tc>
                  <a:txBody>
                    <a:bodyPr/>
                    <a:lstStyle/>
                    <a:p>
                      <a:pPr algn="ctr" fontAlgn="ctr"/>
                      <a:r>
                        <a:rPr lang="en-US" sz="1800" b="1" i="0" u="none" strike="noStrike">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222222"/>
                          </a:solidFill>
                          <a:latin typeface="Segoe UI"/>
                        </a:rPr>
                        <a:t>The incentive for 10th or 12th class candidates, Karnataka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6022">
                <a:tc>
                  <a:txBody>
                    <a:bodyPr/>
                    <a:lstStyle/>
                    <a:p>
                      <a:pPr algn="ctr" fontAlgn="ctr"/>
                      <a:r>
                        <a:rPr lang="en-US" sz="1800" b="1" i="0" u="none" strike="noStrike">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222222"/>
                          </a:solidFill>
                          <a:latin typeface="Segoe UI"/>
                        </a:rPr>
                        <a:t>Pre- matric scholarship, Karnataka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46022">
                <a:tc>
                  <a:txBody>
                    <a:bodyPr/>
                    <a:lstStyle/>
                    <a:p>
                      <a:pPr algn="ctr" fontAlgn="ctr"/>
                      <a:r>
                        <a:rPr lang="en-US" sz="1800" b="1" i="0" u="none" strike="noStrike">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222222"/>
                          </a:solidFill>
                          <a:latin typeface="Segoe UI"/>
                        </a:rPr>
                        <a:t>National Overseas Scholarship, Karnataka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6022">
                <a:tc>
                  <a:txBody>
                    <a:bodyPr/>
                    <a:lstStyle/>
                    <a:p>
                      <a:pPr algn="ctr" fontAlgn="ctr"/>
                      <a:r>
                        <a:rPr lang="en-US" sz="1800" b="1" i="0" u="none" strike="noStrike">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222222"/>
                          </a:solidFill>
                          <a:latin typeface="Segoe UI"/>
                        </a:rPr>
                        <a:t>For MPhil and PhD students, Karnataka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46022">
                <a:tc>
                  <a:txBody>
                    <a:bodyPr/>
                    <a:lstStyle/>
                    <a:p>
                      <a:pPr algn="ctr" fontAlgn="ctr"/>
                      <a:r>
                        <a:rPr lang="en-US" sz="1800" b="1" i="0" u="none" strike="noStrike">
                          <a:solidFill>
                            <a:srgbClr val="000000"/>
                          </a:solidFill>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222222"/>
                          </a:solidFill>
                          <a:latin typeface="Segoe UI"/>
                        </a:rPr>
                        <a:t>Merit-Cum-Means Scholarship, Karnataka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b="1" dirty="0">
                <a:solidFill>
                  <a:srgbClr val="0070C0"/>
                </a:solidFill>
                <a:latin typeface="Times New Roman" pitchFamily="18" charset="0"/>
                <a:cs typeface="Times New Roman" pitchFamily="18" charset="0"/>
              </a:rPr>
              <a:t>Eligibility Criteria for GOKDOM Scholarships</a:t>
            </a:r>
            <a:br>
              <a:rPr lang="en-US" dirty="0"/>
            </a:br>
            <a:r>
              <a:rPr lang="en-US" sz="2700" dirty="0"/>
              <a:t>Merit-Cum-Means Scholarship, Karnataka (August to October)</a:t>
            </a:r>
          </a:p>
        </p:txBody>
      </p:sp>
      <p:graphicFrame>
        <p:nvGraphicFramePr>
          <p:cNvPr id="4" name="Table 3"/>
          <p:cNvGraphicFramePr>
            <a:graphicFrameLocks noGrp="1"/>
          </p:cNvGraphicFramePr>
          <p:nvPr/>
        </p:nvGraphicFramePr>
        <p:xfrm>
          <a:off x="1752599" y="1905002"/>
          <a:ext cx="8686802" cy="3047999"/>
        </p:xfrm>
        <a:graphic>
          <a:graphicData uri="http://schemas.openxmlformats.org/drawingml/2006/table">
            <a:tbl>
              <a:tblPr/>
              <a:tblGrid>
                <a:gridCol w="990601">
                  <a:extLst>
                    <a:ext uri="{9D8B030D-6E8A-4147-A177-3AD203B41FA5}">
                      <a16:colId xmlns:a16="http://schemas.microsoft.com/office/drawing/2014/main" val="20000"/>
                    </a:ext>
                  </a:extLst>
                </a:gridCol>
                <a:gridCol w="7696201">
                  <a:extLst>
                    <a:ext uri="{9D8B030D-6E8A-4147-A177-3AD203B41FA5}">
                      <a16:colId xmlns:a16="http://schemas.microsoft.com/office/drawing/2014/main" val="20001"/>
                    </a:ext>
                  </a:extLst>
                </a:gridCol>
              </a:tblGrid>
              <a:tr h="896471">
                <a:tc>
                  <a:txBody>
                    <a:bodyPr/>
                    <a:lstStyle/>
                    <a:p>
                      <a:pPr algn="ctr" fontAlgn="ctr"/>
                      <a:r>
                        <a:rPr lang="en-US" sz="1800" b="0" i="0" u="none" strike="noStrike" dirty="0">
                          <a:solidFill>
                            <a:srgbClr val="C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C00000"/>
                          </a:solidFill>
                          <a:latin typeface="Segoe UI"/>
                        </a:rPr>
                        <a:t>The candidates who are pursuing </a:t>
                      </a:r>
                      <a:r>
                        <a:rPr lang="en-US" sz="1800" b="1" i="0" u="none" strike="noStrike">
                          <a:solidFill>
                            <a:srgbClr val="C00000"/>
                          </a:solidFill>
                          <a:latin typeface="Segoe UI"/>
                        </a:rPr>
                        <a:t>undergraduate or any PG course</a:t>
                      </a:r>
                      <a:r>
                        <a:rPr lang="en-US" sz="1800" b="0" i="0" u="none" strike="noStrike">
                          <a:solidFill>
                            <a:srgbClr val="C00000"/>
                          </a:solidFill>
                          <a:latin typeface="Segoe UI"/>
                        </a:rPr>
                        <a:t> in the professional stream are eligible for this scholarship.</a:t>
                      </a:r>
                    </a:p>
                  </a:txBody>
                  <a:tcPr marL="18288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37882">
                <a:tc>
                  <a:txBody>
                    <a:bodyPr/>
                    <a:lstStyle/>
                    <a:p>
                      <a:pPr algn="ctr" fontAlgn="ctr"/>
                      <a:r>
                        <a:rPr lang="en-US" sz="1800" b="0" i="0" u="none" strike="noStrike">
                          <a:solidFill>
                            <a:srgbClr val="C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C00000"/>
                          </a:solidFill>
                          <a:latin typeface="Segoe UI"/>
                        </a:rPr>
                        <a:t>The total Family income shouldn’t be more than </a:t>
                      </a:r>
                      <a:r>
                        <a:rPr lang="en-US" sz="1800" b="1" i="0" u="none" strike="noStrike">
                          <a:solidFill>
                            <a:srgbClr val="C00000"/>
                          </a:solidFill>
                          <a:latin typeface="Segoe UI"/>
                        </a:rPr>
                        <a:t>2.5 lakhs INR</a:t>
                      </a:r>
                      <a:r>
                        <a:rPr lang="en-US" sz="1800" b="0" i="0" u="none" strike="noStrike">
                          <a:solidFill>
                            <a:srgbClr val="C00000"/>
                          </a:solidFill>
                          <a:latin typeface="Segoe UI"/>
                        </a:rPr>
                        <a:t>.</a:t>
                      </a:r>
                    </a:p>
                  </a:txBody>
                  <a:tcPr marL="18288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37882">
                <a:tc>
                  <a:txBody>
                    <a:bodyPr/>
                    <a:lstStyle/>
                    <a:p>
                      <a:pPr algn="ctr" fontAlgn="ctr"/>
                      <a:r>
                        <a:rPr lang="en-US" sz="1800" b="0" i="0" u="none" strike="noStrike">
                          <a:solidFill>
                            <a:srgbClr val="C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C00000"/>
                          </a:solidFill>
                          <a:latin typeface="Segoe UI"/>
                        </a:rPr>
                        <a:t>The last exam percentage should be </a:t>
                      </a:r>
                      <a:r>
                        <a:rPr lang="en-US" sz="1800" b="1" i="0" u="none" strike="noStrike">
                          <a:solidFill>
                            <a:srgbClr val="C00000"/>
                          </a:solidFill>
                          <a:latin typeface="Segoe UI"/>
                        </a:rPr>
                        <a:t>more than 50 percent</a:t>
                      </a:r>
                      <a:r>
                        <a:rPr lang="en-US" sz="1800" b="0" i="0" u="none" strike="noStrike">
                          <a:solidFill>
                            <a:srgbClr val="C00000"/>
                          </a:solidFill>
                          <a:latin typeface="Segoe UI"/>
                        </a:rPr>
                        <a:t>.</a:t>
                      </a:r>
                    </a:p>
                  </a:txBody>
                  <a:tcPr marL="18288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58588">
                <a:tc>
                  <a:txBody>
                    <a:bodyPr/>
                    <a:lstStyle/>
                    <a:p>
                      <a:pPr algn="ctr" fontAlgn="ctr"/>
                      <a:r>
                        <a:rPr lang="en-US" sz="1800" b="0" i="0" u="none" strike="noStrike">
                          <a:solidFill>
                            <a:srgbClr val="C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C00000"/>
                          </a:solidFill>
                          <a:latin typeface="Segoe UI"/>
                        </a:rPr>
                        <a:t>Candidate must have a</a:t>
                      </a:r>
                      <a:r>
                        <a:rPr lang="en-US" sz="1800" b="1" i="0" u="none" strike="noStrike">
                          <a:solidFill>
                            <a:srgbClr val="C00000"/>
                          </a:solidFill>
                          <a:latin typeface="Segoe UI"/>
                        </a:rPr>
                        <a:t> domicile of Karnataka.</a:t>
                      </a:r>
                      <a:endParaRPr lang="en-US" sz="1800" b="0" i="0" u="none" strike="noStrike">
                        <a:solidFill>
                          <a:srgbClr val="C00000"/>
                        </a:solidFill>
                        <a:latin typeface="Segoe UI"/>
                      </a:endParaRPr>
                    </a:p>
                  </a:txBody>
                  <a:tcPr marL="18288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17176">
                <a:tc>
                  <a:txBody>
                    <a:bodyPr/>
                    <a:lstStyle/>
                    <a:p>
                      <a:pPr algn="ctr" fontAlgn="ctr"/>
                      <a:r>
                        <a:rPr lang="en-US" sz="1800" b="0" i="0" u="none" strike="noStrike">
                          <a:solidFill>
                            <a:srgbClr val="C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C00000"/>
                          </a:solidFill>
                          <a:latin typeface="Segoe UI"/>
                        </a:rPr>
                        <a:t>Candidates who eligible for this scholarship Muslim, Sikh, Buddhist, Christian, </a:t>
                      </a:r>
                      <a:r>
                        <a:rPr lang="en-US" sz="1800" b="0" i="0" u="none" strike="noStrike" dirty="0" err="1">
                          <a:solidFill>
                            <a:srgbClr val="C00000"/>
                          </a:solidFill>
                          <a:latin typeface="Segoe UI"/>
                        </a:rPr>
                        <a:t>Parsi</a:t>
                      </a:r>
                      <a:r>
                        <a:rPr lang="en-US" sz="1800" b="0" i="0" u="none" strike="noStrike" dirty="0">
                          <a:solidFill>
                            <a:srgbClr val="C00000"/>
                          </a:solidFill>
                          <a:latin typeface="Segoe UI"/>
                        </a:rPr>
                        <a:t>, Jain studying in India.</a:t>
                      </a:r>
                    </a:p>
                  </a:txBody>
                  <a:tcPr marL="18288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00000"/>
                </a:solidFill>
                <a:latin typeface="Times New Roman" pitchFamily="18" charset="0"/>
                <a:cs typeface="Times New Roman" pitchFamily="18" charset="0"/>
              </a:rPr>
              <a:t>National Overseas Scholarship, Karnataka (May to July)</a:t>
            </a:r>
          </a:p>
        </p:txBody>
      </p:sp>
      <p:graphicFrame>
        <p:nvGraphicFramePr>
          <p:cNvPr id="4" name="Table 3"/>
          <p:cNvGraphicFramePr>
            <a:graphicFrameLocks noGrp="1"/>
          </p:cNvGraphicFramePr>
          <p:nvPr/>
        </p:nvGraphicFramePr>
        <p:xfrm>
          <a:off x="1981200" y="2362200"/>
          <a:ext cx="8229600" cy="2776734"/>
        </p:xfrm>
        <a:graphic>
          <a:graphicData uri="http://schemas.openxmlformats.org/drawingml/2006/table">
            <a:tbl>
              <a:tblPr/>
              <a:tblGrid>
                <a:gridCol w="829452">
                  <a:extLst>
                    <a:ext uri="{9D8B030D-6E8A-4147-A177-3AD203B41FA5}">
                      <a16:colId xmlns:a16="http://schemas.microsoft.com/office/drawing/2014/main" val="20000"/>
                    </a:ext>
                  </a:extLst>
                </a:gridCol>
                <a:gridCol w="7400148">
                  <a:extLst>
                    <a:ext uri="{9D8B030D-6E8A-4147-A177-3AD203B41FA5}">
                      <a16:colId xmlns:a16="http://schemas.microsoft.com/office/drawing/2014/main" val="20001"/>
                    </a:ext>
                  </a:extLst>
                </a:gridCol>
              </a:tblGrid>
              <a:tr h="925578">
                <a:tc>
                  <a:txBody>
                    <a:bodyPr/>
                    <a:lstStyle/>
                    <a:p>
                      <a:pPr algn="ctr" fontAlgn="ctr"/>
                      <a:r>
                        <a:rPr lang="en-US" sz="2400" b="1" i="0" u="none" strike="noStrike" dirty="0">
                          <a:solidFill>
                            <a:srgbClr val="000000"/>
                          </a:solidFill>
                          <a:latin typeface="Times New Roman" pitchFamily="18" charset="0"/>
                          <a:cs typeface="Times New Roman"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1" i="0" u="none" strike="noStrike" dirty="0">
                          <a:solidFill>
                            <a:srgbClr val="222222"/>
                          </a:solidFill>
                          <a:latin typeface="Times New Roman" pitchFamily="18" charset="0"/>
                          <a:cs typeface="Times New Roman" pitchFamily="18" charset="0"/>
                        </a:rPr>
                        <a:t>The maximum age should be 38 years not more than it.</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25578">
                <a:tc>
                  <a:txBody>
                    <a:bodyPr/>
                    <a:lstStyle/>
                    <a:p>
                      <a:pPr algn="ctr" fontAlgn="ctr"/>
                      <a:r>
                        <a:rPr lang="en-US" sz="2400" b="1" i="0" u="none" strike="noStrike">
                          <a:solidFill>
                            <a:srgbClr val="000000"/>
                          </a:solidFill>
                          <a:latin typeface="Times New Roman" pitchFamily="18" charset="0"/>
                          <a:cs typeface="Times New Roman"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1" i="0" u="none" strike="noStrike" dirty="0">
                          <a:solidFill>
                            <a:srgbClr val="222222"/>
                          </a:solidFill>
                          <a:latin typeface="Times New Roman" pitchFamily="18" charset="0"/>
                          <a:cs typeface="Times New Roman" pitchFamily="18" charset="0"/>
                        </a:rPr>
                        <a:t>The percentage should be more than 60 percent in the last degree.</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25578">
                <a:tc>
                  <a:txBody>
                    <a:bodyPr/>
                    <a:lstStyle/>
                    <a:p>
                      <a:pPr algn="ctr" fontAlgn="ctr"/>
                      <a:r>
                        <a:rPr lang="en-US" sz="2400" b="1" i="0" u="none" strike="noStrike">
                          <a:solidFill>
                            <a:srgbClr val="000000"/>
                          </a:solidFill>
                          <a:latin typeface="Times New Roman" pitchFamily="18" charset="0"/>
                          <a:cs typeface="Times New Roman"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1" i="0" u="none" strike="noStrike" dirty="0">
                          <a:solidFill>
                            <a:srgbClr val="222222"/>
                          </a:solidFill>
                          <a:latin typeface="Times New Roman" pitchFamily="18" charset="0"/>
                          <a:cs typeface="Times New Roman" pitchFamily="18" charset="0"/>
                        </a:rPr>
                        <a:t>The candidate must have a domicile of Karnataka.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00000"/>
                </a:solidFill>
                <a:latin typeface="Times New Roman" pitchFamily="18" charset="0"/>
                <a:cs typeface="Times New Roman" pitchFamily="18" charset="0"/>
              </a:rPr>
              <a:t>Pre- </a:t>
            </a:r>
            <a:r>
              <a:rPr lang="en-US" b="1" dirty="0" err="1">
                <a:solidFill>
                  <a:srgbClr val="C00000"/>
                </a:solidFill>
                <a:latin typeface="Times New Roman" pitchFamily="18" charset="0"/>
                <a:cs typeface="Times New Roman" pitchFamily="18" charset="0"/>
              </a:rPr>
              <a:t>matric</a:t>
            </a:r>
            <a:r>
              <a:rPr lang="en-US" b="1" dirty="0">
                <a:solidFill>
                  <a:srgbClr val="C00000"/>
                </a:solidFill>
                <a:latin typeface="Times New Roman" pitchFamily="18" charset="0"/>
                <a:cs typeface="Times New Roman" pitchFamily="18" charset="0"/>
              </a:rPr>
              <a:t> scholarship, Karnataka (August to October)</a:t>
            </a:r>
          </a:p>
        </p:txBody>
      </p:sp>
      <p:graphicFrame>
        <p:nvGraphicFramePr>
          <p:cNvPr id="4" name="Table 3"/>
          <p:cNvGraphicFramePr>
            <a:graphicFrameLocks noGrp="1"/>
          </p:cNvGraphicFramePr>
          <p:nvPr/>
        </p:nvGraphicFramePr>
        <p:xfrm>
          <a:off x="1981200" y="2514600"/>
          <a:ext cx="8229600" cy="2839710"/>
        </p:xfrm>
        <a:graphic>
          <a:graphicData uri="http://schemas.openxmlformats.org/drawingml/2006/table">
            <a:tbl>
              <a:tblPr/>
              <a:tblGrid>
                <a:gridCol w="829452">
                  <a:extLst>
                    <a:ext uri="{9D8B030D-6E8A-4147-A177-3AD203B41FA5}">
                      <a16:colId xmlns:a16="http://schemas.microsoft.com/office/drawing/2014/main" val="20000"/>
                    </a:ext>
                  </a:extLst>
                </a:gridCol>
                <a:gridCol w="7400148">
                  <a:extLst>
                    <a:ext uri="{9D8B030D-6E8A-4147-A177-3AD203B41FA5}">
                      <a16:colId xmlns:a16="http://schemas.microsoft.com/office/drawing/2014/main" val="20001"/>
                    </a:ext>
                  </a:extLst>
                </a:gridCol>
              </a:tblGrid>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 candidate must be in class First to Tenth.</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 total Family income shouldn’t be more than 1 </a:t>
                      </a:r>
                      <a:r>
                        <a:rPr lang="en-US" sz="2000" b="1" i="0" u="none" strike="noStrike" dirty="0" err="1">
                          <a:solidFill>
                            <a:srgbClr val="222222"/>
                          </a:solidFill>
                          <a:latin typeface="Times New Roman" pitchFamily="18" charset="0"/>
                          <a:cs typeface="Times New Roman" pitchFamily="18" charset="0"/>
                        </a:rPr>
                        <a:t>lakhs</a:t>
                      </a:r>
                      <a:r>
                        <a:rPr lang="en-US" sz="2000" b="1" i="0" u="none" strike="noStrike" dirty="0">
                          <a:solidFill>
                            <a:srgbClr val="222222"/>
                          </a:solidFill>
                          <a:latin typeface="Times New Roman" pitchFamily="18" charset="0"/>
                          <a:cs typeface="Times New Roman" pitchFamily="18" charset="0"/>
                        </a:rPr>
                        <a:t> INR.</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Candidate must have a domicile of Karnataka.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46022">
                <a:tc>
                  <a:txBody>
                    <a:bodyPr/>
                    <a:lstStyle/>
                    <a:p>
                      <a:pPr algn="ctr" fontAlgn="ctr"/>
                      <a:r>
                        <a:rPr lang="en-US" sz="2000" b="1" i="0" u="none" strike="noStrike">
                          <a:solidFill>
                            <a:srgbClr val="000000"/>
                          </a:solidFill>
                          <a:latin typeface="Times New Roman" pitchFamily="18" charset="0"/>
                          <a:cs typeface="Times New Roman"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 last exam percentage should be more than 50 percent.</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6022">
                <a:tc>
                  <a:txBody>
                    <a:bodyPr/>
                    <a:lstStyle/>
                    <a:p>
                      <a:pPr algn="ctr" fontAlgn="ctr"/>
                      <a:r>
                        <a:rPr lang="en-US" sz="2000" b="1" i="0" u="none" strike="noStrike">
                          <a:solidFill>
                            <a:srgbClr val="000000"/>
                          </a:solidFill>
                          <a:latin typeface="Times New Roman" pitchFamily="18" charset="0"/>
                          <a:cs typeface="Times New Roman"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 percentage criteria are not applicable for class 1st students.</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46022">
                <a:tc>
                  <a:txBody>
                    <a:bodyPr/>
                    <a:lstStyle/>
                    <a:p>
                      <a:pPr algn="ctr" fontAlgn="ctr"/>
                      <a:r>
                        <a:rPr lang="en-US" sz="2000" b="1" i="0" u="none" strike="noStrike">
                          <a:solidFill>
                            <a:srgbClr val="000000"/>
                          </a:solidFill>
                          <a:latin typeface="Times New Roman" pitchFamily="18" charset="0"/>
                          <a:cs typeface="Times New Roman" pitchFamily="18"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 candidates who eligible for this scholarship Muslim, Sikh, Buddhist, Christian, </a:t>
                      </a:r>
                      <a:r>
                        <a:rPr lang="en-US" sz="2000" b="1" i="0" u="none" strike="noStrike" dirty="0" err="1">
                          <a:solidFill>
                            <a:srgbClr val="222222"/>
                          </a:solidFill>
                          <a:latin typeface="Times New Roman" pitchFamily="18" charset="0"/>
                          <a:cs typeface="Times New Roman" pitchFamily="18" charset="0"/>
                        </a:rPr>
                        <a:t>Parsi</a:t>
                      </a:r>
                      <a:r>
                        <a:rPr lang="en-US" sz="2000" b="1" i="0" u="none" strike="noStrike" dirty="0">
                          <a:solidFill>
                            <a:srgbClr val="222222"/>
                          </a:solidFill>
                          <a:latin typeface="Times New Roman" pitchFamily="18" charset="0"/>
                          <a:cs typeface="Times New Roman" pitchFamily="18" charset="0"/>
                        </a:rPr>
                        <a:t>, Jain studying in India.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00000"/>
                </a:solidFill>
                <a:latin typeface="Times New Roman" pitchFamily="18" charset="0"/>
                <a:cs typeface="Times New Roman" pitchFamily="18" charset="0"/>
              </a:rPr>
              <a:t>Post- </a:t>
            </a:r>
            <a:r>
              <a:rPr lang="en-US" b="1" dirty="0" err="1">
                <a:solidFill>
                  <a:srgbClr val="C00000"/>
                </a:solidFill>
                <a:latin typeface="Times New Roman" pitchFamily="18" charset="0"/>
                <a:cs typeface="Times New Roman" pitchFamily="18" charset="0"/>
              </a:rPr>
              <a:t>matric</a:t>
            </a:r>
            <a:r>
              <a:rPr lang="en-US" b="1" dirty="0">
                <a:solidFill>
                  <a:srgbClr val="C00000"/>
                </a:solidFill>
                <a:latin typeface="Times New Roman" pitchFamily="18" charset="0"/>
                <a:cs typeface="Times New Roman" pitchFamily="18" charset="0"/>
              </a:rPr>
              <a:t> scholarship, Karnataka (August to October)</a:t>
            </a:r>
          </a:p>
        </p:txBody>
      </p:sp>
      <p:graphicFrame>
        <p:nvGraphicFramePr>
          <p:cNvPr id="4" name="Table 3"/>
          <p:cNvGraphicFramePr>
            <a:graphicFrameLocks noGrp="1"/>
          </p:cNvGraphicFramePr>
          <p:nvPr/>
        </p:nvGraphicFramePr>
        <p:xfrm>
          <a:off x="1981200" y="2514600"/>
          <a:ext cx="8229600" cy="2557266"/>
        </p:xfrm>
        <a:graphic>
          <a:graphicData uri="http://schemas.openxmlformats.org/drawingml/2006/table">
            <a:tbl>
              <a:tblPr/>
              <a:tblGrid>
                <a:gridCol w="829452">
                  <a:extLst>
                    <a:ext uri="{9D8B030D-6E8A-4147-A177-3AD203B41FA5}">
                      <a16:colId xmlns:a16="http://schemas.microsoft.com/office/drawing/2014/main" val="20000"/>
                    </a:ext>
                  </a:extLst>
                </a:gridCol>
                <a:gridCol w="7400148">
                  <a:extLst>
                    <a:ext uri="{9D8B030D-6E8A-4147-A177-3AD203B41FA5}">
                      <a16:colId xmlns:a16="http://schemas.microsoft.com/office/drawing/2014/main" val="20001"/>
                    </a:ext>
                  </a:extLst>
                </a:gridCol>
              </a:tblGrid>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Candidates from 11th to Ph.D. are eligible to apply for this scholarship.</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 total Family income shouldn’t be more than 2 </a:t>
                      </a:r>
                      <a:r>
                        <a:rPr lang="en-US" sz="2000" b="1" i="0" u="none" strike="noStrike" dirty="0" err="1">
                          <a:solidFill>
                            <a:srgbClr val="222222"/>
                          </a:solidFill>
                          <a:latin typeface="Times New Roman" pitchFamily="18" charset="0"/>
                          <a:cs typeface="Times New Roman" pitchFamily="18" charset="0"/>
                        </a:rPr>
                        <a:t>lakhs</a:t>
                      </a:r>
                      <a:r>
                        <a:rPr lang="en-US" sz="2000" b="1" i="0" u="none" strike="noStrike" dirty="0">
                          <a:solidFill>
                            <a:srgbClr val="222222"/>
                          </a:solidFill>
                          <a:latin typeface="Times New Roman" pitchFamily="18" charset="0"/>
                          <a:cs typeface="Times New Roman" pitchFamily="18" charset="0"/>
                        </a:rPr>
                        <a:t> INR.</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Candidate must have a domicile of Karnataka.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46022">
                <a:tc>
                  <a:txBody>
                    <a:bodyPr/>
                    <a:lstStyle/>
                    <a:p>
                      <a:pPr algn="ctr" fontAlgn="ctr"/>
                      <a:r>
                        <a:rPr lang="en-US" sz="2000" b="1" i="0" u="none" strike="noStrike">
                          <a:solidFill>
                            <a:srgbClr val="000000"/>
                          </a:solidFill>
                          <a:latin typeface="Times New Roman" pitchFamily="18" charset="0"/>
                          <a:cs typeface="Times New Roman"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 qualifying exam percentage should be more than 50 percent.</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6022">
                <a:tc>
                  <a:txBody>
                    <a:bodyPr/>
                    <a:lstStyle/>
                    <a:p>
                      <a:pPr algn="ctr" fontAlgn="ctr"/>
                      <a:r>
                        <a:rPr lang="en-US" sz="2000" b="1" i="0" u="none" strike="noStrike">
                          <a:solidFill>
                            <a:srgbClr val="000000"/>
                          </a:solidFill>
                          <a:latin typeface="Times New Roman" pitchFamily="18" charset="0"/>
                          <a:cs typeface="Times New Roman"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 candidates who eligible for this scholarship Muslim, Sikh, Buddhist, Christian, </a:t>
                      </a:r>
                      <a:r>
                        <a:rPr lang="en-US" sz="2000" b="1" i="0" u="none" strike="noStrike" dirty="0" err="1">
                          <a:solidFill>
                            <a:srgbClr val="222222"/>
                          </a:solidFill>
                          <a:latin typeface="Times New Roman" pitchFamily="18" charset="0"/>
                          <a:cs typeface="Times New Roman" pitchFamily="18" charset="0"/>
                        </a:rPr>
                        <a:t>Parsi</a:t>
                      </a:r>
                      <a:r>
                        <a:rPr lang="en-US" sz="2000" b="1" i="0" u="none" strike="noStrike" dirty="0">
                          <a:solidFill>
                            <a:srgbClr val="222222"/>
                          </a:solidFill>
                          <a:latin typeface="Times New Roman" pitchFamily="18" charset="0"/>
                          <a:cs typeface="Times New Roman" pitchFamily="18" charset="0"/>
                        </a:rPr>
                        <a:t>, Jain studying in India.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00000"/>
                </a:solidFill>
                <a:latin typeface="Times New Roman" pitchFamily="18" charset="0"/>
                <a:cs typeface="Times New Roman" pitchFamily="18" charset="0"/>
              </a:rPr>
              <a:t>For </a:t>
            </a:r>
            <a:r>
              <a:rPr lang="en-US" b="1" dirty="0" err="1">
                <a:solidFill>
                  <a:srgbClr val="C00000"/>
                </a:solidFill>
                <a:latin typeface="Times New Roman" pitchFamily="18" charset="0"/>
                <a:cs typeface="Times New Roman" pitchFamily="18" charset="0"/>
              </a:rPr>
              <a:t>MPhil</a:t>
            </a:r>
            <a:r>
              <a:rPr lang="en-US" b="1" dirty="0">
                <a:solidFill>
                  <a:srgbClr val="C00000"/>
                </a:solidFill>
                <a:latin typeface="Times New Roman" pitchFamily="18" charset="0"/>
                <a:cs typeface="Times New Roman" pitchFamily="18" charset="0"/>
              </a:rPr>
              <a:t> and PhD Students, Karnataka (May to June)</a:t>
            </a:r>
          </a:p>
        </p:txBody>
      </p:sp>
      <p:graphicFrame>
        <p:nvGraphicFramePr>
          <p:cNvPr id="4" name="Table 3"/>
          <p:cNvGraphicFramePr>
            <a:graphicFrameLocks noGrp="1"/>
          </p:cNvGraphicFramePr>
          <p:nvPr/>
        </p:nvGraphicFramePr>
        <p:xfrm>
          <a:off x="1981200" y="2514600"/>
          <a:ext cx="8229600" cy="2393688"/>
        </p:xfrm>
        <a:graphic>
          <a:graphicData uri="http://schemas.openxmlformats.org/drawingml/2006/table">
            <a:tbl>
              <a:tblPr/>
              <a:tblGrid>
                <a:gridCol w="829452">
                  <a:extLst>
                    <a:ext uri="{9D8B030D-6E8A-4147-A177-3AD203B41FA5}">
                      <a16:colId xmlns:a16="http://schemas.microsoft.com/office/drawing/2014/main" val="20000"/>
                    </a:ext>
                  </a:extLst>
                </a:gridCol>
                <a:gridCol w="7400148">
                  <a:extLst>
                    <a:ext uri="{9D8B030D-6E8A-4147-A177-3AD203B41FA5}">
                      <a16:colId xmlns:a16="http://schemas.microsoft.com/office/drawing/2014/main" val="20001"/>
                    </a:ext>
                  </a:extLst>
                </a:gridCol>
              </a:tblGrid>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 maximum age should be 35 years not more than that.</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 total Family income shouldn’t be more than 6 </a:t>
                      </a:r>
                      <a:r>
                        <a:rPr lang="en-US" sz="2000" b="1" i="0" u="none" strike="noStrike" dirty="0" err="1">
                          <a:solidFill>
                            <a:srgbClr val="222222"/>
                          </a:solidFill>
                          <a:latin typeface="Times New Roman" pitchFamily="18" charset="0"/>
                          <a:cs typeface="Times New Roman" pitchFamily="18" charset="0"/>
                        </a:rPr>
                        <a:t>lakhs</a:t>
                      </a:r>
                      <a:r>
                        <a:rPr lang="en-US" sz="2000" b="1" i="0" u="none" strike="noStrike" dirty="0">
                          <a:solidFill>
                            <a:srgbClr val="222222"/>
                          </a:solidFill>
                          <a:latin typeface="Times New Roman" pitchFamily="18" charset="0"/>
                          <a:cs typeface="Times New Roman" pitchFamily="18" charset="0"/>
                        </a:rPr>
                        <a:t> INR.</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Government employees are not eligible for this scholarship.</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46022">
                <a:tc>
                  <a:txBody>
                    <a:bodyPr/>
                    <a:lstStyle/>
                    <a:p>
                      <a:pPr algn="ctr" fontAlgn="ctr"/>
                      <a:r>
                        <a:rPr lang="en-US" sz="2000" b="1" i="0" u="none" strike="noStrike">
                          <a:solidFill>
                            <a:srgbClr val="000000"/>
                          </a:solidFill>
                          <a:latin typeface="Times New Roman" pitchFamily="18" charset="0"/>
                          <a:cs typeface="Times New Roman"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Candidate must have a domicile of Karnataka.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6022">
                <a:tc>
                  <a:txBody>
                    <a:bodyPr/>
                    <a:lstStyle/>
                    <a:p>
                      <a:pPr algn="ctr" fontAlgn="ctr"/>
                      <a:r>
                        <a:rPr lang="en-US" sz="2000" b="1" i="0" u="none" strike="noStrike">
                          <a:solidFill>
                            <a:srgbClr val="000000"/>
                          </a:solidFill>
                          <a:latin typeface="Times New Roman" pitchFamily="18" charset="0"/>
                          <a:cs typeface="Times New Roman"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Candidates who eligible for this scholarship Muslim, Sikh, Buddhist, Christian, </a:t>
                      </a:r>
                      <a:r>
                        <a:rPr lang="en-US" sz="2000" b="1" i="0" u="none" strike="noStrike" dirty="0" err="1">
                          <a:solidFill>
                            <a:srgbClr val="222222"/>
                          </a:solidFill>
                          <a:latin typeface="Times New Roman" pitchFamily="18" charset="0"/>
                          <a:cs typeface="Times New Roman" pitchFamily="18" charset="0"/>
                        </a:rPr>
                        <a:t>Parsi</a:t>
                      </a:r>
                      <a:r>
                        <a:rPr lang="en-US" sz="2000" b="1" i="0" u="none" strike="noStrike" dirty="0">
                          <a:solidFill>
                            <a:srgbClr val="222222"/>
                          </a:solidFill>
                          <a:latin typeface="Times New Roman" pitchFamily="18" charset="0"/>
                          <a:cs typeface="Times New Roman" pitchFamily="18" charset="0"/>
                        </a:rPr>
                        <a:t>, Jain studying in India.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solidFill>
                  <a:srgbClr val="C00000"/>
                </a:solidFill>
                <a:latin typeface="Times New Roman" pitchFamily="18" charset="0"/>
                <a:cs typeface="Times New Roman" pitchFamily="18" charset="0"/>
              </a:rPr>
              <a:t>The Incentive for Secondary or Intermediate class candidates, Karnataka (August to September)</a:t>
            </a:r>
          </a:p>
        </p:txBody>
      </p:sp>
      <p:graphicFrame>
        <p:nvGraphicFramePr>
          <p:cNvPr id="4" name="Table 3"/>
          <p:cNvGraphicFramePr>
            <a:graphicFrameLocks noGrp="1"/>
          </p:cNvGraphicFramePr>
          <p:nvPr/>
        </p:nvGraphicFramePr>
        <p:xfrm>
          <a:off x="1981200" y="2514600"/>
          <a:ext cx="8229600" cy="1665222"/>
        </p:xfrm>
        <a:graphic>
          <a:graphicData uri="http://schemas.openxmlformats.org/drawingml/2006/table">
            <a:tbl>
              <a:tblPr/>
              <a:tblGrid>
                <a:gridCol w="829452">
                  <a:extLst>
                    <a:ext uri="{9D8B030D-6E8A-4147-A177-3AD203B41FA5}">
                      <a16:colId xmlns:a16="http://schemas.microsoft.com/office/drawing/2014/main" val="20000"/>
                    </a:ext>
                  </a:extLst>
                </a:gridCol>
                <a:gridCol w="7400148">
                  <a:extLst>
                    <a:ext uri="{9D8B030D-6E8A-4147-A177-3AD203B41FA5}">
                      <a16:colId xmlns:a16="http://schemas.microsoft.com/office/drawing/2014/main" val="20001"/>
                    </a:ext>
                  </a:extLst>
                </a:gridCol>
              </a:tblGrid>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Candidate must have a domicile of Karnataka.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Candidate must acquire 85 percent or above in the 10th or 12th class.</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Candidates who eligible for this scholarship Muslim, Sikh, Buddhist, Christian, </a:t>
                      </a:r>
                      <a:r>
                        <a:rPr lang="en-US" sz="2000" b="1" i="0" u="none" strike="noStrike" dirty="0" err="1">
                          <a:solidFill>
                            <a:srgbClr val="222222"/>
                          </a:solidFill>
                          <a:latin typeface="Times New Roman" pitchFamily="18" charset="0"/>
                          <a:cs typeface="Times New Roman" pitchFamily="18" charset="0"/>
                        </a:rPr>
                        <a:t>Parsi</a:t>
                      </a:r>
                      <a:r>
                        <a:rPr lang="en-US" sz="2000" b="1" i="0" u="none" strike="noStrike" dirty="0">
                          <a:solidFill>
                            <a:srgbClr val="222222"/>
                          </a:solidFill>
                          <a:latin typeface="Times New Roman" pitchFamily="18" charset="0"/>
                          <a:cs typeface="Times New Roman" pitchFamily="18" charset="0"/>
                        </a:rPr>
                        <a:t>, Jain studying in India.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593724"/>
          </a:xfrm>
        </p:spPr>
        <p:txBody>
          <a:bodyPr>
            <a:noAutofit/>
          </a:bodyPr>
          <a:lstStyle/>
          <a:p>
            <a:r>
              <a:rPr lang="en-US" sz="2400" b="1" dirty="0">
                <a:solidFill>
                  <a:srgbClr val="C00000"/>
                </a:solidFill>
                <a:latin typeface="Times New Roman" pitchFamily="18" charset="0"/>
                <a:cs typeface="Times New Roman" pitchFamily="18" charset="0"/>
              </a:rPr>
              <a:t>What are the documents required to upload while filling the Scholarship form?</a:t>
            </a:r>
          </a:p>
        </p:txBody>
      </p:sp>
      <p:graphicFrame>
        <p:nvGraphicFramePr>
          <p:cNvPr id="4" name="Table 3"/>
          <p:cNvGraphicFramePr>
            <a:graphicFrameLocks noGrp="1"/>
          </p:cNvGraphicFramePr>
          <p:nvPr/>
        </p:nvGraphicFramePr>
        <p:xfrm>
          <a:off x="1981200" y="990600"/>
          <a:ext cx="8229600" cy="5625576"/>
        </p:xfrm>
        <a:graphic>
          <a:graphicData uri="http://schemas.openxmlformats.org/drawingml/2006/table">
            <a:tbl>
              <a:tblPr/>
              <a:tblGrid>
                <a:gridCol w="829452">
                  <a:extLst>
                    <a:ext uri="{9D8B030D-6E8A-4147-A177-3AD203B41FA5}">
                      <a16:colId xmlns:a16="http://schemas.microsoft.com/office/drawing/2014/main" val="20000"/>
                    </a:ext>
                  </a:extLst>
                </a:gridCol>
                <a:gridCol w="7400148">
                  <a:extLst>
                    <a:ext uri="{9D8B030D-6E8A-4147-A177-3AD203B41FA5}">
                      <a16:colId xmlns:a16="http://schemas.microsoft.com/office/drawing/2014/main" val="20001"/>
                    </a:ext>
                  </a:extLst>
                </a:gridCol>
              </a:tblGrid>
              <a:tr h="1143000">
                <a:tc gridSpan="2">
                  <a:txBody>
                    <a:bodyPr/>
                    <a:lstStyle/>
                    <a:p>
                      <a:pPr algn="just" fontAlgn="b"/>
                      <a:r>
                        <a:rPr lang="en-US" sz="1400" b="1" i="0" u="none" strike="noStrike" dirty="0">
                          <a:solidFill>
                            <a:srgbClr val="222222"/>
                          </a:solidFill>
                          <a:latin typeface="Times New Roman" pitchFamily="18" charset="0"/>
                          <a:cs typeface="Times New Roman" pitchFamily="18" charset="0"/>
                        </a:rPr>
                        <a:t>If you are applying for Pre and Post </a:t>
                      </a:r>
                      <a:r>
                        <a:rPr lang="en-US" sz="1400" b="1" i="0" u="none" strike="noStrike" dirty="0" err="1">
                          <a:solidFill>
                            <a:srgbClr val="222222"/>
                          </a:solidFill>
                          <a:latin typeface="Times New Roman" pitchFamily="18" charset="0"/>
                          <a:cs typeface="Times New Roman" pitchFamily="18" charset="0"/>
                        </a:rPr>
                        <a:t>Matric</a:t>
                      </a:r>
                      <a:r>
                        <a:rPr lang="en-US" sz="1400" b="1" i="0" u="none" strike="noStrike" dirty="0">
                          <a:solidFill>
                            <a:srgbClr val="222222"/>
                          </a:solidFill>
                          <a:latin typeface="Times New Roman" pitchFamily="18" charset="0"/>
                          <a:cs typeface="Times New Roman" pitchFamily="18" charset="0"/>
                        </a:rPr>
                        <a:t> scholarship scheme than there is no need to uploading the documents, but if you are applying for a Merit-Cum-Means scholarship and amount is more than 50k INR then you need to uploading the documents if there is fresh application. The document size shouldn’t be more than 200kb. The following documents you need to upload:</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20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6022">
                <a:tc>
                  <a:txBody>
                    <a:bodyPr/>
                    <a:lstStyle/>
                    <a:p>
                      <a:pPr algn="ctr"/>
                      <a:r>
                        <a:rPr lang="en-US" b="1" dirty="0"/>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Candidate Photograph,</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Institution verification certificate,</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Family annual Income certificate,</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Current course fees receipt,</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Self attested </a:t>
                      </a:r>
                      <a:r>
                        <a:rPr lang="en-US" sz="2000" b="1" i="0" u="none" strike="noStrike" dirty="0" err="1">
                          <a:solidFill>
                            <a:srgbClr val="222222"/>
                          </a:solidFill>
                          <a:latin typeface="Times New Roman" pitchFamily="18" charset="0"/>
                          <a:cs typeface="Times New Roman" pitchFamily="18" charset="0"/>
                        </a:rPr>
                        <a:t>marksheet</a:t>
                      </a:r>
                      <a:r>
                        <a:rPr lang="en-US" sz="2000" b="1" i="0" u="none" strike="noStrike" dirty="0">
                          <a:solidFill>
                            <a:srgbClr val="222222"/>
                          </a:solidFill>
                          <a:latin typeface="Times New Roman" pitchFamily="18" charset="0"/>
                          <a:cs typeface="Times New Roman" pitchFamily="18" charset="0"/>
                        </a:rPr>
                        <a:t>,</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Bank account details along with IFSC code</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Domicile certificate,</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err="1">
                          <a:solidFill>
                            <a:srgbClr val="222222"/>
                          </a:solidFill>
                          <a:latin typeface="Times New Roman" pitchFamily="18" charset="0"/>
                          <a:cs typeface="Times New Roman" pitchFamily="18" charset="0"/>
                        </a:rPr>
                        <a:t>Aadhaar</a:t>
                      </a:r>
                      <a:r>
                        <a:rPr lang="en-US" sz="2000" b="1" i="0" u="none" strike="noStrike" dirty="0">
                          <a:solidFill>
                            <a:srgbClr val="222222"/>
                          </a:solidFill>
                          <a:latin typeface="Times New Roman" pitchFamily="18" charset="0"/>
                          <a:cs typeface="Times New Roman" pitchFamily="18" charset="0"/>
                        </a:rPr>
                        <a:t> card and if </a:t>
                      </a:r>
                      <a:r>
                        <a:rPr lang="en-US" sz="2000" b="1" i="0" u="none" strike="noStrike" dirty="0" err="1">
                          <a:solidFill>
                            <a:srgbClr val="222222"/>
                          </a:solidFill>
                          <a:latin typeface="Times New Roman" pitchFamily="18" charset="0"/>
                          <a:cs typeface="Times New Roman" pitchFamily="18" charset="0"/>
                        </a:rPr>
                        <a:t>Aadhaar</a:t>
                      </a:r>
                      <a:r>
                        <a:rPr lang="en-US" sz="2000" b="1" i="0" u="none" strike="noStrike" dirty="0">
                          <a:solidFill>
                            <a:srgbClr val="222222"/>
                          </a:solidFill>
                          <a:latin typeface="Times New Roman" pitchFamily="18" charset="0"/>
                          <a:cs typeface="Times New Roman" pitchFamily="18" charset="0"/>
                        </a:rPr>
                        <a:t> card is not available you can give the bank passbook number or if applied then you can give the </a:t>
                      </a:r>
                      <a:r>
                        <a:rPr lang="en-US" sz="2000" b="1" i="0" u="none" strike="noStrike" dirty="0" err="1">
                          <a:solidFill>
                            <a:srgbClr val="222222"/>
                          </a:solidFill>
                          <a:latin typeface="Times New Roman" pitchFamily="18" charset="0"/>
                          <a:cs typeface="Times New Roman" pitchFamily="18" charset="0"/>
                        </a:rPr>
                        <a:t>Aadhaar</a:t>
                      </a:r>
                      <a:r>
                        <a:rPr lang="en-US" sz="2000" b="1" i="0" u="none" strike="noStrike" dirty="0">
                          <a:solidFill>
                            <a:srgbClr val="222222"/>
                          </a:solidFill>
                          <a:latin typeface="Times New Roman" pitchFamily="18" charset="0"/>
                          <a:cs typeface="Times New Roman" pitchFamily="18" charset="0"/>
                        </a:rPr>
                        <a:t> enrollment number.</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46022">
                <a:tc>
                  <a:txBody>
                    <a:bodyPr/>
                    <a:lstStyle/>
                    <a:p>
                      <a:pPr algn="ctr" fontAlgn="ctr"/>
                      <a:r>
                        <a:rPr lang="en-US" sz="2000" b="1" i="0" u="none" strike="noStrike" dirty="0">
                          <a:solidFill>
                            <a:srgbClr val="000000"/>
                          </a:solidFill>
                          <a:latin typeface="Times New Roman" pitchFamily="18" charset="0"/>
                          <a:cs typeface="Times New Roman" pitchFamily="18"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err="1">
                          <a:solidFill>
                            <a:srgbClr val="222222"/>
                          </a:solidFill>
                          <a:latin typeface="Times New Roman" pitchFamily="18" charset="0"/>
                          <a:cs typeface="Times New Roman" pitchFamily="18" charset="0"/>
                        </a:rPr>
                        <a:t>Bonified</a:t>
                      </a:r>
                      <a:r>
                        <a:rPr lang="en-US" sz="2000" b="1" i="0" u="none" strike="noStrike" dirty="0">
                          <a:solidFill>
                            <a:srgbClr val="222222"/>
                          </a:solidFill>
                          <a:latin typeface="Times New Roman" pitchFamily="18" charset="0"/>
                          <a:cs typeface="Times New Roman" pitchFamily="18" charset="0"/>
                        </a:rPr>
                        <a:t> certificate from school or Institute.</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441324"/>
          </a:xfrm>
        </p:spPr>
        <p:txBody>
          <a:bodyPr>
            <a:noAutofit/>
          </a:bodyPr>
          <a:lstStyle/>
          <a:p>
            <a:r>
              <a:rPr lang="en-US" sz="3200" b="1" dirty="0" err="1">
                <a:solidFill>
                  <a:srgbClr val="C00000"/>
                </a:solidFill>
                <a:latin typeface="Times New Roman" pitchFamily="18" charset="0"/>
                <a:cs typeface="Times New Roman" pitchFamily="18" charset="0"/>
              </a:rPr>
              <a:t>ePASS</a:t>
            </a:r>
            <a:r>
              <a:rPr lang="en-US" sz="3200" b="1" dirty="0">
                <a:solidFill>
                  <a:srgbClr val="C00000"/>
                </a:solidFill>
                <a:latin typeface="Times New Roman" pitchFamily="18" charset="0"/>
                <a:cs typeface="Times New Roman" pitchFamily="18" charset="0"/>
              </a:rPr>
              <a:t> Karnataka </a:t>
            </a:r>
            <a:r>
              <a:rPr lang="en-US" sz="3200" b="1" dirty="0" err="1">
                <a:solidFill>
                  <a:srgbClr val="C00000"/>
                </a:solidFill>
                <a:latin typeface="Times New Roman" pitchFamily="18" charset="0"/>
                <a:cs typeface="Times New Roman" pitchFamily="18" charset="0"/>
              </a:rPr>
              <a:t>Vidyasiri</a:t>
            </a:r>
            <a:r>
              <a:rPr lang="en-US" sz="3200" b="1" dirty="0">
                <a:solidFill>
                  <a:srgbClr val="C00000"/>
                </a:solidFill>
                <a:latin typeface="Times New Roman" pitchFamily="18" charset="0"/>
                <a:cs typeface="Times New Roman" pitchFamily="18" charset="0"/>
              </a:rPr>
              <a:t> Scholarship 2021</a:t>
            </a:r>
          </a:p>
        </p:txBody>
      </p:sp>
      <p:sp>
        <p:nvSpPr>
          <p:cNvPr id="3" name="Content Placeholder 2"/>
          <p:cNvSpPr>
            <a:spLocks noGrp="1"/>
          </p:cNvSpPr>
          <p:nvPr>
            <p:ph idx="1"/>
          </p:nvPr>
        </p:nvSpPr>
        <p:spPr>
          <a:xfrm>
            <a:off x="1981200" y="1951038"/>
            <a:ext cx="8229600" cy="4525963"/>
          </a:xfrm>
        </p:spPr>
        <p:txBody>
          <a:bodyPr>
            <a:normAutofit fontScale="85000" lnSpcReduction="10000"/>
          </a:bodyPr>
          <a:lstStyle/>
          <a:p>
            <a:pPr>
              <a:buNone/>
            </a:pPr>
            <a:r>
              <a:rPr lang="en-US" dirty="0">
                <a:latin typeface="Times New Roman" pitchFamily="18" charset="0"/>
                <a:cs typeface="Times New Roman" pitchFamily="18" charset="0"/>
              </a:rPr>
              <a:t>	</a:t>
            </a:r>
            <a:r>
              <a:rPr lang="en-US" b="1" dirty="0" err="1">
                <a:solidFill>
                  <a:srgbClr val="C00000"/>
                </a:solidFill>
                <a:latin typeface="Times New Roman" pitchFamily="18" charset="0"/>
                <a:cs typeface="Times New Roman" pitchFamily="18" charset="0"/>
              </a:rPr>
              <a:t>ePass</a:t>
            </a:r>
            <a:r>
              <a:rPr lang="en-US" b="1" dirty="0">
                <a:solidFill>
                  <a:srgbClr val="C00000"/>
                </a:solidFill>
                <a:latin typeface="Times New Roman" pitchFamily="18" charset="0"/>
                <a:cs typeface="Times New Roman" pitchFamily="18" charset="0"/>
              </a:rPr>
              <a:t> Karnataka Scholarship is Provided in 3 forms viz.-  </a:t>
            </a:r>
          </a:p>
          <a:p>
            <a:pPr algn="ctr">
              <a:buNone/>
            </a:pPr>
            <a:r>
              <a:rPr lang="en-US" b="1" dirty="0">
                <a:latin typeface="Times New Roman" pitchFamily="18" charset="0"/>
                <a:cs typeface="Times New Roman" pitchFamily="18" charset="0"/>
              </a:rPr>
              <a:t>Full Course Fee concession for PMS FAAS, FC and NUR- </a:t>
            </a:r>
          </a:p>
          <a:p>
            <a:pPr>
              <a:buFont typeface="Wingdings" pitchFamily="2" charset="2"/>
              <a:buChar char="§"/>
            </a:pPr>
            <a:r>
              <a:rPr lang="en-US" dirty="0">
                <a:latin typeface="Times New Roman" pitchFamily="18" charset="0"/>
                <a:cs typeface="Times New Roman" pitchFamily="18" charset="0"/>
              </a:rPr>
              <a:t>Free Hostel Accommodation/Fee for Post-</a:t>
            </a:r>
            <a:r>
              <a:rPr lang="en-US" dirty="0" err="1">
                <a:latin typeface="Times New Roman" pitchFamily="18" charset="0"/>
                <a:cs typeface="Times New Roman" pitchFamily="18" charset="0"/>
              </a:rPr>
              <a:t>Matric</a:t>
            </a:r>
            <a:r>
              <a:rPr lang="en-US" dirty="0">
                <a:latin typeface="Times New Roman" pitchFamily="18" charset="0"/>
                <a:cs typeface="Times New Roman" pitchFamily="18" charset="0"/>
              </a:rPr>
              <a:t> Courses- </a:t>
            </a:r>
          </a:p>
          <a:p>
            <a:pPr>
              <a:buFont typeface="Wingdings" pitchFamily="2" charset="2"/>
              <a:buChar char="§"/>
            </a:pPr>
            <a:r>
              <a:rPr lang="en-US" dirty="0">
                <a:latin typeface="Times New Roman" pitchFamily="18" charset="0"/>
                <a:cs typeface="Times New Roman" pitchFamily="18" charset="0"/>
              </a:rPr>
              <a:t>Under this e pass scholarship, scheme government provides free hostel accommodation and course fee to the meritorious students of SC/ST/ Backward classes. The benefit of this scholarship is only available for post-</a:t>
            </a:r>
            <a:r>
              <a:rPr lang="en-US" dirty="0" err="1">
                <a:latin typeface="Times New Roman" pitchFamily="18" charset="0"/>
                <a:cs typeface="Times New Roman" pitchFamily="18" charset="0"/>
              </a:rPr>
              <a:t>matric</a:t>
            </a:r>
            <a:r>
              <a:rPr lang="en-US" dirty="0">
                <a:latin typeface="Times New Roman" pitchFamily="18" charset="0"/>
                <a:cs typeface="Times New Roman" pitchFamily="18" charset="0"/>
              </a:rPr>
              <a:t> courses i.e. courses after class 10th.   </a:t>
            </a:r>
          </a:p>
          <a:p>
            <a:pPr>
              <a:buFont typeface="Wingdings" pitchFamily="2" charset="2"/>
              <a:buChar char="§"/>
            </a:pPr>
            <a:r>
              <a:rPr lang="en-US" dirty="0" err="1">
                <a:latin typeface="Times New Roman" pitchFamily="18" charset="0"/>
                <a:cs typeface="Times New Roman" pitchFamily="18" charset="0"/>
              </a:rPr>
              <a:t>Prathibha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Puraskar</a:t>
            </a:r>
            <a:r>
              <a:rPr lang="en-US" dirty="0">
                <a:latin typeface="Times New Roman" pitchFamily="18" charset="0"/>
                <a:cs typeface="Times New Roman" pitchFamily="18" charset="0"/>
              </a:rPr>
              <a:t> Scholarship for SSLC/Secondary PUC- </a:t>
            </a:r>
          </a:p>
          <a:p>
            <a:pPr>
              <a:buFont typeface="Wingdings" pitchFamily="2" charset="2"/>
              <a:buChar char="§"/>
            </a:pPr>
            <a:r>
              <a:rPr lang="en-US" dirty="0">
                <a:latin typeface="Times New Roman" pitchFamily="18" charset="0"/>
                <a:cs typeface="Times New Roman" pitchFamily="18" charset="0"/>
              </a:rPr>
              <a:t>This scholarship is provided to the meritorious students scoring 90% or above marks in SSLC/ Secondary PUC exams.     </a:t>
            </a:r>
          </a:p>
        </p:txBody>
      </p:sp>
      <p:pic>
        <p:nvPicPr>
          <p:cNvPr id="4" name="Picture 3" descr="epass-karnataka.png"/>
          <p:cNvPicPr>
            <a:picLocks noChangeAspect="1"/>
          </p:cNvPicPr>
          <p:nvPr/>
        </p:nvPicPr>
        <p:blipFill>
          <a:blip r:embed="rId2"/>
          <a:stretch>
            <a:fillRect/>
          </a:stretch>
        </p:blipFill>
        <p:spPr>
          <a:xfrm>
            <a:off x="2222532" y="685800"/>
            <a:ext cx="7988268" cy="1148544"/>
          </a:xfrm>
          <a:prstGeom prst="rect">
            <a:avLst/>
          </a:prstGeom>
        </p:spPr>
      </p:pic>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49276"/>
            <a:ext cx="8229600" cy="593724"/>
          </a:xfrm>
        </p:spPr>
        <p:txBody>
          <a:bodyPr>
            <a:noAutofit/>
          </a:bodyPr>
          <a:lstStyle/>
          <a:p>
            <a:r>
              <a:rPr lang="en-US" sz="2400" b="1" dirty="0">
                <a:solidFill>
                  <a:srgbClr val="C00000"/>
                </a:solidFill>
                <a:latin typeface="Times New Roman" pitchFamily="18" charset="0"/>
                <a:cs typeface="Times New Roman" pitchFamily="18" charset="0"/>
              </a:rPr>
              <a:t>Eligibility Requirements for Full Course Fee concession for PMS FAAS, FC and NUR</a:t>
            </a:r>
          </a:p>
        </p:txBody>
      </p:sp>
      <p:graphicFrame>
        <p:nvGraphicFramePr>
          <p:cNvPr id="4" name="Table 3"/>
          <p:cNvGraphicFramePr>
            <a:graphicFrameLocks noGrp="1"/>
          </p:cNvGraphicFramePr>
          <p:nvPr/>
        </p:nvGraphicFramePr>
        <p:xfrm>
          <a:off x="1981200" y="1752602"/>
          <a:ext cx="8229600" cy="4419599"/>
        </p:xfrm>
        <a:graphic>
          <a:graphicData uri="http://schemas.openxmlformats.org/drawingml/2006/table">
            <a:tbl>
              <a:tblPr/>
              <a:tblGrid>
                <a:gridCol w="829452">
                  <a:extLst>
                    <a:ext uri="{9D8B030D-6E8A-4147-A177-3AD203B41FA5}">
                      <a16:colId xmlns:a16="http://schemas.microsoft.com/office/drawing/2014/main" val="20000"/>
                    </a:ext>
                  </a:extLst>
                </a:gridCol>
                <a:gridCol w="7400148">
                  <a:extLst>
                    <a:ext uri="{9D8B030D-6E8A-4147-A177-3AD203B41FA5}">
                      <a16:colId xmlns:a16="http://schemas.microsoft.com/office/drawing/2014/main" val="20001"/>
                    </a:ext>
                  </a:extLst>
                </a:gridCol>
              </a:tblGrid>
              <a:tr h="724495">
                <a:tc>
                  <a:txBody>
                    <a:bodyPr/>
                    <a:lstStyle/>
                    <a:p>
                      <a:pPr algn="ctr"/>
                      <a:r>
                        <a:rPr lang="en-US" b="1" dirty="0"/>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Applicant should be a permanent resident of Karnataka state.</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90203">
                <a:tc>
                  <a:txBody>
                    <a:bodyPr/>
                    <a:lstStyle/>
                    <a:p>
                      <a:pPr algn="ctr" fontAlgn="ctr"/>
                      <a:r>
                        <a:rPr lang="en-US" sz="2000" b="1" i="0" u="none" strike="noStrike" dirty="0">
                          <a:solidFill>
                            <a:srgbClr val="000000"/>
                          </a:solidFill>
                          <a:latin typeface="Times New Roman" pitchFamily="18" charset="0"/>
                          <a:cs typeface="Times New Roman"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Students should be enrolled in post-</a:t>
                      </a:r>
                      <a:r>
                        <a:rPr lang="en-US" sz="2000" b="1" i="0" u="none" strike="noStrike" dirty="0" err="1">
                          <a:solidFill>
                            <a:srgbClr val="222222"/>
                          </a:solidFill>
                          <a:latin typeface="Times New Roman" pitchFamily="18" charset="0"/>
                          <a:cs typeface="Times New Roman" pitchFamily="18" charset="0"/>
                        </a:rPr>
                        <a:t>matric</a:t>
                      </a:r>
                      <a:r>
                        <a:rPr lang="en-US" sz="2000" b="1" i="0" u="none" strike="noStrike" dirty="0">
                          <a:solidFill>
                            <a:srgbClr val="222222"/>
                          </a:solidFill>
                          <a:latin typeface="Times New Roman" pitchFamily="18" charset="0"/>
                          <a:cs typeface="Times New Roman" pitchFamily="18" charset="0"/>
                        </a:rPr>
                        <a:t> courses at schools/ institutions recognized by the Government of Karnataka.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24495">
                <a:tc>
                  <a:txBody>
                    <a:bodyPr/>
                    <a:lstStyle/>
                    <a:p>
                      <a:pPr algn="ctr" fontAlgn="ctr"/>
                      <a:r>
                        <a:rPr lang="en-US" sz="2000" b="1" i="0" u="none" strike="noStrike" dirty="0">
                          <a:solidFill>
                            <a:srgbClr val="000000"/>
                          </a:solidFill>
                          <a:latin typeface="Times New Roman" pitchFamily="18" charset="0"/>
                          <a:cs typeface="Times New Roman"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They should have 75% attendance.</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90203">
                <a:tc>
                  <a:txBody>
                    <a:bodyPr/>
                    <a:lstStyle/>
                    <a:p>
                      <a:pPr algn="ctr" fontAlgn="ctr"/>
                      <a:r>
                        <a:rPr lang="en-US" sz="2000" b="1" i="0" u="none" strike="noStrike" dirty="0">
                          <a:solidFill>
                            <a:srgbClr val="000000"/>
                          </a:solidFill>
                          <a:latin typeface="Times New Roman" pitchFamily="18" charset="0"/>
                          <a:cs typeface="Times New Roman"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Income of parents of students belonging to SC/ST category should be </a:t>
                      </a:r>
                      <a:r>
                        <a:rPr lang="en-US" sz="2000" b="1" i="0" u="none" strike="noStrike" dirty="0" err="1">
                          <a:solidFill>
                            <a:srgbClr val="222222"/>
                          </a:solidFill>
                          <a:latin typeface="Times New Roman" pitchFamily="18" charset="0"/>
                          <a:cs typeface="Times New Roman" pitchFamily="18" charset="0"/>
                        </a:rPr>
                        <a:t>upto</a:t>
                      </a:r>
                      <a:r>
                        <a:rPr lang="en-US" sz="2000" b="1" i="0" u="none" strike="noStrike" dirty="0">
                          <a:solidFill>
                            <a:srgbClr val="222222"/>
                          </a:solidFill>
                          <a:latin typeface="Times New Roman" pitchFamily="18" charset="0"/>
                          <a:cs typeface="Times New Roman" pitchFamily="18" charset="0"/>
                        </a:rPr>
                        <a:t> 2 </a:t>
                      </a:r>
                      <a:r>
                        <a:rPr lang="en-US" sz="2000" b="1" i="0" u="none" strike="noStrike" dirty="0" err="1">
                          <a:solidFill>
                            <a:srgbClr val="222222"/>
                          </a:solidFill>
                          <a:latin typeface="Times New Roman" pitchFamily="18" charset="0"/>
                          <a:cs typeface="Times New Roman" pitchFamily="18" charset="0"/>
                        </a:rPr>
                        <a:t>lakhs</a:t>
                      </a:r>
                      <a:r>
                        <a:rPr lang="en-US" sz="2000" b="1" i="0" u="none" strike="noStrike" dirty="0">
                          <a:solidFill>
                            <a:srgbClr val="222222"/>
                          </a:solidFill>
                          <a:latin typeface="Times New Roman" pitchFamily="18" charset="0"/>
                          <a:cs typeface="Times New Roman" pitchFamily="18" charset="0"/>
                        </a:rPr>
                        <a:t> per annum.</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90203">
                <a:tc>
                  <a:txBody>
                    <a:bodyPr/>
                    <a:lstStyle/>
                    <a:p>
                      <a:pPr algn="ctr" fontAlgn="ctr"/>
                      <a:r>
                        <a:rPr lang="en-US" sz="2000" b="1" i="0" u="none" strike="noStrike" dirty="0">
                          <a:solidFill>
                            <a:srgbClr val="000000"/>
                          </a:solidFill>
                          <a:latin typeface="Times New Roman" pitchFamily="18" charset="0"/>
                          <a:cs typeface="Times New Roman"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Income of parents of students belonging to the Backward Classes/ PWD category should be equal or less than 1 </a:t>
                      </a:r>
                      <a:r>
                        <a:rPr lang="en-US" sz="2000" b="1" i="0" u="none" strike="noStrike" dirty="0" err="1">
                          <a:solidFill>
                            <a:srgbClr val="222222"/>
                          </a:solidFill>
                          <a:latin typeface="Times New Roman" pitchFamily="18" charset="0"/>
                          <a:cs typeface="Times New Roman" pitchFamily="18" charset="0"/>
                        </a:rPr>
                        <a:t>lakh</a:t>
                      </a:r>
                      <a:r>
                        <a:rPr lang="en-US" sz="2000" b="1" i="0" u="none" strike="noStrike" dirty="0">
                          <a:solidFill>
                            <a:srgbClr val="222222"/>
                          </a:solidFill>
                          <a:latin typeface="Times New Roman" pitchFamily="18" charset="0"/>
                          <a:cs typeface="Times New Roman" pitchFamily="18" charset="0"/>
                        </a:rPr>
                        <a:t> per year.</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49276"/>
            <a:ext cx="8229600" cy="593724"/>
          </a:xfrm>
        </p:spPr>
        <p:txBody>
          <a:bodyPr>
            <a:noAutofit/>
          </a:bodyPr>
          <a:lstStyle/>
          <a:p>
            <a:r>
              <a:rPr lang="en-US" sz="2400" b="1" dirty="0">
                <a:solidFill>
                  <a:srgbClr val="C00000"/>
                </a:solidFill>
                <a:latin typeface="Times New Roman" pitchFamily="18" charset="0"/>
                <a:cs typeface="Times New Roman" pitchFamily="18" charset="0"/>
              </a:rPr>
              <a:t>Eligibility Requirements for </a:t>
            </a:r>
            <a:r>
              <a:rPr lang="en-US" sz="2400" b="1" dirty="0" err="1">
                <a:solidFill>
                  <a:srgbClr val="C00000"/>
                </a:solidFill>
                <a:latin typeface="Times New Roman" pitchFamily="18" charset="0"/>
                <a:cs typeface="Times New Roman" pitchFamily="18" charset="0"/>
              </a:rPr>
              <a:t>Pratibha</a:t>
            </a:r>
            <a:r>
              <a:rPr lang="en-US" sz="2400" b="1" dirty="0">
                <a:solidFill>
                  <a:srgbClr val="C00000"/>
                </a:solidFill>
                <a:latin typeface="Times New Roman" pitchFamily="18" charset="0"/>
                <a:cs typeface="Times New Roman" pitchFamily="18" charset="0"/>
              </a:rPr>
              <a:t> </a:t>
            </a:r>
            <a:r>
              <a:rPr lang="en-US" sz="2400" b="1" dirty="0" err="1">
                <a:solidFill>
                  <a:srgbClr val="C00000"/>
                </a:solidFill>
                <a:latin typeface="Times New Roman" pitchFamily="18" charset="0"/>
                <a:cs typeface="Times New Roman" pitchFamily="18" charset="0"/>
              </a:rPr>
              <a:t>Pushkar</a:t>
            </a:r>
            <a:r>
              <a:rPr lang="en-US" sz="2400" b="1" dirty="0">
                <a:solidFill>
                  <a:srgbClr val="C00000"/>
                </a:solidFill>
                <a:latin typeface="Times New Roman" pitchFamily="18" charset="0"/>
                <a:cs typeface="Times New Roman" pitchFamily="18" charset="0"/>
              </a:rPr>
              <a:t> Scholarship</a:t>
            </a:r>
          </a:p>
        </p:txBody>
      </p:sp>
      <p:graphicFrame>
        <p:nvGraphicFramePr>
          <p:cNvPr id="4" name="Table 3"/>
          <p:cNvGraphicFramePr>
            <a:graphicFrameLocks noGrp="1"/>
          </p:cNvGraphicFramePr>
          <p:nvPr/>
        </p:nvGraphicFramePr>
        <p:xfrm>
          <a:off x="1981200" y="1752602"/>
          <a:ext cx="8229600" cy="4419599"/>
        </p:xfrm>
        <a:graphic>
          <a:graphicData uri="http://schemas.openxmlformats.org/drawingml/2006/table">
            <a:tbl>
              <a:tblPr/>
              <a:tblGrid>
                <a:gridCol w="829452">
                  <a:extLst>
                    <a:ext uri="{9D8B030D-6E8A-4147-A177-3AD203B41FA5}">
                      <a16:colId xmlns:a16="http://schemas.microsoft.com/office/drawing/2014/main" val="20000"/>
                    </a:ext>
                  </a:extLst>
                </a:gridCol>
                <a:gridCol w="7400148">
                  <a:extLst>
                    <a:ext uri="{9D8B030D-6E8A-4147-A177-3AD203B41FA5}">
                      <a16:colId xmlns:a16="http://schemas.microsoft.com/office/drawing/2014/main" val="20001"/>
                    </a:ext>
                  </a:extLst>
                </a:gridCol>
              </a:tblGrid>
              <a:tr h="724495">
                <a:tc>
                  <a:txBody>
                    <a:bodyPr/>
                    <a:lstStyle/>
                    <a:p>
                      <a:pPr algn="ctr"/>
                      <a:r>
                        <a:rPr lang="en-US" b="1" dirty="0"/>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Applicant should be domiciled in the state of Karnataka.</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90203">
                <a:tc>
                  <a:txBody>
                    <a:bodyPr/>
                    <a:lstStyle/>
                    <a:p>
                      <a:pPr algn="ctr" fontAlgn="ctr"/>
                      <a:r>
                        <a:rPr lang="en-US" sz="2000" b="1" i="0" u="none" strike="noStrike" dirty="0">
                          <a:solidFill>
                            <a:srgbClr val="000000"/>
                          </a:solidFill>
                          <a:latin typeface="Times New Roman" pitchFamily="18" charset="0"/>
                          <a:cs typeface="Times New Roman"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They should be enrolled in any Government or private school of the state.  </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24495">
                <a:tc>
                  <a:txBody>
                    <a:bodyPr/>
                    <a:lstStyle/>
                    <a:p>
                      <a:pPr algn="ctr" fontAlgn="ctr"/>
                      <a:r>
                        <a:rPr lang="en-US" sz="2000" b="1" i="0" u="none" strike="noStrike" dirty="0">
                          <a:solidFill>
                            <a:srgbClr val="000000"/>
                          </a:solidFill>
                          <a:latin typeface="Times New Roman" pitchFamily="18" charset="0"/>
                          <a:cs typeface="Times New Roman"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Candidates must have secured 90% or above in SSLC/ Secondary PUC exam conducted in the month of March/April.</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90203">
                <a:tc>
                  <a:txBody>
                    <a:bodyPr/>
                    <a:lstStyle/>
                    <a:p>
                      <a:pPr algn="ctr" fontAlgn="ctr"/>
                      <a:r>
                        <a:rPr lang="en-US" sz="2000" b="1" i="0" u="none" strike="noStrike" dirty="0">
                          <a:solidFill>
                            <a:srgbClr val="000000"/>
                          </a:solidFill>
                          <a:latin typeface="Times New Roman" pitchFamily="18" charset="0"/>
                          <a:cs typeface="Times New Roman"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This scholarship is offered once to a student for equivalent courses.</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90203">
                <a:tc>
                  <a:txBody>
                    <a:bodyPr/>
                    <a:lstStyle/>
                    <a:p>
                      <a:pPr algn="ctr" fontAlgn="ctr"/>
                      <a:r>
                        <a:rPr lang="en-US" sz="2000" b="1" i="0" u="none" strike="noStrike" dirty="0">
                          <a:solidFill>
                            <a:srgbClr val="000000"/>
                          </a:solidFill>
                          <a:latin typeface="Times New Roman" pitchFamily="18" charset="0"/>
                          <a:cs typeface="Times New Roman"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 annual income limit of the parent of students belonging to category 1 should be upto1 </a:t>
                      </a:r>
                      <a:r>
                        <a:rPr lang="en-US" sz="2000" b="1" i="0" u="none" strike="noStrike" dirty="0" err="1">
                          <a:solidFill>
                            <a:srgbClr val="222222"/>
                          </a:solidFill>
                          <a:latin typeface="Times New Roman" pitchFamily="18" charset="0"/>
                          <a:cs typeface="Times New Roman" pitchFamily="18" charset="0"/>
                        </a:rPr>
                        <a:t>lakhs</a:t>
                      </a:r>
                      <a:r>
                        <a:rPr lang="en-US" sz="2000" b="1" i="0" u="none" strike="noStrike" dirty="0">
                          <a:solidFill>
                            <a:srgbClr val="222222"/>
                          </a:solidFill>
                          <a:latin typeface="Times New Roman" pitchFamily="18" charset="0"/>
                          <a:cs typeface="Times New Roman" pitchFamily="18" charset="0"/>
                        </a:rPr>
                        <a:t> and </a:t>
                      </a:r>
                      <a:r>
                        <a:rPr lang="en-US" sz="2000" b="1" i="0" u="none" strike="noStrike" dirty="0" err="1">
                          <a:solidFill>
                            <a:srgbClr val="222222"/>
                          </a:solidFill>
                          <a:latin typeface="Times New Roman" pitchFamily="18" charset="0"/>
                          <a:cs typeface="Times New Roman" pitchFamily="18" charset="0"/>
                        </a:rPr>
                        <a:t>upto</a:t>
                      </a:r>
                      <a:r>
                        <a:rPr lang="en-US" sz="2000" b="1" i="0" u="none" strike="noStrike" dirty="0">
                          <a:solidFill>
                            <a:srgbClr val="222222"/>
                          </a:solidFill>
                          <a:latin typeface="Times New Roman" pitchFamily="18" charset="0"/>
                          <a:cs typeface="Times New Roman" pitchFamily="18" charset="0"/>
                        </a:rPr>
                        <a:t> 2.50 </a:t>
                      </a:r>
                      <a:r>
                        <a:rPr lang="en-US" sz="2000" b="1" i="0" u="none" strike="noStrike" dirty="0" err="1">
                          <a:solidFill>
                            <a:srgbClr val="222222"/>
                          </a:solidFill>
                          <a:latin typeface="Times New Roman" pitchFamily="18" charset="0"/>
                          <a:cs typeface="Times New Roman" pitchFamily="18" charset="0"/>
                        </a:rPr>
                        <a:t>lakhs</a:t>
                      </a:r>
                      <a:r>
                        <a:rPr lang="en-US" sz="2000" b="1" i="0" u="none" strike="noStrike" dirty="0">
                          <a:solidFill>
                            <a:srgbClr val="222222"/>
                          </a:solidFill>
                          <a:latin typeface="Times New Roman" pitchFamily="18" charset="0"/>
                          <a:cs typeface="Times New Roman" pitchFamily="18" charset="0"/>
                        </a:rPr>
                        <a:t> per year for categories 2A, 3A and 3B.</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49276"/>
            <a:ext cx="8229600" cy="593724"/>
          </a:xfrm>
        </p:spPr>
        <p:txBody>
          <a:bodyPr>
            <a:noAutofit/>
          </a:bodyPr>
          <a:lstStyle/>
          <a:p>
            <a:r>
              <a:rPr lang="en-US" sz="2400" b="1" dirty="0">
                <a:solidFill>
                  <a:srgbClr val="C00000"/>
                </a:solidFill>
                <a:latin typeface="Times New Roman" pitchFamily="18" charset="0"/>
                <a:cs typeface="Times New Roman" pitchFamily="18" charset="0"/>
              </a:rPr>
              <a:t>Eligibility Requirements for Free Hostel Accommodation  </a:t>
            </a:r>
          </a:p>
        </p:txBody>
      </p:sp>
      <p:graphicFrame>
        <p:nvGraphicFramePr>
          <p:cNvPr id="4" name="Table 3"/>
          <p:cNvGraphicFramePr>
            <a:graphicFrameLocks noGrp="1"/>
          </p:cNvGraphicFramePr>
          <p:nvPr/>
        </p:nvGraphicFramePr>
        <p:xfrm>
          <a:off x="1981200" y="1752601"/>
          <a:ext cx="8229600" cy="3429396"/>
        </p:xfrm>
        <a:graphic>
          <a:graphicData uri="http://schemas.openxmlformats.org/drawingml/2006/table">
            <a:tbl>
              <a:tblPr/>
              <a:tblGrid>
                <a:gridCol w="829452">
                  <a:extLst>
                    <a:ext uri="{9D8B030D-6E8A-4147-A177-3AD203B41FA5}">
                      <a16:colId xmlns:a16="http://schemas.microsoft.com/office/drawing/2014/main" val="20000"/>
                    </a:ext>
                  </a:extLst>
                </a:gridCol>
                <a:gridCol w="7400148">
                  <a:extLst>
                    <a:ext uri="{9D8B030D-6E8A-4147-A177-3AD203B41FA5}">
                      <a16:colId xmlns:a16="http://schemas.microsoft.com/office/drawing/2014/main" val="20001"/>
                    </a:ext>
                  </a:extLst>
                </a:gridCol>
              </a:tblGrid>
              <a:tr h="724495">
                <a:tc>
                  <a:txBody>
                    <a:bodyPr/>
                    <a:lstStyle/>
                    <a:p>
                      <a:pPr algn="ctr"/>
                      <a:r>
                        <a:rPr lang="en-US" b="1" dirty="0"/>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Student should be a permanent resident of Karnataka state.   </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90203">
                <a:tc>
                  <a:txBody>
                    <a:bodyPr/>
                    <a:lstStyle/>
                    <a:p>
                      <a:pPr algn="ctr" fontAlgn="ctr"/>
                      <a:r>
                        <a:rPr lang="en-US" sz="2000" b="1" i="0" u="none" strike="noStrike" dirty="0">
                          <a:solidFill>
                            <a:srgbClr val="000000"/>
                          </a:solidFill>
                          <a:latin typeface="Times New Roman" pitchFamily="18" charset="0"/>
                          <a:cs typeface="Times New Roman"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Students should belong to Category I/ 2A, 2B/ 3A/ 3B, Schedule Caste, Schedule Tribe or Backward Class.  </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24495">
                <a:tc>
                  <a:txBody>
                    <a:bodyPr/>
                    <a:lstStyle/>
                    <a:p>
                      <a:pPr algn="ctr" fontAlgn="ctr"/>
                      <a:r>
                        <a:rPr lang="en-US" sz="2000" b="1" i="0" u="none" strike="noStrike" dirty="0">
                          <a:solidFill>
                            <a:srgbClr val="000000"/>
                          </a:solidFill>
                          <a:latin typeface="Times New Roman" pitchFamily="18" charset="0"/>
                          <a:cs typeface="Times New Roman"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The distance of school of the students should be a house at least 5 kilometers from their house.</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90203">
                <a:tc>
                  <a:txBody>
                    <a:bodyPr/>
                    <a:lstStyle/>
                    <a:p>
                      <a:pPr algn="ctr" fontAlgn="ctr"/>
                      <a:r>
                        <a:rPr lang="en-US" sz="2000" b="1" i="0" u="none" strike="noStrike" dirty="0">
                          <a:solidFill>
                            <a:srgbClr val="000000"/>
                          </a:solidFill>
                          <a:latin typeface="Times New Roman" pitchFamily="18" charset="0"/>
                          <a:cs typeface="Times New Roman"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Income of parent of these students should be </a:t>
                      </a:r>
                      <a:r>
                        <a:rPr lang="en-US" sz="2000" b="1" i="0" u="none" strike="noStrike" dirty="0" err="1">
                          <a:solidFill>
                            <a:srgbClr val="222222"/>
                          </a:solidFill>
                          <a:latin typeface="Times New Roman" pitchFamily="18" charset="0"/>
                          <a:cs typeface="Times New Roman" pitchFamily="18" charset="0"/>
                        </a:rPr>
                        <a:t>upto</a:t>
                      </a:r>
                      <a:r>
                        <a:rPr lang="en-US" sz="2000" b="1" i="0" u="none" strike="noStrike" dirty="0">
                          <a:solidFill>
                            <a:srgbClr val="222222"/>
                          </a:solidFill>
                          <a:latin typeface="Times New Roman" pitchFamily="18" charset="0"/>
                          <a:cs typeface="Times New Roman" pitchFamily="18" charset="0"/>
                        </a:rPr>
                        <a:t> 2.50 </a:t>
                      </a:r>
                      <a:r>
                        <a:rPr lang="en-US" sz="2000" b="1" i="0" u="none" strike="noStrike" dirty="0" err="1">
                          <a:solidFill>
                            <a:srgbClr val="222222"/>
                          </a:solidFill>
                          <a:latin typeface="Times New Roman" pitchFamily="18" charset="0"/>
                          <a:cs typeface="Times New Roman" pitchFamily="18" charset="0"/>
                        </a:rPr>
                        <a:t>lakhs</a:t>
                      </a:r>
                      <a:r>
                        <a:rPr lang="en-US" sz="2000" b="1" i="0" u="none" strike="noStrike" dirty="0">
                          <a:solidFill>
                            <a:srgbClr val="222222"/>
                          </a:solidFill>
                          <a:latin typeface="Times New Roman" pitchFamily="18" charset="0"/>
                          <a:cs typeface="Times New Roman" pitchFamily="18" charset="0"/>
                        </a:rPr>
                        <a:t> per annum.</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96876"/>
            <a:ext cx="8229600" cy="593724"/>
          </a:xfrm>
        </p:spPr>
        <p:txBody>
          <a:bodyPr>
            <a:noAutofit/>
          </a:bodyPr>
          <a:lstStyle/>
          <a:p>
            <a:r>
              <a:rPr lang="en-US" sz="2400" b="1" dirty="0" err="1">
                <a:solidFill>
                  <a:srgbClr val="C00000"/>
                </a:solidFill>
                <a:latin typeface="Times New Roman" pitchFamily="18" charset="0"/>
                <a:cs typeface="Times New Roman" pitchFamily="18" charset="0"/>
              </a:rPr>
              <a:t>ePass</a:t>
            </a:r>
            <a:r>
              <a:rPr lang="en-US" sz="2400" b="1" dirty="0">
                <a:solidFill>
                  <a:srgbClr val="C00000"/>
                </a:solidFill>
                <a:latin typeface="Times New Roman" pitchFamily="18" charset="0"/>
                <a:cs typeface="Times New Roman" pitchFamily="18" charset="0"/>
              </a:rPr>
              <a:t> Karnataka </a:t>
            </a:r>
            <a:r>
              <a:rPr lang="en-US" sz="2400" b="1" dirty="0" err="1">
                <a:solidFill>
                  <a:srgbClr val="C00000"/>
                </a:solidFill>
                <a:latin typeface="Times New Roman" pitchFamily="18" charset="0"/>
                <a:cs typeface="Times New Roman" pitchFamily="18" charset="0"/>
              </a:rPr>
              <a:t>Vidyasiri</a:t>
            </a:r>
            <a:r>
              <a:rPr lang="en-US" sz="2400" b="1" dirty="0">
                <a:solidFill>
                  <a:srgbClr val="C00000"/>
                </a:solidFill>
                <a:latin typeface="Times New Roman" pitchFamily="18" charset="0"/>
                <a:cs typeface="Times New Roman" pitchFamily="18" charset="0"/>
              </a:rPr>
              <a:t> Scholarship Documents Required</a:t>
            </a:r>
          </a:p>
        </p:txBody>
      </p:sp>
      <p:graphicFrame>
        <p:nvGraphicFramePr>
          <p:cNvPr id="4" name="Table 3"/>
          <p:cNvGraphicFramePr>
            <a:graphicFrameLocks noGrp="1"/>
          </p:cNvGraphicFramePr>
          <p:nvPr/>
        </p:nvGraphicFramePr>
        <p:xfrm>
          <a:off x="1981200" y="1514868"/>
          <a:ext cx="8229600" cy="4428732"/>
        </p:xfrm>
        <a:graphic>
          <a:graphicData uri="http://schemas.openxmlformats.org/drawingml/2006/table">
            <a:tbl>
              <a:tblPr/>
              <a:tblGrid>
                <a:gridCol w="829452">
                  <a:extLst>
                    <a:ext uri="{9D8B030D-6E8A-4147-A177-3AD203B41FA5}">
                      <a16:colId xmlns:a16="http://schemas.microsoft.com/office/drawing/2014/main" val="20000"/>
                    </a:ext>
                  </a:extLst>
                </a:gridCol>
                <a:gridCol w="7400148">
                  <a:extLst>
                    <a:ext uri="{9D8B030D-6E8A-4147-A177-3AD203B41FA5}">
                      <a16:colId xmlns:a16="http://schemas.microsoft.com/office/drawing/2014/main" val="20001"/>
                    </a:ext>
                  </a:extLst>
                </a:gridCol>
              </a:tblGrid>
              <a:tr h="1143000">
                <a:tc gridSpan="2">
                  <a:txBody>
                    <a:bodyPr/>
                    <a:lstStyle/>
                    <a:p>
                      <a:pPr algn="just" fontAlgn="b"/>
                      <a:r>
                        <a:rPr lang="en-US" sz="1400" b="1" i="0" u="none" strike="noStrike" dirty="0">
                          <a:solidFill>
                            <a:srgbClr val="222222"/>
                          </a:solidFill>
                          <a:latin typeface="Times New Roman" pitchFamily="18" charset="0"/>
                          <a:cs typeface="Times New Roman" pitchFamily="18" charset="0"/>
                        </a:rPr>
                        <a:t>Candidates must have all the relevant documents before submitting applications as they have to send the attested copy of each document to the concerned office. The important document that each applicant is required to have for </a:t>
                      </a:r>
                      <a:r>
                        <a:rPr lang="en-US" sz="1400" b="1" i="0" u="none" strike="noStrike" dirty="0" err="1">
                          <a:solidFill>
                            <a:srgbClr val="222222"/>
                          </a:solidFill>
                          <a:latin typeface="Times New Roman" pitchFamily="18" charset="0"/>
                          <a:cs typeface="Times New Roman" pitchFamily="18" charset="0"/>
                        </a:rPr>
                        <a:t>Vidaysiri</a:t>
                      </a:r>
                      <a:r>
                        <a:rPr lang="en-US" sz="1400" b="1" i="0" u="none" strike="noStrike" dirty="0">
                          <a:solidFill>
                            <a:srgbClr val="222222"/>
                          </a:solidFill>
                          <a:latin typeface="Times New Roman" pitchFamily="18" charset="0"/>
                          <a:cs typeface="Times New Roman" pitchFamily="18" charset="0"/>
                        </a:rPr>
                        <a:t> scholarship are-</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20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6022">
                <a:tc>
                  <a:txBody>
                    <a:bodyPr/>
                    <a:lstStyle/>
                    <a:p>
                      <a:pPr algn="ctr"/>
                      <a:r>
                        <a:rPr lang="en-US" b="1"/>
                        <a:t>1</a:t>
                      </a:r>
                      <a:endParaRPr lang="en-US" b="1" dirty="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Senior Secondary Leaving Certificate (SSLC)</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6022">
                <a:tc>
                  <a:txBody>
                    <a:bodyPr/>
                    <a:lstStyle/>
                    <a:p>
                      <a:pPr algn="ctr" fontAlgn="ctr"/>
                      <a:r>
                        <a:rPr lang="en-US" sz="2000" b="1" i="0" u="none" strike="noStrike">
                          <a:solidFill>
                            <a:srgbClr val="000000"/>
                          </a:solidFill>
                          <a:latin typeface="Times New Roman" pitchFamily="18" charset="0"/>
                          <a:cs typeface="Times New Roman" pitchFamily="18" charset="0"/>
                        </a:rPr>
                        <a:t>2</a:t>
                      </a:r>
                      <a:endParaRPr lang="en-US" sz="20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Transfer Certificate (TC) issued by the school or college  </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46022">
                <a:tc>
                  <a:txBody>
                    <a:bodyPr/>
                    <a:lstStyle/>
                    <a:p>
                      <a:pPr algn="ctr" fontAlgn="ctr"/>
                      <a:r>
                        <a:rPr lang="en-US" sz="2000" b="1" i="0" u="none" strike="noStrike">
                          <a:solidFill>
                            <a:srgbClr val="000000"/>
                          </a:solidFill>
                          <a:latin typeface="Times New Roman" pitchFamily="18" charset="0"/>
                          <a:cs typeface="Times New Roman" pitchFamily="18" charset="0"/>
                        </a:rPr>
                        <a:t>3</a:t>
                      </a:r>
                      <a:endParaRPr lang="en-US" sz="20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Caste Certificate issued by the competent authority (for SC/ST/BC/ PWD category candidates)</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6022">
                <a:tc>
                  <a:txBody>
                    <a:bodyPr/>
                    <a:lstStyle/>
                    <a:p>
                      <a:pPr algn="ctr" fontAlgn="ctr"/>
                      <a:r>
                        <a:rPr lang="en-US" sz="2000" b="1" i="0" u="none" strike="noStrike">
                          <a:solidFill>
                            <a:srgbClr val="000000"/>
                          </a:solidFill>
                          <a:latin typeface="Times New Roman" pitchFamily="18" charset="0"/>
                          <a:cs typeface="Times New Roman" pitchFamily="18" charset="0"/>
                        </a:rPr>
                        <a:t>4</a:t>
                      </a:r>
                      <a:endParaRPr lang="en-US" sz="20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Bank Pass Book for student’s bank account details   </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46022">
                <a:tc>
                  <a:txBody>
                    <a:bodyPr/>
                    <a:lstStyle/>
                    <a:p>
                      <a:pPr algn="ctr" fontAlgn="ctr"/>
                      <a:r>
                        <a:rPr lang="en-US" sz="2000" b="1" i="0" u="none" strike="noStrike">
                          <a:solidFill>
                            <a:srgbClr val="000000"/>
                          </a:solidFill>
                          <a:latin typeface="Times New Roman" pitchFamily="18" charset="0"/>
                          <a:cs typeface="Times New Roman" pitchFamily="18" charset="0"/>
                        </a:rPr>
                        <a:t>5</a:t>
                      </a:r>
                      <a:endParaRPr lang="en-US" sz="20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Income Certificate issued by </a:t>
                      </a:r>
                      <a:r>
                        <a:rPr lang="en-US" sz="2000" b="1" i="0" u="none" strike="noStrike" dirty="0" err="1">
                          <a:solidFill>
                            <a:srgbClr val="222222"/>
                          </a:solidFill>
                          <a:latin typeface="Times New Roman" pitchFamily="18" charset="0"/>
                          <a:cs typeface="Times New Roman" pitchFamily="18" charset="0"/>
                        </a:rPr>
                        <a:t>Tahsildar</a:t>
                      </a:r>
                      <a:r>
                        <a:rPr lang="en-US" sz="2000" b="1" i="0" u="none" strike="noStrike" dirty="0">
                          <a:solidFill>
                            <a:srgbClr val="222222"/>
                          </a:solidFill>
                          <a:latin typeface="Times New Roman" pitchFamily="18" charset="0"/>
                          <a:cs typeface="Times New Roman" pitchFamily="18" charset="0"/>
                        </a:rPr>
                        <a:t> or Sub-</a:t>
                      </a:r>
                      <a:r>
                        <a:rPr lang="en-US" sz="2000" b="1" i="0" u="none" strike="noStrike" dirty="0" err="1">
                          <a:solidFill>
                            <a:srgbClr val="222222"/>
                          </a:solidFill>
                          <a:latin typeface="Times New Roman" pitchFamily="18" charset="0"/>
                          <a:cs typeface="Times New Roman" pitchFamily="18" charset="0"/>
                        </a:rPr>
                        <a:t>Tahsildar</a:t>
                      </a:r>
                      <a:endParaRPr lang="en-US" sz="20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46022">
                <a:tc>
                  <a:txBody>
                    <a:bodyPr/>
                    <a:lstStyle/>
                    <a:p>
                      <a:pPr algn="ctr" fontAlgn="ctr"/>
                      <a:r>
                        <a:rPr lang="en-US" sz="2000" b="1" i="0" u="none" strike="noStrike">
                          <a:solidFill>
                            <a:srgbClr val="000000"/>
                          </a:solidFill>
                          <a:latin typeface="Times New Roman" pitchFamily="18" charset="0"/>
                          <a:cs typeface="Times New Roman" pitchFamily="18" charset="0"/>
                        </a:rPr>
                        <a:t>6</a:t>
                      </a:r>
                      <a:endParaRPr lang="en-US" sz="20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Residential Certificate/ Domicile certificate</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46022">
                <a:tc>
                  <a:txBody>
                    <a:bodyPr/>
                    <a:lstStyle/>
                    <a:p>
                      <a:pPr algn="ctr" fontAlgn="ctr"/>
                      <a:r>
                        <a:rPr lang="en-US" sz="2000" b="1" i="0" u="none" strike="noStrike">
                          <a:solidFill>
                            <a:srgbClr val="000000"/>
                          </a:solidFill>
                          <a:latin typeface="Times New Roman" pitchFamily="18" charset="0"/>
                          <a:cs typeface="Times New Roman" pitchFamily="18" charset="0"/>
                        </a:rPr>
                        <a:t>7</a:t>
                      </a:r>
                      <a:endParaRPr lang="en-US" sz="20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222222"/>
                          </a:solidFill>
                          <a:latin typeface="Times New Roman" pitchFamily="18" charset="0"/>
                          <a:cs typeface="Times New Roman" pitchFamily="18" charset="0"/>
                        </a:rPr>
                        <a:t>Latest passport-sized photograph  </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00000"/>
                </a:solidFill>
                <a:latin typeface="Times New Roman" pitchFamily="18" charset="0"/>
                <a:cs typeface="Times New Roman" pitchFamily="18" charset="0"/>
              </a:rPr>
              <a:t>Begum </a:t>
            </a:r>
            <a:r>
              <a:rPr lang="en-US" b="1" dirty="0" err="1">
                <a:solidFill>
                  <a:srgbClr val="C00000"/>
                </a:solidFill>
                <a:latin typeface="Times New Roman" pitchFamily="18" charset="0"/>
                <a:cs typeface="Times New Roman" pitchFamily="18" charset="0"/>
              </a:rPr>
              <a:t>Hazrat</a:t>
            </a:r>
            <a:r>
              <a:rPr lang="en-US" b="1" dirty="0">
                <a:solidFill>
                  <a:srgbClr val="C00000"/>
                </a:solidFill>
                <a:latin typeface="Times New Roman" pitchFamily="18" charset="0"/>
                <a:cs typeface="Times New Roman" pitchFamily="18" charset="0"/>
              </a:rPr>
              <a:t> </a:t>
            </a:r>
            <a:r>
              <a:rPr lang="en-US" b="1" dirty="0" err="1">
                <a:solidFill>
                  <a:srgbClr val="C00000"/>
                </a:solidFill>
                <a:latin typeface="Times New Roman" pitchFamily="18" charset="0"/>
                <a:cs typeface="Times New Roman" pitchFamily="18" charset="0"/>
              </a:rPr>
              <a:t>Mahal</a:t>
            </a:r>
            <a:r>
              <a:rPr lang="en-US" b="1" dirty="0">
                <a:solidFill>
                  <a:srgbClr val="C00000"/>
                </a:solidFill>
                <a:latin typeface="Times New Roman" pitchFamily="18" charset="0"/>
                <a:cs typeface="Times New Roman" pitchFamily="18" charset="0"/>
              </a:rPr>
              <a:t> </a:t>
            </a:r>
            <a:br>
              <a:rPr lang="en-US" b="1" dirty="0">
                <a:solidFill>
                  <a:srgbClr val="C00000"/>
                </a:solidFill>
                <a:latin typeface="Times New Roman" pitchFamily="18" charset="0"/>
                <a:cs typeface="Times New Roman" pitchFamily="18" charset="0"/>
              </a:rPr>
            </a:br>
            <a:r>
              <a:rPr lang="en-US" b="1" dirty="0">
                <a:solidFill>
                  <a:srgbClr val="C00000"/>
                </a:solidFill>
                <a:latin typeface="Times New Roman" pitchFamily="18" charset="0"/>
                <a:cs typeface="Times New Roman" pitchFamily="18" charset="0"/>
              </a:rPr>
              <a:t>Scholarship Scheme</a:t>
            </a:r>
          </a:p>
        </p:txBody>
      </p:sp>
      <p:sp>
        <p:nvSpPr>
          <p:cNvPr id="3" name="Content Placeholder 2"/>
          <p:cNvSpPr>
            <a:spLocks noGrp="1"/>
          </p:cNvSpPr>
          <p:nvPr>
            <p:ph idx="1"/>
          </p:nvPr>
        </p:nvSpPr>
        <p:spPr/>
        <p:txBody>
          <a:bodyPr anchor="ctr"/>
          <a:lstStyle/>
          <a:p>
            <a:pPr algn="just"/>
            <a:r>
              <a:rPr lang="en-US" b="1" dirty="0">
                <a:solidFill>
                  <a:srgbClr val="0070C0"/>
                </a:solidFill>
                <a:latin typeface="Times New Roman" pitchFamily="18" charset="0"/>
                <a:cs typeface="Times New Roman" pitchFamily="18" charset="0"/>
              </a:rPr>
              <a:t>Begum </a:t>
            </a:r>
            <a:r>
              <a:rPr lang="en-US" b="1" dirty="0" err="1">
                <a:solidFill>
                  <a:srgbClr val="0070C0"/>
                </a:solidFill>
                <a:latin typeface="Times New Roman" pitchFamily="18" charset="0"/>
                <a:cs typeface="Times New Roman" pitchFamily="18" charset="0"/>
              </a:rPr>
              <a:t>Hazrat</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Mahal</a:t>
            </a:r>
            <a:r>
              <a:rPr lang="en-US" b="1" dirty="0">
                <a:solidFill>
                  <a:srgbClr val="0070C0"/>
                </a:solidFill>
                <a:latin typeface="Times New Roman" pitchFamily="18" charset="0"/>
                <a:cs typeface="Times New Roman" pitchFamily="18" charset="0"/>
              </a:rPr>
              <a:t> Scholarship is the scheme, only for girls candidates who belong from these six classes of community Muslims, </a:t>
            </a:r>
            <a:r>
              <a:rPr lang="en-US" b="1" dirty="0" err="1">
                <a:solidFill>
                  <a:srgbClr val="0070C0"/>
                </a:solidFill>
                <a:latin typeface="Times New Roman" pitchFamily="18" charset="0"/>
                <a:cs typeface="Times New Roman" pitchFamily="18" charset="0"/>
              </a:rPr>
              <a:t>Parsis</a:t>
            </a:r>
            <a:r>
              <a:rPr lang="en-US" b="1" dirty="0">
                <a:solidFill>
                  <a:srgbClr val="0070C0"/>
                </a:solidFill>
                <a:latin typeface="Times New Roman" pitchFamily="18" charset="0"/>
                <a:cs typeface="Times New Roman" pitchFamily="18" charset="0"/>
              </a:rPr>
              <a:t>, Sikhs, Jain, Christians, Buddhist. Earlier it was known to be </a:t>
            </a:r>
            <a:r>
              <a:rPr lang="en-US" b="1" dirty="0" err="1">
                <a:solidFill>
                  <a:srgbClr val="0070C0"/>
                </a:solidFill>
                <a:latin typeface="Times New Roman" pitchFamily="18" charset="0"/>
                <a:cs typeface="Times New Roman" pitchFamily="18" charset="0"/>
              </a:rPr>
              <a:t>Maulana</a:t>
            </a:r>
            <a:r>
              <a:rPr lang="en-US" b="1" dirty="0">
                <a:solidFill>
                  <a:srgbClr val="0070C0"/>
                </a:solidFill>
                <a:latin typeface="Times New Roman" pitchFamily="18" charset="0"/>
                <a:cs typeface="Times New Roman" pitchFamily="18" charset="0"/>
              </a:rPr>
              <a:t> Azad Scholarship</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593724"/>
          </a:xfrm>
        </p:spPr>
        <p:txBody>
          <a:bodyPr>
            <a:noAutofit/>
          </a:bodyPr>
          <a:lstStyle/>
          <a:p>
            <a:r>
              <a:rPr lang="en-US" sz="2400" b="1" dirty="0">
                <a:solidFill>
                  <a:srgbClr val="C00000"/>
                </a:solidFill>
                <a:latin typeface="Times New Roman" pitchFamily="18" charset="0"/>
                <a:cs typeface="Times New Roman" pitchFamily="18" charset="0"/>
              </a:rPr>
              <a:t>Eligibility Criteria Required For Begum </a:t>
            </a:r>
            <a:r>
              <a:rPr lang="en-US" sz="2400" b="1" dirty="0" err="1">
                <a:solidFill>
                  <a:srgbClr val="C00000"/>
                </a:solidFill>
                <a:latin typeface="Times New Roman" pitchFamily="18" charset="0"/>
                <a:cs typeface="Times New Roman" pitchFamily="18" charset="0"/>
              </a:rPr>
              <a:t>Hazrat</a:t>
            </a:r>
            <a:r>
              <a:rPr lang="en-US" sz="2400" b="1" dirty="0">
                <a:solidFill>
                  <a:srgbClr val="C00000"/>
                </a:solidFill>
                <a:latin typeface="Times New Roman" pitchFamily="18" charset="0"/>
                <a:cs typeface="Times New Roman" pitchFamily="18" charset="0"/>
              </a:rPr>
              <a:t> Scholarship</a:t>
            </a:r>
          </a:p>
        </p:txBody>
      </p:sp>
      <p:graphicFrame>
        <p:nvGraphicFramePr>
          <p:cNvPr id="4" name="Table 3"/>
          <p:cNvGraphicFramePr>
            <a:graphicFrameLocks noGrp="1"/>
          </p:cNvGraphicFramePr>
          <p:nvPr/>
        </p:nvGraphicFramePr>
        <p:xfrm>
          <a:off x="1981200" y="990600"/>
          <a:ext cx="8229600" cy="5400030"/>
        </p:xfrm>
        <a:graphic>
          <a:graphicData uri="http://schemas.openxmlformats.org/drawingml/2006/table">
            <a:tbl>
              <a:tblPr/>
              <a:tblGrid>
                <a:gridCol w="829452">
                  <a:extLst>
                    <a:ext uri="{9D8B030D-6E8A-4147-A177-3AD203B41FA5}">
                      <a16:colId xmlns:a16="http://schemas.microsoft.com/office/drawing/2014/main" val="20000"/>
                    </a:ext>
                  </a:extLst>
                </a:gridCol>
                <a:gridCol w="7400148">
                  <a:extLst>
                    <a:ext uri="{9D8B030D-6E8A-4147-A177-3AD203B41FA5}">
                      <a16:colId xmlns:a16="http://schemas.microsoft.com/office/drawing/2014/main" val="20001"/>
                    </a:ext>
                  </a:extLst>
                </a:gridCol>
              </a:tblGrid>
              <a:tr h="446022">
                <a:tc>
                  <a:txBody>
                    <a:bodyPr/>
                    <a:lstStyle/>
                    <a:p>
                      <a:pPr algn="ctr"/>
                      <a:r>
                        <a:rPr lang="en-US" sz="1400" b="1" dirty="0"/>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Begum </a:t>
                      </a:r>
                      <a:r>
                        <a:rPr lang="en-US" sz="1600" b="1" i="0" u="none" strike="noStrike" dirty="0" err="1">
                          <a:solidFill>
                            <a:srgbClr val="222222"/>
                          </a:solidFill>
                          <a:latin typeface="Times New Roman" pitchFamily="18" charset="0"/>
                          <a:cs typeface="Times New Roman" pitchFamily="18" charset="0"/>
                        </a:rPr>
                        <a:t>Hazrat</a:t>
                      </a:r>
                      <a:r>
                        <a:rPr lang="en-US" sz="1600" b="1" i="0" u="none" strike="noStrike" dirty="0">
                          <a:solidFill>
                            <a:srgbClr val="222222"/>
                          </a:solidFill>
                          <a:latin typeface="Times New Roman" pitchFamily="18" charset="0"/>
                          <a:cs typeface="Times New Roman" pitchFamily="18" charset="0"/>
                        </a:rPr>
                        <a:t> Scholarship is only for minor community girls who unable to continue their studies because of lacking financial support and belong to these classes: Muslims, </a:t>
                      </a:r>
                      <a:r>
                        <a:rPr lang="en-US" sz="1600" b="1" i="0" u="none" strike="noStrike" dirty="0" err="1">
                          <a:solidFill>
                            <a:srgbClr val="222222"/>
                          </a:solidFill>
                          <a:latin typeface="Times New Roman" pitchFamily="18" charset="0"/>
                          <a:cs typeface="Times New Roman" pitchFamily="18" charset="0"/>
                        </a:rPr>
                        <a:t>Parsis</a:t>
                      </a:r>
                      <a:r>
                        <a:rPr lang="en-US" sz="1600" b="1" i="0" u="none" strike="noStrike" dirty="0">
                          <a:solidFill>
                            <a:srgbClr val="222222"/>
                          </a:solidFill>
                          <a:latin typeface="Times New Roman" pitchFamily="18" charset="0"/>
                          <a:cs typeface="Times New Roman" pitchFamily="18" charset="0"/>
                        </a:rPr>
                        <a:t>, Sikhs, Jain, Christians, Buddhist.</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It is given to the girls who study in the 9th to 12th standard and at least score 50 percent in the previous class or qualifying exam.</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The School Verification is needed with the Principal stamp and signature in the given space in the form and upload it with the application form.</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The Annual Income Certificate of parents have to submit and it shouldn’t be more than two </a:t>
                      </a:r>
                      <a:r>
                        <a:rPr lang="en-US" sz="1600" b="1" i="0" u="none" strike="noStrike" dirty="0" err="1">
                          <a:solidFill>
                            <a:srgbClr val="222222"/>
                          </a:solidFill>
                          <a:latin typeface="Times New Roman" pitchFamily="18" charset="0"/>
                          <a:cs typeface="Times New Roman" pitchFamily="18" charset="0"/>
                        </a:rPr>
                        <a:t>lakhs</a:t>
                      </a:r>
                      <a:r>
                        <a:rPr lang="en-US" sz="1600" b="1" i="0" u="none" strike="noStrike" dirty="0">
                          <a:solidFill>
                            <a:srgbClr val="222222"/>
                          </a:solidFill>
                          <a:latin typeface="Times New Roman" pitchFamily="18" charset="0"/>
                          <a:cs typeface="Times New Roman" pitchFamily="18" charset="0"/>
                        </a:rPr>
                        <a:t> INR.</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Income Certificate either in Hindi or English, or Regional language</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One student can submit one Application form if they submitted more than one it will come into the </a:t>
                      </a:r>
                      <a:r>
                        <a:rPr lang="en-US" sz="1600" b="1" i="0" u="none" strike="noStrike" dirty="0" err="1">
                          <a:solidFill>
                            <a:srgbClr val="222222"/>
                          </a:solidFill>
                          <a:latin typeface="Times New Roman" pitchFamily="18" charset="0"/>
                          <a:cs typeface="Times New Roman" pitchFamily="18" charset="0"/>
                        </a:rPr>
                        <a:t>duplicacy</a:t>
                      </a:r>
                      <a:r>
                        <a:rPr lang="en-US" sz="1600" b="1" i="0" u="none" strike="noStrike" dirty="0">
                          <a:solidFill>
                            <a:srgbClr val="222222"/>
                          </a:solidFill>
                          <a:latin typeface="Times New Roman" pitchFamily="18" charset="0"/>
                          <a:cs typeface="Times New Roman" pitchFamily="18" charset="0"/>
                        </a:rPr>
                        <a:t> and the application will be rejected.</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From one family, the scholarship will not be given to more than two children.</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There is no need to submit hard copy by post to MAEF.</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There is no fees charge neither for the application form nor for other services.</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Under the scholarship scheme, if the student already getting a scholarship from the central/ state government will not eligible for this scholarship.</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Under the scholarship scheme, there is no such provision to study in aboard.</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81200" y="1548402"/>
          <a:ext cx="8229600" cy="1338066"/>
        </p:xfrm>
        <a:graphic>
          <a:graphicData uri="http://schemas.openxmlformats.org/drawingml/2006/table">
            <a:tbl>
              <a:tblPr/>
              <a:tblGrid>
                <a:gridCol w="753507">
                  <a:extLst>
                    <a:ext uri="{9D8B030D-6E8A-4147-A177-3AD203B41FA5}">
                      <a16:colId xmlns:a16="http://schemas.microsoft.com/office/drawing/2014/main" val="20000"/>
                    </a:ext>
                  </a:extLst>
                </a:gridCol>
                <a:gridCol w="4428093">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446022">
                <a:tc>
                  <a:txBody>
                    <a:bodyPr/>
                    <a:lstStyle/>
                    <a:p>
                      <a:pPr algn="ctr" fontAlgn="ctr"/>
                      <a:endParaRPr lang="en-US" sz="16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b="1" i="0" u="none" strike="noStrike" dirty="0">
                          <a:solidFill>
                            <a:srgbClr val="222222"/>
                          </a:solidFill>
                          <a:latin typeface="Times New Roman" pitchFamily="18" charset="0"/>
                          <a:cs typeface="Times New Roman" pitchFamily="18" charset="0"/>
                        </a:rPr>
                        <a:t>Class</a:t>
                      </a:r>
                      <a:endParaRPr lang="en-US" sz="16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Amount</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For class 9th &amp; 10</a:t>
                      </a:r>
                      <a:r>
                        <a:rPr lang="en-US" sz="1600" b="1" i="0" u="none" strike="noStrike" baseline="30000" dirty="0">
                          <a:solidFill>
                            <a:srgbClr val="000000"/>
                          </a:solidFill>
                          <a:latin typeface="Times New Roman" pitchFamily="18" charset="0"/>
                          <a:cs typeface="Times New Roman" pitchFamily="18" charset="0"/>
                        </a:rPr>
                        <a:t>th</a:t>
                      </a:r>
                      <a:endParaRPr lang="en-US" sz="16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5k INR for each</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For class 11th &amp; 12</a:t>
                      </a:r>
                      <a:r>
                        <a:rPr lang="en-US" sz="1600" b="1" i="0" u="none" strike="noStrike" baseline="30000" dirty="0">
                          <a:solidFill>
                            <a:srgbClr val="000000"/>
                          </a:solidFill>
                          <a:latin typeface="Times New Roman" pitchFamily="18" charset="0"/>
                          <a:cs typeface="Times New Roman" pitchFamily="18" charset="0"/>
                        </a:rPr>
                        <a:t>th</a:t>
                      </a:r>
                      <a:endParaRPr lang="en-US" sz="16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6k INR for each</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 name="Rectangle 4"/>
          <p:cNvSpPr/>
          <p:nvPr/>
        </p:nvSpPr>
        <p:spPr>
          <a:xfrm>
            <a:off x="2057400" y="295870"/>
            <a:ext cx="8077200" cy="923330"/>
          </a:xfrm>
          <a:prstGeom prst="rect">
            <a:avLst/>
          </a:prstGeom>
        </p:spPr>
        <p:txBody>
          <a:bodyPr wrap="square">
            <a:spAutoFit/>
          </a:bodyPr>
          <a:lstStyle/>
          <a:p>
            <a:pPr fontAlgn="b"/>
            <a:r>
              <a:rPr lang="en-US" b="1" dirty="0">
                <a:solidFill>
                  <a:srgbClr val="222222"/>
                </a:solidFill>
                <a:latin typeface="Times New Roman" pitchFamily="18" charset="0"/>
                <a:cs typeface="Times New Roman" pitchFamily="18" charset="0"/>
              </a:rPr>
              <a:t>The amount of scholarship can directly credited to the receiver account through Direct Benefit Transfer (DBT) mode according to the guidelines of the Begum </a:t>
            </a:r>
            <a:r>
              <a:rPr lang="en-US" b="1" dirty="0" err="1">
                <a:solidFill>
                  <a:srgbClr val="222222"/>
                </a:solidFill>
                <a:latin typeface="Times New Roman" pitchFamily="18" charset="0"/>
                <a:cs typeface="Times New Roman" pitchFamily="18" charset="0"/>
              </a:rPr>
              <a:t>Hazrat</a:t>
            </a:r>
            <a:r>
              <a:rPr lang="en-US" b="1" dirty="0">
                <a:solidFill>
                  <a:srgbClr val="222222"/>
                </a:solidFill>
                <a:latin typeface="Times New Roman" pitchFamily="18" charset="0"/>
                <a:cs typeface="Times New Roman" pitchFamily="18" charset="0"/>
              </a:rPr>
              <a:t> </a:t>
            </a:r>
            <a:r>
              <a:rPr lang="en-US" b="1" dirty="0" err="1">
                <a:solidFill>
                  <a:srgbClr val="222222"/>
                </a:solidFill>
                <a:latin typeface="Times New Roman" pitchFamily="18" charset="0"/>
                <a:cs typeface="Times New Roman" pitchFamily="18" charset="0"/>
              </a:rPr>
              <a:t>Mahal</a:t>
            </a:r>
            <a:r>
              <a:rPr lang="en-US" b="1" dirty="0">
                <a:solidFill>
                  <a:srgbClr val="222222"/>
                </a:solidFill>
                <a:latin typeface="Times New Roman" pitchFamily="18" charset="0"/>
                <a:cs typeface="Times New Roman" pitchFamily="18" charset="0"/>
              </a:rPr>
              <a:t> National Scholarship Scheme.</a:t>
            </a:r>
          </a:p>
        </p:txBody>
      </p:sp>
      <p:sp>
        <p:nvSpPr>
          <p:cNvPr id="7" name="Content Placeholder 6"/>
          <p:cNvSpPr>
            <a:spLocks noGrp="1"/>
          </p:cNvSpPr>
          <p:nvPr>
            <p:ph idx="1"/>
          </p:nvPr>
        </p:nvSpPr>
        <p:spPr>
          <a:xfrm>
            <a:off x="1981200" y="2971801"/>
            <a:ext cx="8229600" cy="3154363"/>
          </a:xfrm>
        </p:spPr>
        <p:txBody>
          <a:bodyPr>
            <a:noAutofit/>
          </a:bodyPr>
          <a:lstStyle/>
          <a:p>
            <a:pPr algn="ctr">
              <a:buNone/>
            </a:pPr>
            <a:r>
              <a:rPr lang="en-US" sz="2400" b="1" dirty="0">
                <a:solidFill>
                  <a:srgbClr val="0070C0"/>
                </a:solidFill>
                <a:latin typeface="Times New Roman" pitchFamily="18" charset="0"/>
                <a:cs typeface="Times New Roman" pitchFamily="18" charset="0"/>
              </a:rPr>
              <a:t>What</a:t>
            </a:r>
            <a:r>
              <a:rPr lang="en-US" b="1" dirty="0">
                <a:solidFill>
                  <a:srgbClr val="0070C0"/>
                </a:solidFill>
                <a:latin typeface="Times New Roman" pitchFamily="18" charset="0"/>
                <a:cs typeface="Times New Roman" pitchFamily="18" charset="0"/>
              </a:rPr>
              <a:t> is the Selection Procedure of Begum </a:t>
            </a:r>
            <a:r>
              <a:rPr lang="en-US" b="1" dirty="0" err="1">
                <a:solidFill>
                  <a:srgbClr val="0070C0"/>
                </a:solidFill>
                <a:latin typeface="Times New Roman" pitchFamily="18" charset="0"/>
                <a:cs typeface="Times New Roman" pitchFamily="18" charset="0"/>
              </a:rPr>
              <a:t>Hazrat</a:t>
            </a:r>
            <a:r>
              <a:rPr lang="en-US" b="1" dirty="0">
                <a:solidFill>
                  <a:srgbClr val="0070C0"/>
                </a:solidFill>
                <a:latin typeface="Times New Roman" pitchFamily="18" charset="0"/>
                <a:cs typeface="Times New Roman" pitchFamily="18" charset="0"/>
              </a:rPr>
              <a:t> Scholarship?</a:t>
            </a:r>
          </a:p>
          <a:p>
            <a:pPr algn="just"/>
            <a:r>
              <a:rPr lang="en-US" sz="2400" b="1" dirty="0"/>
              <a:t>The selection is based the Begum </a:t>
            </a:r>
            <a:r>
              <a:rPr lang="en-US" sz="2400" b="1" dirty="0" err="1"/>
              <a:t>Hazrat</a:t>
            </a:r>
            <a:r>
              <a:rPr lang="en-US" sz="2400" b="1" dirty="0"/>
              <a:t> Scholarship scheme guidelines which includes the minimum percentage 50% is required for this scholarship, and annual Income certificate of your family you have to submit it, and based on the marks obtained on the qualifying exam.</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8686800" cy="1143000"/>
          </a:xfrm>
        </p:spPr>
        <p:txBody>
          <a:bodyPr>
            <a:noAutofit/>
          </a:bodyPr>
          <a:lstStyle/>
          <a:p>
            <a:r>
              <a:rPr lang="en-US" sz="3600" dirty="0">
                <a:solidFill>
                  <a:srgbClr val="C00000"/>
                </a:solidFill>
                <a:latin typeface="Times New Roman" pitchFamily="18" charset="0"/>
                <a:cs typeface="Times New Roman" pitchFamily="18" charset="0"/>
              </a:rPr>
              <a:t>Scholarship in India</a:t>
            </a:r>
            <a:br>
              <a:rPr lang="en-US" sz="3600" dirty="0">
                <a:solidFill>
                  <a:srgbClr val="C00000"/>
                </a:solidFill>
                <a:latin typeface="Times New Roman" pitchFamily="18" charset="0"/>
                <a:cs typeface="Times New Roman" pitchFamily="18" charset="0"/>
              </a:rPr>
            </a:br>
            <a:r>
              <a:rPr lang="en-US" sz="2400" dirty="0">
                <a:solidFill>
                  <a:srgbClr val="C00000"/>
                </a:solidFill>
                <a:latin typeface="Times New Roman" pitchFamily="18" charset="0"/>
                <a:cs typeface="Times New Roman" pitchFamily="18" charset="0"/>
              </a:rPr>
              <a:t>Centrally Funded scholarship in India </a:t>
            </a:r>
            <a:br>
              <a:rPr lang="en-US" sz="2400" dirty="0">
                <a:solidFill>
                  <a:srgbClr val="C00000"/>
                </a:solidFill>
                <a:latin typeface="Times New Roman" pitchFamily="18" charset="0"/>
                <a:cs typeface="Times New Roman" pitchFamily="18" charset="0"/>
              </a:rPr>
            </a:br>
            <a:r>
              <a:rPr lang="en-US" sz="2400" b="1" dirty="0">
                <a:solidFill>
                  <a:srgbClr val="0070C0"/>
                </a:solidFill>
              </a:rPr>
              <a:t>Scholarships funded by</a:t>
            </a:r>
            <a:r>
              <a:rPr lang="en-US" sz="3600" b="1" dirty="0">
                <a:solidFill>
                  <a:srgbClr val="0070C0"/>
                </a:solidFill>
              </a:rPr>
              <a:t> </a:t>
            </a:r>
            <a:r>
              <a:rPr lang="en-US" sz="2400" b="1" dirty="0">
                <a:solidFill>
                  <a:srgbClr val="0070C0"/>
                </a:solidFill>
              </a:rPr>
              <a:t>the different Ministries of Central Govt.-</a:t>
            </a:r>
          </a:p>
        </p:txBody>
      </p:sp>
      <p:graphicFrame>
        <p:nvGraphicFramePr>
          <p:cNvPr id="4" name="Table 3"/>
          <p:cNvGraphicFramePr>
            <a:graphicFrameLocks noGrp="1"/>
          </p:cNvGraphicFramePr>
          <p:nvPr/>
        </p:nvGraphicFramePr>
        <p:xfrm>
          <a:off x="1981200" y="1548402"/>
          <a:ext cx="8229600" cy="4854444"/>
        </p:xfrm>
        <a:graphic>
          <a:graphicData uri="http://schemas.openxmlformats.org/drawingml/2006/table">
            <a:tbl>
              <a:tblPr/>
              <a:tblGrid>
                <a:gridCol w="753507">
                  <a:extLst>
                    <a:ext uri="{9D8B030D-6E8A-4147-A177-3AD203B41FA5}">
                      <a16:colId xmlns:a16="http://schemas.microsoft.com/office/drawing/2014/main" val="20000"/>
                    </a:ext>
                  </a:extLst>
                </a:gridCol>
                <a:gridCol w="4428093">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446022">
                <a:tc>
                  <a:txBody>
                    <a:bodyPr/>
                    <a:lstStyle/>
                    <a:p>
                      <a:pPr algn="ctr" fontAlgn="ctr"/>
                      <a:endParaRPr lang="en-US" sz="16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b="1" i="0" u="none" strike="noStrike" dirty="0">
                          <a:solidFill>
                            <a:srgbClr val="000000"/>
                          </a:solidFill>
                          <a:latin typeface="Times New Roman" pitchFamily="18" charset="0"/>
                          <a:cs typeface="Times New Roman" pitchFamily="18" charset="0"/>
                        </a:rPr>
                        <a:t>Name of the Central Scheme Scholarship Scheme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Concerned Ministry/ Department</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dirty="0"/>
                        <a:t>National Means Cum Merit Scholarship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dirty="0"/>
                        <a:t>Department of School Education &amp; Literacy</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Pre-</a:t>
                      </a:r>
                      <a:r>
                        <a:rPr lang="en-US" sz="1600" b="1" i="0" u="none" strike="noStrike" dirty="0" err="1">
                          <a:solidFill>
                            <a:srgbClr val="000000"/>
                          </a:solidFill>
                          <a:latin typeface="Times New Roman" pitchFamily="18" charset="0"/>
                          <a:cs typeface="Times New Roman" pitchFamily="18" charset="0"/>
                        </a:rPr>
                        <a:t>Matric</a:t>
                      </a:r>
                      <a:r>
                        <a:rPr lang="en-US" sz="1600" b="1" i="0" u="none" strike="noStrike" dirty="0">
                          <a:solidFill>
                            <a:srgbClr val="000000"/>
                          </a:solidFill>
                          <a:latin typeface="Times New Roman" pitchFamily="18" charset="0"/>
                          <a:cs typeface="Times New Roman" pitchFamily="18" charset="0"/>
                        </a:rPr>
                        <a:t> Scholarships Scheme for Minorities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Ministry of Minority Affairs</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Post </a:t>
                      </a:r>
                      <a:r>
                        <a:rPr lang="en-US" sz="1600" b="1" i="0" u="none" strike="noStrike" dirty="0" err="1">
                          <a:solidFill>
                            <a:srgbClr val="000000"/>
                          </a:solidFill>
                          <a:latin typeface="Times New Roman" pitchFamily="18" charset="0"/>
                          <a:cs typeface="Times New Roman" pitchFamily="18" charset="0"/>
                        </a:rPr>
                        <a:t>Matric</a:t>
                      </a:r>
                      <a:r>
                        <a:rPr lang="en-US" sz="1600" b="1" i="0" u="none" strike="noStrike" dirty="0">
                          <a:solidFill>
                            <a:srgbClr val="000000"/>
                          </a:solidFill>
                          <a:latin typeface="Times New Roman" pitchFamily="18" charset="0"/>
                          <a:cs typeface="Times New Roman" pitchFamily="18" charset="0"/>
                        </a:rPr>
                        <a:t> Scholarships Scheme for Minorities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Merit Cum Means Scholarship for Professional and Technical Courses CS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(MOMA Scholarship)</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Pre-</a:t>
                      </a:r>
                      <a:r>
                        <a:rPr lang="en-US" sz="1600" b="1" i="0" u="none" strike="noStrike" dirty="0" err="1">
                          <a:solidFill>
                            <a:srgbClr val="000000"/>
                          </a:solidFill>
                          <a:latin typeface="Times New Roman" pitchFamily="18" charset="0"/>
                          <a:cs typeface="Times New Roman" pitchFamily="18" charset="0"/>
                        </a:rPr>
                        <a:t>matric</a:t>
                      </a:r>
                      <a:r>
                        <a:rPr lang="en-US" sz="1600" b="1" i="0" u="none" strike="noStrike" dirty="0">
                          <a:solidFill>
                            <a:srgbClr val="000000"/>
                          </a:solidFill>
                          <a:latin typeface="Times New Roman" pitchFamily="18" charset="0"/>
                          <a:cs typeface="Times New Roman" pitchFamily="18" charset="0"/>
                        </a:rPr>
                        <a:t> Scholarship for Students with Disabilities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l" fontAlgn="b"/>
                      <a:r>
                        <a:rPr lang="en-US" sz="1600" b="1" i="0" u="none" strike="noStrike" dirty="0">
                          <a:solidFill>
                            <a:srgbClr val="222222"/>
                          </a:solidFill>
                          <a:latin typeface="Times New Roman" pitchFamily="18" charset="0"/>
                          <a:cs typeface="Times New Roman" pitchFamily="18" charset="0"/>
                        </a:rPr>
                        <a:t>Department of Empowerment of Persons Disabilities</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Post-</a:t>
                      </a:r>
                      <a:r>
                        <a:rPr lang="en-US" sz="1600" b="1" i="0" u="none" strike="noStrike" dirty="0" err="1">
                          <a:solidFill>
                            <a:srgbClr val="000000"/>
                          </a:solidFill>
                          <a:latin typeface="Times New Roman" pitchFamily="18" charset="0"/>
                          <a:cs typeface="Times New Roman" pitchFamily="18" charset="0"/>
                        </a:rPr>
                        <a:t>matric</a:t>
                      </a:r>
                      <a:r>
                        <a:rPr lang="en-US" sz="1600" b="1" i="0" u="none" strike="noStrike" dirty="0">
                          <a:solidFill>
                            <a:srgbClr val="000000"/>
                          </a:solidFill>
                          <a:latin typeface="Times New Roman" pitchFamily="18" charset="0"/>
                          <a:cs typeface="Times New Roman" pitchFamily="18" charset="0"/>
                        </a:rPr>
                        <a:t> Scholarship for Students with Disabilities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fontAlgn="b"/>
                      <a:endParaRPr lang="en-US" sz="16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Scholarships for Top Class Education for students with disabilities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fontAlgn="b"/>
                      <a:endParaRPr lang="en-US" sz="16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National Fellowship and Scholarship for Higher Education of ST Students – Scholarship (Formally Top-Class Education for Schedule Tribe Students) – only for scholarships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Ministry of Tribal Affairs</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81200" y="762000"/>
          <a:ext cx="8229600" cy="5425440"/>
        </p:xfrm>
        <a:graphic>
          <a:graphicData uri="http://schemas.openxmlformats.org/drawingml/2006/table">
            <a:tbl>
              <a:tblPr/>
              <a:tblGrid>
                <a:gridCol w="753507">
                  <a:extLst>
                    <a:ext uri="{9D8B030D-6E8A-4147-A177-3AD203B41FA5}">
                      <a16:colId xmlns:a16="http://schemas.microsoft.com/office/drawing/2014/main" val="20000"/>
                    </a:ext>
                  </a:extLst>
                </a:gridCol>
                <a:gridCol w="4428093">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b="1" i="0" u="none" strike="noStrike" dirty="0">
                          <a:solidFill>
                            <a:srgbClr val="000000"/>
                          </a:solidFill>
                          <a:latin typeface="Times New Roman" pitchFamily="18" charset="0"/>
                          <a:cs typeface="Times New Roman" pitchFamily="18" charset="0"/>
                        </a:rPr>
                        <a:t>Name of the Central Scheme Scholarship Scheme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Concerned Ministry/ Department</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dirty="0"/>
                        <a:t>Top Class Education Scheme for SC Students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dirty="0"/>
                        <a:t>Ministry of Social Justice &amp; Empowerment</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Financial Assistance for Education of the Wards of </a:t>
                      </a:r>
                      <a:r>
                        <a:rPr lang="en-US" sz="1600" b="1" i="0" u="none" strike="noStrike" dirty="0" err="1">
                          <a:solidFill>
                            <a:srgbClr val="000000"/>
                          </a:solidFill>
                          <a:latin typeface="Times New Roman" pitchFamily="18" charset="0"/>
                          <a:cs typeface="Times New Roman" pitchFamily="18" charset="0"/>
                        </a:rPr>
                        <a:t>Beedi</a:t>
                      </a:r>
                      <a:r>
                        <a:rPr lang="en-US" sz="1600" b="1" i="0" u="none" strike="noStrike" dirty="0">
                          <a:solidFill>
                            <a:srgbClr val="000000"/>
                          </a:solidFill>
                          <a:latin typeface="Times New Roman" pitchFamily="18" charset="0"/>
                          <a:cs typeface="Times New Roman" pitchFamily="18" charset="0"/>
                        </a:rPr>
                        <a:t>/Cine/IOMC/LSDM Workers – Post-</a:t>
                      </a:r>
                      <a:r>
                        <a:rPr lang="en-US" sz="1600" b="1" i="0" u="none" strike="noStrike" dirty="0" err="1">
                          <a:solidFill>
                            <a:srgbClr val="000000"/>
                          </a:solidFill>
                          <a:latin typeface="Times New Roman" pitchFamily="18" charset="0"/>
                          <a:cs typeface="Times New Roman" pitchFamily="18" charset="0"/>
                        </a:rPr>
                        <a:t>Matric</a:t>
                      </a:r>
                      <a:endParaRPr lang="en-US" sz="16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l" fontAlgn="b"/>
                      <a:r>
                        <a:rPr lang="en-US" sz="1600" b="1" i="0" u="none" strike="noStrike" dirty="0">
                          <a:solidFill>
                            <a:srgbClr val="222222"/>
                          </a:solidFill>
                          <a:latin typeface="Times New Roman" pitchFamily="18" charset="0"/>
                          <a:cs typeface="Times New Roman" pitchFamily="18" charset="0"/>
                        </a:rPr>
                        <a:t>Ministry of </a:t>
                      </a:r>
                      <a:r>
                        <a:rPr lang="en-US" sz="1600" b="1" i="0" u="none" strike="noStrike" dirty="0" err="1">
                          <a:solidFill>
                            <a:srgbClr val="222222"/>
                          </a:solidFill>
                          <a:latin typeface="Times New Roman" pitchFamily="18" charset="0"/>
                          <a:cs typeface="Times New Roman" pitchFamily="18" charset="0"/>
                        </a:rPr>
                        <a:t>Labour</a:t>
                      </a:r>
                      <a:r>
                        <a:rPr lang="en-US" sz="1600" b="1" i="0" u="none" strike="noStrike" dirty="0">
                          <a:solidFill>
                            <a:srgbClr val="222222"/>
                          </a:solidFill>
                          <a:latin typeface="Times New Roman" pitchFamily="18" charset="0"/>
                          <a:cs typeface="Times New Roman" pitchFamily="18" charset="0"/>
                        </a:rPr>
                        <a:t> and Employment</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Financial Assistance for Education of the Wards of </a:t>
                      </a:r>
                      <a:r>
                        <a:rPr lang="en-US" sz="1600" b="1" i="0" u="none" strike="noStrike" dirty="0" err="1">
                          <a:solidFill>
                            <a:srgbClr val="000000"/>
                          </a:solidFill>
                          <a:latin typeface="Times New Roman" pitchFamily="18" charset="0"/>
                          <a:cs typeface="Times New Roman" pitchFamily="18" charset="0"/>
                        </a:rPr>
                        <a:t>Beedi</a:t>
                      </a:r>
                      <a:r>
                        <a:rPr lang="en-US" sz="1600" b="1" i="0" u="none" strike="noStrike" dirty="0">
                          <a:solidFill>
                            <a:srgbClr val="000000"/>
                          </a:solidFill>
                          <a:latin typeface="Times New Roman" pitchFamily="18" charset="0"/>
                          <a:cs typeface="Times New Roman" pitchFamily="18" charset="0"/>
                        </a:rPr>
                        <a:t>/Cine/IOMC/LSDM Workers – Pre-</a:t>
                      </a:r>
                      <a:r>
                        <a:rPr lang="en-US" sz="1600" b="1" i="0" u="none" strike="noStrike" dirty="0" err="1">
                          <a:solidFill>
                            <a:srgbClr val="000000"/>
                          </a:solidFill>
                          <a:latin typeface="Times New Roman" pitchFamily="18" charset="0"/>
                          <a:cs typeface="Times New Roman" pitchFamily="18" charset="0"/>
                        </a:rPr>
                        <a:t>Matric</a:t>
                      </a:r>
                      <a:endParaRPr lang="en-US" sz="16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fontAlgn="b"/>
                      <a:endParaRPr lang="en-US" sz="16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err="1">
                          <a:solidFill>
                            <a:srgbClr val="000000"/>
                          </a:solidFill>
                          <a:latin typeface="Times New Roman" pitchFamily="18" charset="0"/>
                          <a:cs typeface="Times New Roman" pitchFamily="18" charset="0"/>
                        </a:rPr>
                        <a:t>Aam</a:t>
                      </a:r>
                      <a:r>
                        <a:rPr lang="en-US" sz="1600" b="1" i="0" u="none" strike="noStrike" dirty="0">
                          <a:solidFill>
                            <a:srgbClr val="000000"/>
                          </a:solidFill>
                          <a:latin typeface="Times New Roman" pitchFamily="18" charset="0"/>
                          <a:cs typeface="Times New Roman" pitchFamily="18" charset="0"/>
                        </a:rPr>
                        <a:t> </a:t>
                      </a:r>
                      <a:r>
                        <a:rPr lang="en-US" sz="1600" b="1" i="0" u="none" strike="noStrike" dirty="0" err="1">
                          <a:solidFill>
                            <a:srgbClr val="000000"/>
                          </a:solidFill>
                          <a:latin typeface="Times New Roman" pitchFamily="18" charset="0"/>
                          <a:cs typeface="Times New Roman" pitchFamily="18" charset="0"/>
                        </a:rPr>
                        <a:t>Aadmi</a:t>
                      </a:r>
                      <a:r>
                        <a:rPr lang="en-US" sz="1600" b="1" i="0" u="none" strike="noStrike" dirty="0">
                          <a:solidFill>
                            <a:srgbClr val="000000"/>
                          </a:solidFill>
                          <a:latin typeface="Times New Roman" pitchFamily="18" charset="0"/>
                          <a:cs typeface="Times New Roman" pitchFamily="18" charset="0"/>
                        </a:rPr>
                        <a:t> </a:t>
                      </a:r>
                      <a:r>
                        <a:rPr lang="en-US" sz="1600" b="1" i="0" u="none" strike="noStrike" dirty="0" err="1">
                          <a:solidFill>
                            <a:srgbClr val="000000"/>
                          </a:solidFill>
                          <a:latin typeface="Times New Roman" pitchFamily="18" charset="0"/>
                          <a:cs typeface="Times New Roman" pitchFamily="18" charset="0"/>
                        </a:rPr>
                        <a:t>Bima</a:t>
                      </a:r>
                      <a:r>
                        <a:rPr lang="en-US" sz="1600" b="1" i="0" u="none" strike="noStrike" dirty="0">
                          <a:solidFill>
                            <a:srgbClr val="000000"/>
                          </a:solidFill>
                          <a:latin typeface="Times New Roman" pitchFamily="18" charset="0"/>
                          <a:cs typeface="Times New Roman" pitchFamily="18" charset="0"/>
                        </a:rPr>
                        <a:t> </a:t>
                      </a:r>
                      <a:r>
                        <a:rPr lang="en-US" sz="1600" b="1" i="0" u="none" strike="noStrike" dirty="0" err="1">
                          <a:solidFill>
                            <a:srgbClr val="000000"/>
                          </a:solidFill>
                          <a:latin typeface="Times New Roman" pitchFamily="18" charset="0"/>
                          <a:cs typeface="Times New Roman" pitchFamily="18" charset="0"/>
                        </a:rPr>
                        <a:t>Yojna</a:t>
                      </a:r>
                      <a:r>
                        <a:rPr lang="en-US" sz="1600" b="1" i="0" u="none" strike="noStrike" dirty="0">
                          <a:solidFill>
                            <a:srgbClr val="000000"/>
                          </a:solidFill>
                          <a:latin typeface="Times New Roman" pitchFamily="18" charset="0"/>
                          <a:cs typeface="Times New Roman" pitchFamily="18" charset="0"/>
                        </a:rPr>
                        <a:t> Scholarship for Andhra Pradesh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fontAlgn="b"/>
                      <a:endParaRPr lang="en-US" sz="16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b="1" i="0" u="none" strike="noStrike" dirty="0">
                          <a:solidFill>
                            <a:srgbClr val="000000"/>
                          </a:solidFill>
                          <a:latin typeface="Times New Roman" pitchFamily="18" charset="0"/>
                          <a:cs typeface="Times New Roman" pitchFamily="18" charset="0"/>
                        </a:rPr>
                        <a:t>Prime Minister’s Scholarships Scheme for Wards of States/UTs Police Personnel Martyred During Terror/</a:t>
                      </a:r>
                      <a:r>
                        <a:rPr lang="en-US" sz="1600" b="1" i="0" u="none" strike="noStrike" dirty="0" err="1">
                          <a:solidFill>
                            <a:srgbClr val="000000"/>
                          </a:solidFill>
                          <a:latin typeface="Times New Roman" pitchFamily="18" charset="0"/>
                          <a:cs typeface="Times New Roman" pitchFamily="18" charset="0"/>
                        </a:rPr>
                        <a:t>Naxal</a:t>
                      </a:r>
                      <a:r>
                        <a:rPr lang="en-US" sz="1600" b="1" i="0" u="none" strike="noStrike" dirty="0">
                          <a:solidFill>
                            <a:srgbClr val="000000"/>
                          </a:solidFill>
                          <a:latin typeface="Times New Roman" pitchFamily="18" charset="0"/>
                          <a:cs typeface="Times New Roman" pitchFamily="18" charset="0"/>
                        </a:rPr>
                        <a:t> Attacks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b"/>
                      <a:r>
                        <a:rPr lang="en-US" sz="1600" b="1" i="0" u="none" strike="noStrike" dirty="0">
                          <a:solidFill>
                            <a:srgbClr val="222222"/>
                          </a:solidFill>
                          <a:latin typeface="Times New Roman" pitchFamily="18" charset="0"/>
                          <a:cs typeface="Times New Roman" pitchFamily="18" charset="0"/>
                        </a:rPr>
                        <a:t>WARB, Ministry of Home Affairs</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Prime Minister’s Scholarship Scheme for Central Armed Police Forces and Assam Rifles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fontAlgn="b"/>
                      <a:endParaRPr lang="en-US" sz="16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Central Sector Scheme of Scholarships for College and University Students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Department of Higher Education</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Prime Minister’s Scholarship Scheme For RPF/RPSF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RPF/RPSF, Ministry of Railways</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Financial Support to the students of NER for Higher Professional Courses (NEC Merit Scholarship)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222222"/>
                          </a:solidFill>
                          <a:latin typeface="Times New Roman" pitchFamily="18" charset="0"/>
                          <a:cs typeface="Times New Roman" pitchFamily="18" charset="0"/>
                        </a:rPr>
                        <a:t>North Eastern Council (NEC), </a:t>
                      </a:r>
                      <a:r>
                        <a:rPr lang="en-US" sz="1600" b="1" i="0" u="none" strike="noStrike" dirty="0" err="1">
                          <a:solidFill>
                            <a:srgbClr val="222222"/>
                          </a:solidFill>
                          <a:latin typeface="Times New Roman" pitchFamily="18" charset="0"/>
                          <a:cs typeface="Times New Roman" pitchFamily="18" charset="0"/>
                        </a:rPr>
                        <a:t>DoNER</a:t>
                      </a:r>
                      <a:endParaRPr lang="en-US" sz="16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070C0"/>
                </a:solidFill>
                <a:latin typeface="Times New Roman" pitchFamily="18" charset="0"/>
                <a:cs typeface="Times New Roman" pitchFamily="18" charset="0"/>
              </a:rPr>
              <a:t>Scholarships provided by UGC/AICTE</a:t>
            </a:r>
          </a:p>
        </p:txBody>
      </p:sp>
      <p:graphicFrame>
        <p:nvGraphicFramePr>
          <p:cNvPr id="4" name="Table 3"/>
          <p:cNvGraphicFramePr>
            <a:graphicFrameLocks noGrp="1"/>
          </p:cNvGraphicFramePr>
          <p:nvPr/>
        </p:nvGraphicFramePr>
        <p:xfrm>
          <a:off x="1981200" y="1763778"/>
          <a:ext cx="8229600" cy="4408422"/>
        </p:xfrm>
        <a:graphic>
          <a:graphicData uri="http://schemas.openxmlformats.org/drawingml/2006/table">
            <a:tbl>
              <a:tblPr/>
              <a:tblGrid>
                <a:gridCol w="753507">
                  <a:extLst>
                    <a:ext uri="{9D8B030D-6E8A-4147-A177-3AD203B41FA5}">
                      <a16:colId xmlns:a16="http://schemas.microsoft.com/office/drawing/2014/main" val="20000"/>
                    </a:ext>
                  </a:extLst>
                </a:gridCol>
                <a:gridCol w="4428093">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446022">
                <a:tc>
                  <a:txBody>
                    <a:bodyPr/>
                    <a:lstStyle/>
                    <a:p>
                      <a:pPr algn="ctr" fontAlgn="ctr"/>
                      <a:endParaRPr lang="en-US" sz="1800" b="1" i="0" u="none" strike="noStrike" dirty="0">
                        <a:solidFill>
                          <a:srgbClr val="C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dirty="0">
                          <a:solidFill>
                            <a:srgbClr val="C00000"/>
                          </a:solidFill>
                          <a:latin typeface="Times New Roman" pitchFamily="18" charset="0"/>
                          <a:cs typeface="Times New Roman" pitchFamily="18" charset="0"/>
                        </a:rPr>
                        <a:t>Scholarship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C00000"/>
                          </a:solidFill>
                          <a:latin typeface="Times New Roman" pitchFamily="18" charset="0"/>
                          <a:cs typeface="Times New Roman" pitchFamily="18" charset="0"/>
                        </a:rPr>
                        <a:t>Authority</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r>
                        <a:rPr lang="en-US" dirty="0"/>
                        <a:t>ISHAN UDAY – Special Scholarship Scheme for North Eastern Region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a:r>
                        <a:rPr lang="en-US" dirty="0"/>
                        <a:t>UGC- MHRD</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PG Scholarship for University Rank Holders (</a:t>
                      </a:r>
                      <a:r>
                        <a:rPr lang="en-US" sz="1600" b="1" i="0" u="none" strike="noStrike" dirty="0" err="1">
                          <a:solidFill>
                            <a:srgbClr val="000000"/>
                          </a:solidFill>
                          <a:latin typeface="Times New Roman" pitchFamily="18" charset="0"/>
                          <a:cs typeface="Times New Roman" pitchFamily="18" charset="0"/>
                        </a:rPr>
                        <a:t>Ist</a:t>
                      </a:r>
                      <a:r>
                        <a:rPr lang="en-US" sz="1600" b="1" i="0" u="none" strike="noStrike" dirty="0">
                          <a:solidFill>
                            <a:srgbClr val="000000"/>
                          </a:solidFill>
                          <a:latin typeface="Times New Roman" pitchFamily="18" charset="0"/>
                          <a:cs typeface="Times New Roman" pitchFamily="18" charset="0"/>
                        </a:rPr>
                        <a:t> and </a:t>
                      </a:r>
                      <a:r>
                        <a:rPr lang="en-US" sz="1600" b="1" i="0" u="none" strike="noStrike" dirty="0" err="1">
                          <a:solidFill>
                            <a:srgbClr val="000000"/>
                          </a:solidFill>
                          <a:latin typeface="Times New Roman" pitchFamily="18" charset="0"/>
                          <a:cs typeface="Times New Roman" pitchFamily="18" charset="0"/>
                        </a:rPr>
                        <a:t>IInd</a:t>
                      </a:r>
                      <a:r>
                        <a:rPr lang="en-US" sz="1600" b="1" i="0" u="none" strike="noStrike" dirty="0">
                          <a:solidFill>
                            <a:srgbClr val="000000"/>
                          </a:solidFill>
                          <a:latin typeface="Times New Roman" pitchFamily="18" charset="0"/>
                          <a:cs typeface="Times New Roman" pitchFamily="18" charset="0"/>
                        </a:rPr>
                        <a:t> Rank Holders)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fontAlgn="b"/>
                      <a:endParaRPr lang="en-US" sz="16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PG </a:t>
                      </a:r>
                      <a:r>
                        <a:rPr lang="en-US" sz="1600" b="1" i="0" u="none" strike="noStrike" dirty="0" err="1">
                          <a:solidFill>
                            <a:srgbClr val="000000"/>
                          </a:solidFill>
                          <a:latin typeface="Times New Roman" pitchFamily="18" charset="0"/>
                          <a:cs typeface="Times New Roman" pitchFamily="18" charset="0"/>
                        </a:rPr>
                        <a:t>Indira</a:t>
                      </a:r>
                      <a:r>
                        <a:rPr lang="en-US" sz="1600" b="1" i="0" u="none" strike="noStrike" dirty="0">
                          <a:solidFill>
                            <a:srgbClr val="000000"/>
                          </a:solidFill>
                          <a:latin typeface="Times New Roman" pitchFamily="18" charset="0"/>
                          <a:cs typeface="Times New Roman" pitchFamily="18" charset="0"/>
                        </a:rPr>
                        <a:t> Gandhi Scholarship for Single Girl Child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fontAlgn="b"/>
                      <a:endParaRPr lang="en-US" sz="16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pitchFamily="18" charset="0"/>
                          <a:cs typeface="Times New Roman" pitchFamily="18" charset="0"/>
                        </a:rPr>
                        <a:t>PG Scholarship Scheme for SC ST Students for Pursuing Professional Courses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fontAlgn="b"/>
                      <a:endParaRPr lang="en-US" sz="16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b="1" i="0" u="none" strike="noStrike" dirty="0" err="1">
                          <a:solidFill>
                            <a:srgbClr val="000000"/>
                          </a:solidFill>
                          <a:latin typeface="Times New Roman" pitchFamily="18" charset="0"/>
                          <a:cs typeface="Times New Roman" pitchFamily="18" charset="0"/>
                        </a:rPr>
                        <a:t>Saksham</a:t>
                      </a:r>
                      <a:r>
                        <a:rPr lang="en-US" sz="1600" b="1" i="0" u="none" strike="noStrike" dirty="0">
                          <a:solidFill>
                            <a:srgbClr val="000000"/>
                          </a:solidFill>
                          <a:latin typeface="Times New Roman" pitchFamily="18" charset="0"/>
                          <a:cs typeface="Times New Roman" pitchFamily="18" charset="0"/>
                        </a:rPr>
                        <a:t> Scholarship Scheme for Especially </a:t>
                      </a:r>
                      <a:r>
                        <a:rPr lang="en-US" sz="1600" b="1" i="0" u="none" strike="noStrike" dirty="0" err="1">
                          <a:solidFill>
                            <a:srgbClr val="000000"/>
                          </a:solidFill>
                          <a:latin typeface="Times New Roman" pitchFamily="18" charset="0"/>
                          <a:cs typeface="Times New Roman" pitchFamily="18" charset="0"/>
                        </a:rPr>
                        <a:t>Abled</a:t>
                      </a:r>
                      <a:r>
                        <a:rPr lang="en-US" sz="1600" b="1" i="0" u="none" strike="noStrike" dirty="0">
                          <a:solidFill>
                            <a:srgbClr val="000000"/>
                          </a:solidFill>
                          <a:latin typeface="Times New Roman" pitchFamily="18" charset="0"/>
                          <a:cs typeface="Times New Roman" pitchFamily="18" charset="0"/>
                        </a:rPr>
                        <a:t> Students (Degree &amp; Diploma) –AICTE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b"/>
                      <a:r>
                        <a:rPr lang="en-US" sz="1600" b="1" i="0" u="none" strike="noStrike" dirty="0">
                          <a:solidFill>
                            <a:srgbClr val="222222"/>
                          </a:solidFill>
                          <a:latin typeface="Times New Roman" pitchFamily="18" charset="0"/>
                          <a:cs typeface="Times New Roman" pitchFamily="18" charset="0"/>
                        </a:rPr>
                        <a:t>AICTE</a:t>
                      </a: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err="1">
                          <a:solidFill>
                            <a:srgbClr val="000000"/>
                          </a:solidFill>
                          <a:latin typeface="Times New Roman" pitchFamily="18" charset="0"/>
                          <a:cs typeface="Times New Roman" pitchFamily="18" charset="0"/>
                        </a:rPr>
                        <a:t>Saksham</a:t>
                      </a:r>
                      <a:r>
                        <a:rPr lang="en-US" sz="1600" b="1" i="0" u="none" strike="noStrike" dirty="0">
                          <a:solidFill>
                            <a:srgbClr val="000000"/>
                          </a:solidFill>
                          <a:latin typeface="Times New Roman" pitchFamily="18" charset="0"/>
                          <a:cs typeface="Times New Roman" pitchFamily="18" charset="0"/>
                        </a:rPr>
                        <a:t> Scholarship Scheme for Differently </a:t>
                      </a:r>
                      <a:r>
                        <a:rPr lang="en-US" sz="1600" b="1" i="0" u="none" strike="noStrike" dirty="0" err="1">
                          <a:solidFill>
                            <a:srgbClr val="000000"/>
                          </a:solidFill>
                          <a:latin typeface="Times New Roman" pitchFamily="18" charset="0"/>
                          <a:cs typeface="Times New Roman" pitchFamily="18" charset="0"/>
                        </a:rPr>
                        <a:t>Abled</a:t>
                      </a:r>
                      <a:r>
                        <a:rPr lang="en-US" sz="1600" b="1" i="0" u="none" strike="noStrike" dirty="0">
                          <a:solidFill>
                            <a:srgbClr val="000000"/>
                          </a:solidFill>
                          <a:latin typeface="Times New Roman" pitchFamily="18" charset="0"/>
                          <a:cs typeface="Times New Roman" pitchFamily="18" charset="0"/>
                        </a:rPr>
                        <a:t> Students (Diploma) for Technical Education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fontAlgn="b"/>
                      <a:endParaRPr lang="en-US" sz="16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err="1">
                          <a:solidFill>
                            <a:srgbClr val="000000"/>
                          </a:solidFill>
                          <a:latin typeface="Times New Roman" pitchFamily="18" charset="0"/>
                          <a:cs typeface="Times New Roman" pitchFamily="18" charset="0"/>
                        </a:rPr>
                        <a:t>Pragati</a:t>
                      </a:r>
                      <a:r>
                        <a:rPr lang="en-US" sz="1600" b="1" i="0" u="none" strike="noStrike" dirty="0">
                          <a:solidFill>
                            <a:srgbClr val="000000"/>
                          </a:solidFill>
                          <a:latin typeface="Times New Roman" pitchFamily="18" charset="0"/>
                          <a:cs typeface="Times New Roman" pitchFamily="18" charset="0"/>
                        </a:rPr>
                        <a:t> Scholarship Scheme for Girl Students (Degree &amp; Diploma) –AICTE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fontAlgn="b"/>
                      <a:endParaRPr lang="en-US" sz="16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46022">
                <a:tc>
                  <a:txBody>
                    <a:bodyPr/>
                    <a:lstStyle/>
                    <a:p>
                      <a:pPr algn="ctr" fontAlgn="ctr"/>
                      <a:r>
                        <a:rPr lang="en-US" sz="1600" b="1" i="0" u="none" strike="noStrike" dirty="0">
                          <a:solidFill>
                            <a:srgbClr val="000000"/>
                          </a:solidFill>
                          <a:latin typeface="Times New Roman" pitchFamily="18" charset="0"/>
                          <a:cs typeface="Times New Roman" pitchFamily="18"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err="1">
                          <a:solidFill>
                            <a:srgbClr val="000000"/>
                          </a:solidFill>
                          <a:latin typeface="Times New Roman" pitchFamily="18" charset="0"/>
                          <a:cs typeface="Times New Roman" pitchFamily="18" charset="0"/>
                        </a:rPr>
                        <a:t>Pragati</a:t>
                      </a:r>
                      <a:r>
                        <a:rPr lang="en-US" sz="1600" b="1" i="0" u="none" strike="noStrike" dirty="0">
                          <a:solidFill>
                            <a:srgbClr val="000000"/>
                          </a:solidFill>
                          <a:latin typeface="Times New Roman" pitchFamily="18" charset="0"/>
                          <a:cs typeface="Times New Roman" pitchFamily="18" charset="0"/>
                        </a:rPr>
                        <a:t> Scholarship Scheme for Girls (Diploma) for Technical Education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fontAlgn="b"/>
                      <a:endParaRPr lang="en-US" sz="1600" b="1" i="0" u="none" strike="noStrike" dirty="0">
                        <a:solidFill>
                          <a:srgbClr val="222222"/>
                        </a:solidFill>
                        <a:latin typeface="Times New Roman" pitchFamily="18" charset="0"/>
                        <a:cs typeface="Times New Roman" pitchFamily="18" charset="0"/>
                      </a:endParaRPr>
                    </a:p>
                  </a:txBody>
                  <a:tcPr marL="15703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1" y="304800"/>
          <a:ext cx="8534401" cy="6187440"/>
        </p:xfrm>
        <a:graphic>
          <a:graphicData uri="http://schemas.openxmlformats.org/drawingml/2006/table">
            <a:tbl>
              <a:tblPr/>
              <a:tblGrid>
                <a:gridCol w="515847">
                  <a:extLst>
                    <a:ext uri="{9D8B030D-6E8A-4147-A177-3AD203B41FA5}">
                      <a16:colId xmlns:a16="http://schemas.microsoft.com/office/drawing/2014/main" val="20000"/>
                    </a:ext>
                  </a:extLst>
                </a:gridCol>
                <a:gridCol w="2836953">
                  <a:extLst>
                    <a:ext uri="{9D8B030D-6E8A-4147-A177-3AD203B41FA5}">
                      <a16:colId xmlns:a16="http://schemas.microsoft.com/office/drawing/2014/main" val="20001"/>
                    </a:ext>
                  </a:extLst>
                </a:gridCol>
                <a:gridCol w="2886082">
                  <a:extLst>
                    <a:ext uri="{9D8B030D-6E8A-4147-A177-3AD203B41FA5}">
                      <a16:colId xmlns:a16="http://schemas.microsoft.com/office/drawing/2014/main" val="20002"/>
                    </a:ext>
                  </a:extLst>
                </a:gridCol>
                <a:gridCol w="2295519">
                  <a:extLst>
                    <a:ext uri="{9D8B030D-6E8A-4147-A177-3AD203B41FA5}">
                      <a16:colId xmlns:a16="http://schemas.microsoft.com/office/drawing/2014/main" val="20003"/>
                    </a:ext>
                  </a:extLst>
                </a:gridCol>
              </a:tblGrid>
              <a:tr h="640748">
                <a:tc gridSpan="4">
                  <a:txBody>
                    <a:bodyPr/>
                    <a:lstStyle/>
                    <a:p>
                      <a:pPr algn="ctr" fontAlgn="ctr"/>
                      <a:r>
                        <a:rPr lang="en-US" sz="3200" b="1" i="0" u="none" strike="noStrike" dirty="0">
                          <a:solidFill>
                            <a:srgbClr val="8E0127"/>
                          </a:solidFill>
                          <a:latin typeface="Segoe UI"/>
                        </a:rPr>
                        <a:t>Government Scholarships In India for Higher Studies in Abroad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pPr algn="ctr" fontAlgn="ctr"/>
                      <a:endParaRPr lang="en-US" sz="3200" b="1" i="0" u="none" strike="noStrike" dirty="0">
                        <a:solidFill>
                          <a:srgbClr val="8E0127"/>
                        </a:solidFill>
                        <a:latin typeface="Segoe UI"/>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00467">
                <a:tc>
                  <a:txBody>
                    <a:bodyPr/>
                    <a:lstStyle/>
                    <a:p>
                      <a:pPr algn="ctr" fontAlgn="ctr"/>
                      <a:r>
                        <a:rPr lang="en-US" sz="1800" b="1" i="0" u="none" strike="noStrike" dirty="0">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mn-lt"/>
                        </a:rPr>
                        <a:t>National Overseas Scholarship for Scheduled Caste (SC) Students</a:t>
                      </a:r>
                      <a:endParaRPr lang="en-US" sz="1800" b="1" i="0" u="none" strike="noStrike" dirty="0">
                        <a:solidFill>
                          <a:srgbClr val="000000"/>
                        </a:solidFill>
                        <a:latin typeface="Calibri"/>
                      </a:endParaRP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mn-lt"/>
                        </a:rPr>
                        <a:t>For pursuing Master level &amp; PHD programs in foreign countries</a:t>
                      </a:r>
                      <a:endParaRPr lang="en-US" sz="18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mn-lt"/>
                        </a:rPr>
                        <a:t>Department of Social Justice and Empowerment</a:t>
                      </a:r>
                      <a:endParaRPr lang="en-US" sz="18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0467">
                <a:tc>
                  <a:txBody>
                    <a:bodyPr/>
                    <a:lstStyle/>
                    <a:p>
                      <a:pPr algn="ctr" fontAlgn="ctr"/>
                      <a:r>
                        <a:rPr lang="en-US" sz="1800" b="1"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mn-lt"/>
                        </a:rPr>
                        <a:t>Overseas Doctoral Fellowship Program</a:t>
                      </a:r>
                      <a:endParaRPr lang="en-US" sz="1800" b="1" i="0" u="none" strike="noStrike" dirty="0">
                        <a:solidFill>
                          <a:srgbClr val="000000"/>
                        </a:solidFill>
                        <a:latin typeface="Calibri"/>
                      </a:endParaRP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mn-lt"/>
                        </a:rPr>
                        <a:t>For doctoral studies in selected countries</a:t>
                      </a:r>
                      <a:endParaRPr lang="en-US" sz="18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mn-lt"/>
                        </a:rPr>
                        <a:t>Science and Engineering Research Board (SERB)- Dept. of Science &amp; Technology</a:t>
                      </a:r>
                      <a:endParaRPr lang="en-US" sz="18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27515">
                <a:tc>
                  <a:txBody>
                    <a:bodyPr/>
                    <a:lstStyle/>
                    <a:p>
                      <a:pPr algn="ctr" fontAlgn="ctr"/>
                      <a:r>
                        <a:rPr lang="en-US" sz="1800" b="1" i="0" u="none" strike="noStrike" dirty="0">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mn-lt"/>
                        </a:rPr>
                        <a:t>National Overseas Scholarship for Scheduled Tribe (ST) Students</a:t>
                      </a:r>
                      <a:endParaRPr lang="en-US" sz="1800" b="1" i="0" u="none" strike="noStrike" dirty="0">
                        <a:solidFill>
                          <a:srgbClr val="000000"/>
                        </a:solidFill>
                        <a:latin typeface="Calibri"/>
                      </a:endParaRP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mn-lt"/>
                        </a:rPr>
                        <a:t>For pursuing Masters, PhD &amp; post doctoral programs in Science &amp; Technology &amp; Engineering field</a:t>
                      </a:r>
                      <a:endParaRPr lang="en-US" sz="18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mn-lt"/>
                        </a:rPr>
                        <a:t>Ministry of Tribal Affairs</a:t>
                      </a:r>
                      <a:endParaRPr lang="en-US" sz="18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0467">
                <a:tc>
                  <a:txBody>
                    <a:bodyPr/>
                    <a:lstStyle/>
                    <a:p>
                      <a:pPr algn="ctr" fontAlgn="ctr"/>
                      <a:r>
                        <a:rPr lang="en-US" sz="1800" b="1" i="0" u="none" strike="noStrike" dirty="0">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mn-lt"/>
                        </a:rPr>
                        <a:t>Sending Students Abroad for Research Internships</a:t>
                      </a:r>
                      <a:endParaRPr lang="en-US" sz="1800" b="1" i="0" u="none" strike="noStrike" dirty="0">
                        <a:solidFill>
                          <a:srgbClr val="000000"/>
                        </a:solidFill>
                        <a:latin typeface="Calibri"/>
                      </a:endParaRP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mn-lt"/>
                        </a:rPr>
                        <a:t>Internship in the Universities of Canada</a:t>
                      </a:r>
                      <a:endParaRPr lang="en-US" sz="18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mn-lt"/>
                        </a:rPr>
                        <a:t>AICTE in association with Mathematics of Information Technology and Computer Systems (MITACS)</a:t>
                      </a:r>
                      <a:endParaRPr lang="en-US" sz="18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00467">
                <a:tc>
                  <a:txBody>
                    <a:bodyPr/>
                    <a:lstStyle/>
                    <a:p>
                      <a:pPr algn="ctr" fontAlgn="ctr"/>
                      <a:r>
                        <a:rPr lang="en-US" sz="1800" b="1" i="0" u="none" strike="noStrike" dirty="0">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mn-lt"/>
                        </a:rPr>
                        <a:t>Scholarship under Education Exchange Program b/w India and Hungry</a:t>
                      </a:r>
                      <a:endParaRPr lang="en-US" sz="1800" b="1" i="0" u="none" strike="noStrike" dirty="0">
                        <a:solidFill>
                          <a:srgbClr val="000000"/>
                        </a:solidFill>
                        <a:latin typeface="Calibri"/>
                      </a:endParaRP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mn-lt"/>
                        </a:rPr>
                        <a:t>Higher Education in the institutions of Hungry</a:t>
                      </a:r>
                      <a:endParaRPr lang="en-US" sz="18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mn-lt"/>
                        </a:rPr>
                        <a:t>UGC</a:t>
                      </a:r>
                      <a:endParaRPr lang="en-US" sz="18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599" y="228610"/>
          <a:ext cx="8686802" cy="6517231"/>
        </p:xfrm>
        <a:graphic>
          <a:graphicData uri="http://schemas.openxmlformats.org/drawingml/2006/table">
            <a:tbl>
              <a:tblPr/>
              <a:tblGrid>
                <a:gridCol w="635370">
                  <a:extLst>
                    <a:ext uri="{9D8B030D-6E8A-4147-A177-3AD203B41FA5}">
                      <a16:colId xmlns:a16="http://schemas.microsoft.com/office/drawing/2014/main" val="20000"/>
                    </a:ext>
                  </a:extLst>
                </a:gridCol>
                <a:gridCol w="5243509">
                  <a:extLst>
                    <a:ext uri="{9D8B030D-6E8A-4147-A177-3AD203B41FA5}">
                      <a16:colId xmlns:a16="http://schemas.microsoft.com/office/drawing/2014/main" val="20001"/>
                    </a:ext>
                  </a:extLst>
                </a:gridCol>
                <a:gridCol w="2807923">
                  <a:extLst>
                    <a:ext uri="{9D8B030D-6E8A-4147-A177-3AD203B41FA5}">
                      <a16:colId xmlns:a16="http://schemas.microsoft.com/office/drawing/2014/main" val="20002"/>
                    </a:ext>
                  </a:extLst>
                </a:gridCol>
              </a:tblGrid>
              <a:tr h="363452">
                <a:tc gridSpan="3">
                  <a:txBody>
                    <a:bodyPr/>
                    <a:lstStyle/>
                    <a:p>
                      <a:pPr algn="ctr" fontAlgn="b"/>
                      <a:r>
                        <a:rPr lang="en-US" sz="2000" b="1" i="0" u="none" strike="noStrike" dirty="0">
                          <a:solidFill>
                            <a:srgbClr val="0070C0"/>
                          </a:solidFill>
                          <a:latin typeface="Segoe UI"/>
                        </a:rPr>
                        <a:t>Other Scholarship in India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52397">
                <a:tc>
                  <a:txBody>
                    <a:bodyPr/>
                    <a:lstStyle/>
                    <a:p>
                      <a:pPr algn="l" fontAlgn="b"/>
                      <a:r>
                        <a:rPr lang="en-US" sz="1400" b="0" i="0" u="none" strike="noStrike" dirty="0">
                          <a:solidFill>
                            <a:srgbClr val="000000"/>
                          </a:solidFill>
                          <a:latin typeface="Times New Roman"/>
                        </a:rPr>
                        <a:t>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solidFill>
                            <a:srgbClr val="C00000"/>
                          </a:solidFill>
                          <a:latin typeface="Segoe UI"/>
                        </a:rPr>
                        <a:t>Name of the scheme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C00000"/>
                          </a:solidFill>
                          <a:latin typeface="Segoe UI"/>
                        </a:rPr>
                        <a:t> Provider</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2397">
                <a:tc>
                  <a:txBody>
                    <a:bodyPr/>
                    <a:lstStyle/>
                    <a:p>
                      <a:pPr algn="ctr" fontAlgn="ctr"/>
                      <a:r>
                        <a:rPr lang="en-US" sz="1400" b="0" i="0" u="none" strike="noStrike">
                          <a:solidFill>
                            <a:srgbClr val="000000"/>
                          </a:solidFill>
                          <a:latin typeface="Times New Roman"/>
                        </a:rPr>
                        <a:t>1</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latin typeface="+mn-lt"/>
                        </a:rPr>
                        <a:t> </a:t>
                      </a:r>
                      <a:r>
                        <a:rPr lang="en-US" sz="1400" b="0" i="0" u="none" strike="noStrike" dirty="0" err="1">
                          <a:solidFill>
                            <a:srgbClr val="000000"/>
                          </a:solidFill>
                          <a:latin typeface="+mn-lt"/>
                        </a:rPr>
                        <a:t>Atul</a:t>
                      </a:r>
                      <a:r>
                        <a:rPr lang="en-US" sz="1400" b="0" i="0" u="none" strike="noStrike" dirty="0">
                          <a:solidFill>
                            <a:srgbClr val="000000"/>
                          </a:solidFill>
                          <a:latin typeface="+mn-lt"/>
                        </a:rPr>
                        <a:t> </a:t>
                      </a:r>
                      <a:r>
                        <a:rPr lang="en-US" sz="1400" b="0" i="0" u="none" strike="noStrike" dirty="0" err="1">
                          <a:solidFill>
                            <a:srgbClr val="000000"/>
                          </a:solidFill>
                          <a:latin typeface="+mn-lt"/>
                        </a:rPr>
                        <a:t>Maheshwari</a:t>
                      </a:r>
                      <a:r>
                        <a:rPr lang="en-US" sz="1400" b="0" i="0" u="none" strike="noStrike" dirty="0">
                          <a:solidFill>
                            <a:srgbClr val="000000"/>
                          </a:solidFill>
                          <a:latin typeface="+mn-lt"/>
                        </a:rPr>
                        <a:t> Scholarship</a:t>
                      </a:r>
                      <a:endParaRPr lang="en-US" sz="1400" b="0" i="0" u="none" strike="noStrike" dirty="0">
                        <a:solidFill>
                          <a:srgbClr val="000000"/>
                        </a:solidFill>
                        <a:latin typeface="Calibri"/>
                      </a:endParaRP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 Amar Ujala</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52397">
                <a:tc>
                  <a:txBody>
                    <a:bodyPr/>
                    <a:lstStyle/>
                    <a:p>
                      <a:pPr algn="ctr" fontAlgn="ctr"/>
                      <a:r>
                        <a:rPr lang="en-US" sz="1400" b="0" i="0" u="none" strike="noStrike">
                          <a:solidFill>
                            <a:srgbClr val="000000"/>
                          </a:solidFill>
                          <a:latin typeface="Times New Roman"/>
                        </a:rPr>
                        <a:t>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latin typeface="+mn-lt"/>
                        </a:rPr>
                        <a:t> Dr. </a:t>
                      </a:r>
                      <a:r>
                        <a:rPr lang="en-US" sz="1400" b="0" i="0" u="none" strike="noStrike" dirty="0" err="1">
                          <a:solidFill>
                            <a:srgbClr val="000000"/>
                          </a:solidFill>
                          <a:latin typeface="+mn-lt"/>
                        </a:rPr>
                        <a:t>Ambedkar</a:t>
                      </a:r>
                      <a:r>
                        <a:rPr lang="en-US" sz="1400" b="0" i="0" u="none" strike="noStrike" dirty="0">
                          <a:solidFill>
                            <a:srgbClr val="000000"/>
                          </a:solidFill>
                          <a:latin typeface="+mn-lt"/>
                        </a:rPr>
                        <a:t> Post </a:t>
                      </a:r>
                      <a:r>
                        <a:rPr lang="en-US" sz="1400" b="0" i="0" u="none" strike="noStrike" dirty="0" err="1">
                          <a:solidFill>
                            <a:srgbClr val="000000"/>
                          </a:solidFill>
                          <a:latin typeface="+mn-lt"/>
                        </a:rPr>
                        <a:t>Matric</a:t>
                      </a:r>
                      <a:r>
                        <a:rPr lang="en-US" sz="1400" b="0" i="0" u="none" strike="noStrike" dirty="0">
                          <a:solidFill>
                            <a:srgbClr val="000000"/>
                          </a:solidFill>
                          <a:latin typeface="+mn-lt"/>
                        </a:rPr>
                        <a:t> Scholarship</a:t>
                      </a:r>
                      <a:endParaRPr lang="en-US" sz="1400" b="0" i="0" u="none" strike="noStrike" dirty="0">
                        <a:solidFill>
                          <a:srgbClr val="000000"/>
                        </a:solidFill>
                        <a:latin typeface="Calibri"/>
                      </a:endParaRP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 Government of India</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2397">
                <a:tc>
                  <a:txBody>
                    <a:bodyPr/>
                    <a:lstStyle/>
                    <a:p>
                      <a:pPr algn="ctr" fontAlgn="ctr"/>
                      <a:r>
                        <a:rPr lang="en-US" sz="1400" b="0" i="0" u="none" strike="noStrike">
                          <a:solidFill>
                            <a:srgbClr val="000000"/>
                          </a:solidFill>
                          <a:latin typeface="Times New Roman"/>
                        </a:rPr>
                        <a:t>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dirty="0" err="1">
                          <a:solidFill>
                            <a:srgbClr val="000000"/>
                          </a:solidFill>
                          <a:latin typeface="+mn-lt"/>
                        </a:rPr>
                        <a:t>Akash</a:t>
                      </a:r>
                      <a:r>
                        <a:rPr lang="en-US" sz="1400" b="0" i="0" u="none" strike="noStrike" dirty="0">
                          <a:solidFill>
                            <a:srgbClr val="000000"/>
                          </a:solidFill>
                          <a:latin typeface="+mn-lt"/>
                        </a:rPr>
                        <a:t> ANTHE</a:t>
                      </a:r>
                      <a:endParaRPr lang="en-US" sz="1400" b="0" i="0" u="none" strike="noStrike" dirty="0">
                        <a:solidFill>
                          <a:srgbClr val="000000"/>
                        </a:solidFill>
                        <a:latin typeface="Calibri"/>
                      </a:endParaRP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Aakash Institute</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52397">
                <a:tc>
                  <a:txBody>
                    <a:bodyPr/>
                    <a:lstStyle/>
                    <a:p>
                      <a:pPr algn="ctr" fontAlgn="ctr"/>
                      <a:r>
                        <a:rPr lang="en-US" sz="1400" b="0" i="0" u="none" strike="noStrike">
                          <a:solidFill>
                            <a:srgbClr val="000000"/>
                          </a:solidFill>
                          <a:latin typeface="Times New Roman"/>
                        </a:rPr>
                        <a:t>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Tata Trust Means Grant for School</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Tata Trusts</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52397">
                <a:tc>
                  <a:txBody>
                    <a:bodyPr/>
                    <a:lstStyle/>
                    <a:p>
                      <a:pPr algn="ctr" fontAlgn="ctr"/>
                      <a:r>
                        <a:rPr lang="en-US" sz="1400" b="0" i="0" u="none" strike="noStrike">
                          <a:solidFill>
                            <a:srgbClr val="000000"/>
                          </a:solidFill>
                          <a:latin typeface="Times New Roman"/>
                        </a:rPr>
                        <a:t>5</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 ISRO Young Scientist Program</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 ISRO</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52397">
                <a:tc>
                  <a:txBody>
                    <a:bodyPr/>
                    <a:lstStyle/>
                    <a:p>
                      <a:pPr algn="ctr" fontAlgn="ctr"/>
                      <a:r>
                        <a:rPr lang="en-US" sz="1400" b="0" i="0" u="none" strike="noStrike">
                          <a:solidFill>
                            <a:srgbClr val="000000"/>
                          </a:solidFill>
                          <a:latin typeface="Times New Roman"/>
                        </a:rPr>
                        <a:t>6</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 HP Udaan Scholarship Program</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 HP Inc. India</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52397">
                <a:tc>
                  <a:txBody>
                    <a:bodyPr/>
                    <a:lstStyle/>
                    <a:p>
                      <a:pPr algn="ctr" fontAlgn="ctr"/>
                      <a:r>
                        <a:rPr lang="en-US" sz="1400" b="0" i="0" u="none" strike="noStrike">
                          <a:solidFill>
                            <a:srgbClr val="000000"/>
                          </a:solidFill>
                          <a:latin typeface="Times New Roman"/>
                        </a:rPr>
                        <a:t>7</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 HDFC Educational Crisis Scholarship</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HDFC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52397">
                <a:tc>
                  <a:txBody>
                    <a:bodyPr/>
                    <a:lstStyle/>
                    <a:p>
                      <a:pPr algn="ctr" fontAlgn="ctr"/>
                      <a:r>
                        <a:rPr lang="en-US" sz="1400" b="0" i="0" u="none" strike="noStrike">
                          <a:solidFill>
                            <a:srgbClr val="000000"/>
                          </a:solidFill>
                          <a:latin typeface="Times New Roman"/>
                        </a:rPr>
                        <a:t>8</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Aditya Birla Group Scholarship (ABGS) Program</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Aditya Birla Group</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52397">
                <a:tc>
                  <a:txBody>
                    <a:bodyPr/>
                    <a:lstStyle/>
                    <a:p>
                      <a:pPr algn="ctr" fontAlgn="ctr"/>
                      <a:r>
                        <a:rPr lang="en-US" sz="1400" b="0" i="0" u="none" strike="noStrike">
                          <a:solidFill>
                            <a:srgbClr val="000000"/>
                          </a:solidFill>
                          <a:latin typeface="Times New Roman"/>
                        </a:rPr>
                        <a:t>9</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Teach for India Fellowship</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Teach for India</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52397">
                <a:tc>
                  <a:txBody>
                    <a:bodyPr/>
                    <a:lstStyle/>
                    <a:p>
                      <a:pPr algn="ctr" fontAlgn="ctr"/>
                      <a:r>
                        <a:rPr lang="en-US" sz="1400" b="0" i="0" u="none" strike="noStrike">
                          <a:solidFill>
                            <a:srgbClr val="000000"/>
                          </a:solidFill>
                          <a:latin typeface="Times New Roman"/>
                        </a:rPr>
                        <a:t>10</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OP Jindal Engineering &amp; Management Scholarships (OJEMS)</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Jindal Group</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52397">
                <a:tc>
                  <a:txBody>
                    <a:bodyPr/>
                    <a:lstStyle/>
                    <a:p>
                      <a:pPr algn="ctr" fontAlgn="ctr"/>
                      <a:r>
                        <a:rPr lang="en-US" sz="1400" b="0" i="0" u="none" strike="noStrike">
                          <a:solidFill>
                            <a:srgbClr val="000000"/>
                          </a:solidFill>
                          <a:latin typeface="Times New Roman"/>
                        </a:rPr>
                        <a:t>11</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Google Women Techmakers Scholars Program</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Google</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252397">
                <a:tc>
                  <a:txBody>
                    <a:bodyPr/>
                    <a:lstStyle/>
                    <a:p>
                      <a:pPr algn="ctr" fontAlgn="ctr"/>
                      <a:r>
                        <a:rPr lang="en-US" sz="1400" b="0" i="0" u="none" strike="noStrike">
                          <a:solidFill>
                            <a:srgbClr val="000000"/>
                          </a:solidFill>
                          <a:latin typeface="Times New Roman"/>
                        </a:rPr>
                        <a:t>12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 Savitribai Phule Scholarship (Maharashtra)</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 Maharashtra Government</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52397">
                <a:tc>
                  <a:txBody>
                    <a:bodyPr/>
                    <a:lstStyle/>
                    <a:p>
                      <a:pPr algn="ctr" fontAlgn="ctr"/>
                      <a:r>
                        <a:rPr lang="en-US" sz="1400" b="0" i="0" u="none" strike="noStrike">
                          <a:solidFill>
                            <a:srgbClr val="000000"/>
                          </a:solidFill>
                          <a:latin typeface="Times New Roman"/>
                        </a:rPr>
                        <a:t>13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 L’Oréal India For Young Women in Science Scholarships</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 L’Oréal India</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52397">
                <a:tc>
                  <a:txBody>
                    <a:bodyPr/>
                    <a:lstStyle/>
                    <a:p>
                      <a:pPr algn="ctr" fontAlgn="ctr"/>
                      <a:r>
                        <a:rPr lang="en-US" sz="1400" b="0" i="0" u="none" strike="noStrike">
                          <a:solidFill>
                            <a:srgbClr val="000000"/>
                          </a:solidFill>
                          <a:latin typeface="Times New Roman"/>
                        </a:rPr>
                        <a:t>14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solidFill>
                            <a:srgbClr val="000000"/>
                          </a:solidFill>
                          <a:latin typeface="Segoe UI"/>
                        </a:rPr>
                        <a:t> </a:t>
                      </a:r>
                      <a:r>
                        <a:rPr lang="en-US" sz="1400" b="0" i="0" u="none" strike="noStrike">
                          <a:solidFill>
                            <a:srgbClr val="000000"/>
                          </a:solidFill>
                          <a:latin typeface="Segoe UI"/>
                        </a:rPr>
                        <a:t>Sitaram Jindal Foundation Scholarship Scheme</a:t>
                      </a:r>
                      <a:endParaRPr lang="en-US" sz="1400" b="1" i="0" u="none" strike="noStrike">
                        <a:solidFill>
                          <a:srgbClr val="000000"/>
                        </a:solidFill>
                        <a:latin typeface="Segoe UI"/>
                      </a:endParaRP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 Sitaram Jindal Foundation</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252397">
                <a:tc>
                  <a:txBody>
                    <a:bodyPr/>
                    <a:lstStyle/>
                    <a:p>
                      <a:pPr algn="ctr" fontAlgn="ctr"/>
                      <a:r>
                        <a:rPr lang="en-US" sz="1400" b="0" i="0" u="none" strike="noStrike">
                          <a:solidFill>
                            <a:srgbClr val="000000"/>
                          </a:solidFill>
                          <a:latin typeface="Times New Roman"/>
                        </a:rPr>
                        <a:t>15</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 Indian Oil Educational Scholarship</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 Indian Oil Corporation (IOC)</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52397">
                <a:tc>
                  <a:txBody>
                    <a:bodyPr/>
                    <a:lstStyle/>
                    <a:p>
                      <a:pPr algn="ctr" fontAlgn="ctr"/>
                      <a:r>
                        <a:rPr lang="en-US" sz="1400" b="0" i="0" u="none" strike="noStrike">
                          <a:solidFill>
                            <a:srgbClr val="000000"/>
                          </a:solidFill>
                          <a:latin typeface="Times New Roman"/>
                        </a:rPr>
                        <a:t>16</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 Dhirubhai Ambani Scholarship Fund</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 Reliance Foundation</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252397">
                <a:tc>
                  <a:txBody>
                    <a:bodyPr/>
                    <a:lstStyle/>
                    <a:p>
                      <a:pPr algn="ctr" fontAlgn="ctr"/>
                      <a:r>
                        <a:rPr lang="en-US" sz="1400" b="0" i="0" u="none" strike="noStrike">
                          <a:solidFill>
                            <a:srgbClr val="000000"/>
                          </a:solidFill>
                          <a:latin typeface="Times New Roman"/>
                        </a:rPr>
                        <a:t>17</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Jawaharlal Nehru Scholarship for Doctoral Studies</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Jawaharlal Nehru Memorial Fund (JNMF)</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504796">
                <a:tc>
                  <a:txBody>
                    <a:bodyPr/>
                    <a:lstStyle/>
                    <a:p>
                      <a:pPr algn="ctr" fontAlgn="ctr"/>
                      <a:r>
                        <a:rPr lang="en-US" sz="1400" b="0" i="0" u="none" strike="noStrike">
                          <a:solidFill>
                            <a:srgbClr val="000000"/>
                          </a:solidFill>
                          <a:latin typeface="Times New Roman"/>
                        </a:rPr>
                        <a:t>18</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Nationwide Education and Scholarship Test [NEST]</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400" b="0" i="0" u="none" strike="noStrike">
                          <a:solidFill>
                            <a:srgbClr val="000000"/>
                          </a:solidFill>
                          <a:latin typeface="Segoe UI"/>
                        </a:rPr>
                        <a:t>Shrimanji’s Events Management Centre International [SEMCI]</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252397">
                <a:tc>
                  <a:txBody>
                    <a:bodyPr/>
                    <a:lstStyle/>
                    <a:p>
                      <a:pPr algn="ctr" fontAlgn="ctr"/>
                      <a:r>
                        <a:rPr lang="en-US" sz="1400" b="0" i="0" u="none" strike="noStrike">
                          <a:solidFill>
                            <a:srgbClr val="000000"/>
                          </a:solidFill>
                          <a:latin typeface="Times New Roman"/>
                        </a:rPr>
                        <a:t>19</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 Oil and Natural Gas Corporation (ONGC) Limited Scholarship</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 ONGC</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252397">
                <a:tc>
                  <a:txBody>
                    <a:bodyPr/>
                    <a:lstStyle/>
                    <a:p>
                      <a:pPr algn="ctr" fontAlgn="ctr"/>
                      <a:r>
                        <a:rPr lang="en-US" sz="1400" b="0" i="0" u="none" strike="noStrike">
                          <a:solidFill>
                            <a:srgbClr val="000000"/>
                          </a:solidFill>
                          <a:latin typeface="Times New Roman"/>
                        </a:rPr>
                        <a:t>20</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L&amp;T Build India Scholarship</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0" i="0" u="none" strike="noStrike">
                          <a:solidFill>
                            <a:srgbClr val="000000"/>
                          </a:solidFill>
                          <a:latin typeface="Segoe UI"/>
                        </a:rPr>
                        <a:t>Larsen &amp; Toubro [L&amp;T] Limited</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252397">
                <a:tc>
                  <a:txBody>
                    <a:bodyPr/>
                    <a:lstStyle/>
                    <a:p>
                      <a:pPr algn="ctr" fontAlgn="ctr"/>
                      <a:r>
                        <a:rPr lang="en-US" sz="1400" b="0" i="0" u="none" strike="noStrike">
                          <a:solidFill>
                            <a:srgbClr val="000000"/>
                          </a:solidFill>
                          <a:latin typeface="Times New Roman"/>
                        </a:rPr>
                        <a:t>21</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0" i="0" u="none" strike="noStrike">
                          <a:solidFill>
                            <a:srgbClr val="000000"/>
                          </a:solidFill>
                          <a:latin typeface="Segoe UI"/>
                        </a:rPr>
                        <a:t>Nirankari Rajmata Scholarship Scheme</a:t>
                      </a:r>
                    </a:p>
                  </a:txBody>
                  <a:tcPr marL="76921"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400" b="0" i="0" u="none" strike="noStrike" dirty="0" err="1">
                          <a:solidFill>
                            <a:srgbClr val="000000"/>
                          </a:solidFill>
                          <a:latin typeface="Segoe UI"/>
                        </a:rPr>
                        <a:t>Sant</a:t>
                      </a:r>
                      <a:r>
                        <a:rPr lang="en-US" sz="1400" b="0" i="0" u="none" strike="noStrike" dirty="0">
                          <a:solidFill>
                            <a:srgbClr val="000000"/>
                          </a:solidFill>
                          <a:latin typeface="Segoe UI"/>
                        </a:rPr>
                        <a:t> </a:t>
                      </a:r>
                      <a:r>
                        <a:rPr lang="en-US" sz="1400" b="0" i="0" u="none" strike="noStrike" dirty="0" err="1">
                          <a:solidFill>
                            <a:srgbClr val="000000"/>
                          </a:solidFill>
                          <a:latin typeface="Segoe UI"/>
                        </a:rPr>
                        <a:t>Nirankari</a:t>
                      </a:r>
                      <a:r>
                        <a:rPr lang="en-US" sz="1400" b="0" i="0" u="none" strike="noStrike" dirty="0">
                          <a:solidFill>
                            <a:srgbClr val="000000"/>
                          </a:solidFill>
                          <a:latin typeface="Segoe UI"/>
                        </a:rPr>
                        <a:t> Charitable Foundation</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bl>
          </a:graphicData>
        </a:graphic>
      </p:graphicFrame>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0" y="1143001"/>
          <a:ext cx="8534400" cy="4720172"/>
        </p:xfrm>
        <a:graphic>
          <a:graphicData uri="http://schemas.openxmlformats.org/drawingml/2006/table">
            <a:tbl>
              <a:tblPr/>
              <a:tblGrid>
                <a:gridCol w="705646">
                  <a:extLst>
                    <a:ext uri="{9D8B030D-6E8A-4147-A177-3AD203B41FA5}">
                      <a16:colId xmlns:a16="http://schemas.microsoft.com/office/drawing/2014/main" val="20000"/>
                    </a:ext>
                  </a:extLst>
                </a:gridCol>
                <a:gridCol w="4688628">
                  <a:extLst>
                    <a:ext uri="{9D8B030D-6E8A-4147-A177-3AD203B41FA5}">
                      <a16:colId xmlns:a16="http://schemas.microsoft.com/office/drawing/2014/main" val="20001"/>
                    </a:ext>
                  </a:extLst>
                </a:gridCol>
                <a:gridCol w="3140126">
                  <a:extLst>
                    <a:ext uri="{9D8B030D-6E8A-4147-A177-3AD203B41FA5}">
                      <a16:colId xmlns:a16="http://schemas.microsoft.com/office/drawing/2014/main" val="20002"/>
                    </a:ext>
                  </a:extLst>
                </a:gridCol>
              </a:tblGrid>
              <a:tr h="640748">
                <a:tc gridSpan="3">
                  <a:txBody>
                    <a:bodyPr/>
                    <a:lstStyle/>
                    <a:p>
                      <a:pPr algn="ctr" fontAlgn="ctr"/>
                      <a:r>
                        <a:rPr lang="en-US" sz="3200" b="1" i="0" u="none" strike="noStrike" dirty="0">
                          <a:solidFill>
                            <a:srgbClr val="8E0127"/>
                          </a:solidFill>
                          <a:latin typeface="Segoe UI"/>
                        </a:rPr>
                        <a:t>NTSE 2021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00467">
                <a:tc>
                  <a:txBody>
                    <a:bodyPr/>
                    <a:lstStyle/>
                    <a:p>
                      <a:pPr algn="ctr" fontAlgn="ctr"/>
                      <a:r>
                        <a:rPr lang="en-US" sz="1800" b="1" i="0" u="none" strike="noStrike">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Name of the Scheme</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Calibri"/>
                        </a:rPr>
                        <a:t>National Talent Search Scheme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0467">
                <a:tc>
                  <a:txBody>
                    <a:bodyPr/>
                    <a:lstStyle/>
                    <a:p>
                      <a:pPr algn="ctr" fontAlgn="ctr"/>
                      <a:r>
                        <a:rPr lang="en-US" sz="1800" b="1" i="0" u="none" strike="noStrike">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Article category</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Calibri"/>
                        </a:rPr>
                        <a:t>NTSE Registration Details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27515">
                <a:tc>
                  <a:txBody>
                    <a:bodyPr/>
                    <a:lstStyle/>
                    <a:p>
                      <a:pPr algn="ctr" fontAlgn="ctr"/>
                      <a:r>
                        <a:rPr lang="en-US" sz="1800" b="1" i="0" u="none" strike="noStrike">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Conducting Authority</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Calibri"/>
                        </a:rPr>
                        <a:t>National Council of Educational Research and Training (NCERT)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0467">
                <a:tc>
                  <a:txBody>
                    <a:bodyPr/>
                    <a:lstStyle/>
                    <a:p>
                      <a:pPr algn="ctr" fontAlgn="ctr"/>
                      <a:r>
                        <a:rPr lang="en-US" sz="1800" b="1" i="0" u="none" strike="noStrike">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Scheme type</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Calibri"/>
                        </a:rPr>
                        <a:t>Scholarship scheme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00467">
                <a:tc>
                  <a:txBody>
                    <a:bodyPr/>
                    <a:lstStyle/>
                    <a:p>
                      <a:pPr algn="ctr" fontAlgn="ctr"/>
                      <a:r>
                        <a:rPr lang="en-US" sz="1800" b="1" i="0" u="none" strike="noStrike">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Exam</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Calibri"/>
                        </a:rPr>
                        <a:t>National Talent Search Examination (NTSE)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00467">
                <a:tc>
                  <a:txBody>
                    <a:bodyPr/>
                    <a:lstStyle/>
                    <a:p>
                      <a:pPr algn="ctr" fontAlgn="ctr"/>
                      <a:r>
                        <a:rPr lang="en-US" sz="1800" b="1" i="0" u="none" strike="noStrike">
                          <a:solidFill>
                            <a:srgbClr val="000000"/>
                          </a:solidFill>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Stages</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Calibri"/>
                        </a:rPr>
                        <a:t>Two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00467">
                <a:tc>
                  <a:txBody>
                    <a:bodyPr/>
                    <a:lstStyle/>
                    <a:p>
                      <a:pPr algn="ctr" fontAlgn="ctr"/>
                      <a:r>
                        <a:rPr lang="en-US" sz="1800" b="1" i="0" u="none" strike="noStrike">
                          <a:solidFill>
                            <a:srgbClr val="000000"/>
                          </a:solidFill>
                          <a:latin typeface="Times New Roman"/>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Year</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Calibri"/>
                        </a:rPr>
                        <a:t>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00467">
                <a:tc>
                  <a:txBody>
                    <a:bodyPr/>
                    <a:lstStyle/>
                    <a:p>
                      <a:pPr algn="ctr" fontAlgn="ctr"/>
                      <a:r>
                        <a:rPr lang="en-US" sz="1800" b="1" i="0" u="none" strike="noStrike">
                          <a:solidFill>
                            <a:srgbClr val="000000"/>
                          </a:solidFill>
                          <a:latin typeface="Times New Roman"/>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00"/>
                          </a:solidFill>
                          <a:latin typeface="Calibri"/>
                        </a:rPr>
                        <a:t>Number of NTSE Scholarships</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Calibri"/>
                        </a:rPr>
                        <a:t>2000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00467">
                <a:tc>
                  <a:txBody>
                    <a:bodyPr/>
                    <a:lstStyle/>
                    <a:p>
                      <a:pPr algn="ctr" fontAlgn="ctr"/>
                      <a:r>
                        <a:rPr lang="en-US" sz="1800" b="1" i="0" u="none" strike="noStrike">
                          <a:solidFill>
                            <a:srgbClr val="000000"/>
                          </a:solidFill>
                          <a:latin typeface="Times New Roman"/>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222222"/>
                          </a:solidFill>
                          <a:latin typeface="Segoe UI"/>
                        </a:rPr>
                        <a:t>Official website</a:t>
                      </a: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222222"/>
                          </a:solidFill>
                          <a:latin typeface="Segoe UI"/>
                        </a:rPr>
                        <a:t>www.ncert.nic.in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0" y="228603"/>
          <a:ext cx="8686800" cy="6400798"/>
        </p:xfrm>
        <a:graphic>
          <a:graphicData uri="http://schemas.openxmlformats.org/drawingml/2006/table">
            <a:tbl>
              <a:tblPr/>
              <a:tblGrid>
                <a:gridCol w="718247">
                  <a:extLst>
                    <a:ext uri="{9D8B030D-6E8A-4147-A177-3AD203B41FA5}">
                      <a16:colId xmlns:a16="http://schemas.microsoft.com/office/drawing/2014/main" val="20000"/>
                    </a:ext>
                  </a:extLst>
                </a:gridCol>
                <a:gridCol w="4772354">
                  <a:extLst>
                    <a:ext uri="{9D8B030D-6E8A-4147-A177-3AD203B41FA5}">
                      <a16:colId xmlns:a16="http://schemas.microsoft.com/office/drawing/2014/main" val="20001"/>
                    </a:ext>
                  </a:extLst>
                </a:gridCol>
                <a:gridCol w="3196199">
                  <a:extLst>
                    <a:ext uri="{9D8B030D-6E8A-4147-A177-3AD203B41FA5}">
                      <a16:colId xmlns:a16="http://schemas.microsoft.com/office/drawing/2014/main" val="20002"/>
                    </a:ext>
                  </a:extLst>
                </a:gridCol>
              </a:tblGrid>
              <a:tr h="423916">
                <a:tc gridSpan="3">
                  <a:txBody>
                    <a:bodyPr/>
                    <a:lstStyle/>
                    <a:p>
                      <a:pPr algn="ctr" fontAlgn="b"/>
                      <a:r>
                        <a:rPr lang="en-US" sz="2000" b="1" i="0" u="none" strike="noStrike" dirty="0">
                          <a:solidFill>
                            <a:srgbClr val="004422"/>
                          </a:solidFill>
                          <a:latin typeface="Segoe UI"/>
                        </a:rPr>
                        <a:t>Quota Allotted for States and UTs</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32049">
                <a:tc>
                  <a:txBody>
                    <a:bodyPr/>
                    <a:lstStyle/>
                    <a:p>
                      <a:pPr algn="ctr" fontAlgn="ctr"/>
                      <a:r>
                        <a:rPr lang="en-US" sz="1800" b="1" i="0" u="none" strike="noStrike">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States and UTs</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Quota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2049">
                <a:tc>
                  <a:txBody>
                    <a:bodyPr/>
                    <a:lstStyle/>
                    <a:p>
                      <a:pPr algn="ctr" fontAlgn="ctr"/>
                      <a:r>
                        <a:rPr lang="en-US" sz="1800" b="1" i="0" u="none" strike="noStrike">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Assam</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202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32049">
                <a:tc>
                  <a:txBody>
                    <a:bodyPr/>
                    <a:lstStyle/>
                    <a:p>
                      <a:pPr algn="ctr" fontAlgn="ctr"/>
                      <a:r>
                        <a:rPr lang="en-US" sz="1800" b="1" i="0" u="none" strike="noStrike">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Andhra Pradesh</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263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32049">
                <a:tc>
                  <a:txBody>
                    <a:bodyPr/>
                    <a:lstStyle/>
                    <a:p>
                      <a:pPr algn="ctr" fontAlgn="ctr"/>
                      <a:r>
                        <a:rPr lang="en-US" sz="1800" b="1" i="0" u="none" strike="noStrike">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Odisha</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259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32049">
                <a:tc>
                  <a:txBody>
                    <a:bodyPr/>
                    <a:lstStyle/>
                    <a:p>
                      <a:pPr algn="ctr" fontAlgn="ctr"/>
                      <a:r>
                        <a:rPr lang="en-US" sz="1800" b="1" i="0" u="none" strike="noStrike">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Kerala</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220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32049">
                <a:tc>
                  <a:txBody>
                    <a:bodyPr/>
                    <a:lstStyle/>
                    <a:p>
                      <a:pPr algn="ctr" fontAlgn="ctr"/>
                      <a:r>
                        <a:rPr lang="en-US" sz="1800" b="1" i="0" u="none" strike="noStrike">
                          <a:solidFill>
                            <a:srgbClr val="000000"/>
                          </a:solidFill>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Himachal Pradesh</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32049">
                <a:tc>
                  <a:txBody>
                    <a:bodyPr/>
                    <a:lstStyle/>
                    <a:p>
                      <a:pPr algn="ctr" fontAlgn="ctr"/>
                      <a:r>
                        <a:rPr lang="en-US" sz="1800" b="1" i="0" u="none" strike="noStrike">
                          <a:solidFill>
                            <a:srgbClr val="000000"/>
                          </a:solidFill>
                          <a:latin typeface="Times New Roman"/>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Haryana</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186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32049">
                <a:tc>
                  <a:txBody>
                    <a:bodyPr/>
                    <a:lstStyle/>
                    <a:p>
                      <a:pPr algn="ctr" fontAlgn="ctr"/>
                      <a:r>
                        <a:rPr lang="en-US" sz="1800" b="1" i="0" u="none" strike="noStrike">
                          <a:solidFill>
                            <a:srgbClr val="000000"/>
                          </a:solidFill>
                          <a:latin typeface="Times New Roman"/>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Delhi</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153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32049">
                <a:tc>
                  <a:txBody>
                    <a:bodyPr/>
                    <a:lstStyle/>
                    <a:p>
                      <a:pPr algn="ctr" fontAlgn="ctr"/>
                      <a:r>
                        <a:rPr lang="en-US" sz="1800" b="1" i="0" u="none" strike="noStrike">
                          <a:solidFill>
                            <a:srgbClr val="000000"/>
                          </a:solidFill>
                          <a:latin typeface="Times New Roman"/>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Uttarakhand</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79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32049">
                <a:tc>
                  <a:txBody>
                    <a:bodyPr/>
                    <a:lstStyle/>
                    <a:p>
                      <a:pPr algn="ctr" fontAlgn="ctr"/>
                      <a:r>
                        <a:rPr lang="en-US" sz="1800" b="1" i="0" u="none" strike="noStrike">
                          <a:solidFill>
                            <a:srgbClr val="000000"/>
                          </a:solidFill>
                          <a:latin typeface="Times New Roman"/>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Madhya Pradesh</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530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32049">
                <a:tc>
                  <a:txBody>
                    <a:bodyPr/>
                    <a:lstStyle/>
                    <a:p>
                      <a:pPr algn="ctr" fontAlgn="ctr"/>
                      <a:r>
                        <a:rPr lang="en-US" sz="1800" b="1" i="0" u="none" strike="noStrike">
                          <a:solidFill>
                            <a:srgbClr val="000000"/>
                          </a:solidFill>
                          <a:latin typeface="Times New Roman"/>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Meghalaya</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32049">
                <a:tc>
                  <a:txBody>
                    <a:bodyPr/>
                    <a:lstStyle/>
                    <a:p>
                      <a:pPr algn="ctr" fontAlgn="ctr"/>
                      <a:r>
                        <a:rPr lang="en-US" sz="1800" b="1" i="0" u="none" strike="noStrike">
                          <a:solidFill>
                            <a:srgbClr val="000000"/>
                          </a:solidFill>
                          <a:latin typeface="Times New Roman"/>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Jammu &amp; Kashmir</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32049">
                <a:tc>
                  <a:txBody>
                    <a:bodyPr/>
                    <a:lstStyle/>
                    <a:p>
                      <a:pPr algn="ctr" fontAlgn="ctr"/>
                      <a:r>
                        <a:rPr lang="en-US" sz="1800" b="1" i="0" u="none" strike="noStrike">
                          <a:solidFill>
                            <a:srgbClr val="000000"/>
                          </a:solidFill>
                          <a:latin typeface="Times New Roman"/>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Chhattisgarh</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195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32049">
                <a:tc>
                  <a:txBody>
                    <a:bodyPr/>
                    <a:lstStyle/>
                    <a:p>
                      <a:pPr algn="ctr" fontAlgn="ctr"/>
                      <a:r>
                        <a:rPr lang="en-US" sz="1800" b="1" i="0" u="none" strike="noStrike">
                          <a:solidFill>
                            <a:srgbClr val="000000"/>
                          </a:solidFill>
                          <a:latin typeface="Times New Roman"/>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Karnataka</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371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32049">
                <a:tc>
                  <a:txBody>
                    <a:bodyPr/>
                    <a:lstStyle/>
                    <a:p>
                      <a:pPr algn="ctr" fontAlgn="ctr"/>
                      <a:r>
                        <a:rPr lang="en-US" sz="1800" b="1" i="0" u="none" strike="noStrike">
                          <a:solidFill>
                            <a:srgbClr val="000000"/>
                          </a:solidFill>
                          <a:latin typeface="Times New Roman"/>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Punjab</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183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332049">
                <a:tc>
                  <a:txBody>
                    <a:bodyPr/>
                    <a:lstStyle/>
                    <a:p>
                      <a:pPr algn="ctr" fontAlgn="ctr"/>
                      <a:r>
                        <a:rPr lang="en-US" sz="1800" b="1" i="0" u="none" strike="noStrike">
                          <a:solidFill>
                            <a:srgbClr val="000000"/>
                          </a:solidFill>
                          <a:latin typeface="Times New Roman"/>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Chandigarh</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332049">
                <a:tc>
                  <a:txBody>
                    <a:bodyPr/>
                    <a:lstStyle/>
                    <a:p>
                      <a:pPr algn="ctr" fontAlgn="ctr"/>
                      <a:r>
                        <a:rPr lang="en-US" sz="1800" b="1" i="0" u="none" strike="noStrike">
                          <a:solidFill>
                            <a:srgbClr val="000000"/>
                          </a:solidFill>
                          <a:latin typeface="Times New Roman"/>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Maharashtra</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774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332049">
                <a:tc>
                  <a:txBody>
                    <a:bodyPr/>
                    <a:lstStyle/>
                    <a:p>
                      <a:pPr algn="ctr" fontAlgn="ctr"/>
                      <a:r>
                        <a:rPr lang="en-US" sz="1800" b="1" i="0" u="none" strike="noStrike">
                          <a:solidFill>
                            <a:srgbClr val="000000"/>
                          </a:solidFill>
                          <a:latin typeface="Times New Roman"/>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Uttar Pradesh</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1408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bl>
          </a:graphicData>
        </a:graphic>
      </p:graphicFrame>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0" y="228603"/>
          <a:ext cx="8686800" cy="6537948"/>
        </p:xfrm>
        <a:graphic>
          <a:graphicData uri="http://schemas.openxmlformats.org/drawingml/2006/table">
            <a:tbl>
              <a:tblPr/>
              <a:tblGrid>
                <a:gridCol w="718247">
                  <a:extLst>
                    <a:ext uri="{9D8B030D-6E8A-4147-A177-3AD203B41FA5}">
                      <a16:colId xmlns:a16="http://schemas.microsoft.com/office/drawing/2014/main" val="20000"/>
                    </a:ext>
                  </a:extLst>
                </a:gridCol>
                <a:gridCol w="4772354">
                  <a:extLst>
                    <a:ext uri="{9D8B030D-6E8A-4147-A177-3AD203B41FA5}">
                      <a16:colId xmlns:a16="http://schemas.microsoft.com/office/drawing/2014/main" val="20001"/>
                    </a:ext>
                  </a:extLst>
                </a:gridCol>
                <a:gridCol w="3196199">
                  <a:extLst>
                    <a:ext uri="{9D8B030D-6E8A-4147-A177-3AD203B41FA5}">
                      <a16:colId xmlns:a16="http://schemas.microsoft.com/office/drawing/2014/main" val="20002"/>
                    </a:ext>
                  </a:extLst>
                </a:gridCol>
              </a:tblGrid>
              <a:tr h="324852">
                <a:tc>
                  <a:txBody>
                    <a:bodyPr/>
                    <a:lstStyle/>
                    <a:p>
                      <a:pPr algn="ctr" fontAlgn="ctr"/>
                      <a:r>
                        <a:rPr lang="en-US" sz="1800" b="1" i="0" u="none" strike="noStrike" dirty="0">
                          <a:solidFill>
                            <a:srgbClr val="000000"/>
                          </a:solidFill>
                          <a:latin typeface="Times New Roman"/>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Rajasthan</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485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4852">
                <a:tc>
                  <a:txBody>
                    <a:bodyPr/>
                    <a:lstStyle/>
                    <a:p>
                      <a:pPr algn="ctr" fontAlgn="ctr"/>
                      <a:r>
                        <a:rPr lang="en-US" sz="1800" b="1" i="0" u="none" strike="noStrike">
                          <a:solidFill>
                            <a:srgbClr val="000000"/>
                          </a:solidFill>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Goa</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4852">
                <a:tc>
                  <a:txBody>
                    <a:bodyPr/>
                    <a:lstStyle/>
                    <a:p>
                      <a:pPr algn="ctr" fontAlgn="ctr"/>
                      <a:r>
                        <a:rPr lang="en-US" sz="1800" b="1" i="0" u="none" strike="noStrike">
                          <a:solidFill>
                            <a:srgbClr val="000000"/>
                          </a:solidFill>
                          <a:latin typeface="Times New Roman"/>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Bihar</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691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4852">
                <a:tc>
                  <a:txBody>
                    <a:bodyPr/>
                    <a:lstStyle/>
                    <a:p>
                      <a:pPr algn="ctr" fontAlgn="ctr"/>
                      <a:r>
                        <a:rPr lang="en-US" sz="1800" b="1" i="0" u="none" strike="noStrike">
                          <a:solidFill>
                            <a:srgbClr val="000000"/>
                          </a:solidFill>
                          <a:latin typeface="Times New Roman"/>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Jharkhand</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142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4852">
                <a:tc>
                  <a:txBody>
                    <a:bodyPr/>
                    <a:lstStyle/>
                    <a:p>
                      <a:pPr algn="ctr" fontAlgn="ctr"/>
                      <a:r>
                        <a:rPr lang="en-US" sz="1800" b="1" i="0" u="none" strike="noStrike">
                          <a:solidFill>
                            <a:srgbClr val="000000"/>
                          </a:solidFill>
                          <a:latin typeface="Times New Roman"/>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Telangana</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216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4852">
                <a:tc>
                  <a:txBody>
                    <a:bodyPr/>
                    <a:lstStyle/>
                    <a:p>
                      <a:pPr algn="ctr" fontAlgn="ctr"/>
                      <a:r>
                        <a:rPr lang="en-US" sz="1800" b="1" i="0" u="none" strike="noStrike">
                          <a:solidFill>
                            <a:srgbClr val="000000"/>
                          </a:solidFill>
                          <a:latin typeface="Times New Roman"/>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Tamil Nadu</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466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4852">
                <a:tc>
                  <a:txBody>
                    <a:bodyPr/>
                    <a:lstStyle/>
                    <a:p>
                      <a:pPr algn="ctr" fontAlgn="ctr"/>
                      <a:r>
                        <a:rPr lang="en-US" sz="1800" b="1" i="0" u="none" strike="noStrike">
                          <a:solidFill>
                            <a:srgbClr val="000000"/>
                          </a:solidFill>
                          <a:latin typeface="Times New Roman"/>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West Bengal</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569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4852">
                <a:tc>
                  <a:txBody>
                    <a:bodyPr/>
                    <a:lstStyle/>
                    <a:p>
                      <a:pPr algn="ctr" fontAlgn="ctr"/>
                      <a:r>
                        <a:rPr lang="en-US" sz="1800" b="1" i="0" u="none" strike="noStrike">
                          <a:solidFill>
                            <a:srgbClr val="000000"/>
                          </a:solidFill>
                          <a:latin typeface="Times New Roman"/>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Manipur</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4852">
                <a:tc>
                  <a:txBody>
                    <a:bodyPr/>
                    <a:lstStyle/>
                    <a:p>
                      <a:pPr algn="ctr" fontAlgn="ctr"/>
                      <a:r>
                        <a:rPr lang="en-US" sz="1800" b="1" i="0" u="none" strike="noStrike">
                          <a:solidFill>
                            <a:srgbClr val="000000"/>
                          </a:solidFill>
                          <a:latin typeface="Times New Roman"/>
                        </a:rPr>
                        <a:t>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Gujarat</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360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4852">
                <a:tc>
                  <a:txBody>
                    <a:bodyPr/>
                    <a:lstStyle/>
                    <a:p>
                      <a:pPr algn="ctr" fontAlgn="ctr"/>
                      <a:r>
                        <a:rPr lang="en-US" sz="1800" b="1" i="0" u="none" strike="noStrike">
                          <a:solidFill>
                            <a:srgbClr val="000000"/>
                          </a:solidFill>
                          <a:latin typeface="Times New Roman"/>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Arunachal Pradesh</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4852">
                <a:tc>
                  <a:txBody>
                    <a:bodyPr/>
                    <a:lstStyle/>
                    <a:p>
                      <a:pPr algn="ctr" fontAlgn="ctr"/>
                      <a:r>
                        <a:rPr lang="en-US" sz="1800" b="1" i="0" u="none" strike="noStrike">
                          <a:solidFill>
                            <a:srgbClr val="000000"/>
                          </a:solidFill>
                          <a:latin typeface="Times New Roman"/>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Nagaland</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24852">
                <a:tc>
                  <a:txBody>
                    <a:bodyPr/>
                    <a:lstStyle/>
                    <a:p>
                      <a:pPr algn="ctr" fontAlgn="ctr"/>
                      <a:r>
                        <a:rPr lang="en-US" sz="1800" b="1"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Sikkim</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24852">
                <a:tc>
                  <a:txBody>
                    <a:bodyPr/>
                    <a:lstStyle/>
                    <a:p>
                      <a:pPr algn="ctr" fontAlgn="ctr"/>
                      <a:r>
                        <a:rPr lang="en-US" sz="1800" b="1" i="0" u="none" strike="noStrike">
                          <a:solidFill>
                            <a:srgbClr val="000000"/>
                          </a:solidFill>
                          <a:latin typeface="Times New Roman"/>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Mizoram</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24852">
                <a:tc>
                  <a:txBody>
                    <a:bodyPr/>
                    <a:lstStyle/>
                    <a:p>
                      <a:pPr algn="ctr" fontAlgn="ctr"/>
                      <a:r>
                        <a:rPr lang="en-US" sz="1800" b="1" i="0" u="none" strike="noStrike">
                          <a:solidFill>
                            <a:srgbClr val="000000"/>
                          </a:solidFill>
                          <a:latin typeface="Times New Roman"/>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Andaman &amp; Nicobar Islands</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24852">
                <a:tc>
                  <a:txBody>
                    <a:bodyPr/>
                    <a:lstStyle/>
                    <a:p>
                      <a:pPr algn="ctr" fontAlgn="ctr"/>
                      <a:r>
                        <a:rPr lang="en-US" sz="1800" b="1" i="0" u="none" strike="noStrike">
                          <a:solidFill>
                            <a:srgbClr val="000000"/>
                          </a:solidFill>
                          <a:latin typeface="Times New Roman"/>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Tripura</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24852">
                <a:tc>
                  <a:txBody>
                    <a:bodyPr/>
                    <a:lstStyle/>
                    <a:p>
                      <a:pPr algn="ctr" fontAlgn="ctr"/>
                      <a:r>
                        <a:rPr lang="en-US" sz="1800" b="1" i="0" u="none" strike="noStrike">
                          <a:solidFill>
                            <a:srgbClr val="000000"/>
                          </a:solidFill>
                          <a:latin typeface="Times New Roman"/>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Daman &amp; Diu</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324852">
                <a:tc>
                  <a:txBody>
                    <a:bodyPr/>
                    <a:lstStyle/>
                    <a:p>
                      <a:pPr algn="ctr" fontAlgn="ctr"/>
                      <a:r>
                        <a:rPr lang="en-US" sz="1800" b="1" i="0" u="none" strike="noStrike">
                          <a:solidFill>
                            <a:srgbClr val="000000"/>
                          </a:solidFill>
                          <a:latin typeface="Times New Roman"/>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Dadar and Nagar Haveli</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324852">
                <a:tc>
                  <a:txBody>
                    <a:bodyPr/>
                    <a:lstStyle/>
                    <a:p>
                      <a:pPr algn="ctr" fontAlgn="ctr"/>
                      <a:r>
                        <a:rPr lang="en-US" sz="1800" b="1" i="0" u="none" strike="noStrike">
                          <a:solidFill>
                            <a:srgbClr val="000000"/>
                          </a:solidFill>
                          <a:latin typeface="Times New Roman"/>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Puducherry</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324852">
                <a:tc>
                  <a:txBody>
                    <a:bodyPr/>
                    <a:lstStyle/>
                    <a:p>
                      <a:pPr algn="ctr" fontAlgn="ctr"/>
                      <a:r>
                        <a:rPr lang="en-US" sz="1800" b="1" i="0" u="none" strike="noStrike">
                          <a:solidFill>
                            <a:srgbClr val="000000"/>
                          </a:solidFill>
                          <a:latin typeface="Times New Roman"/>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Calibri"/>
                        </a:rPr>
                        <a:t>Lakshadweep</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Calibri"/>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324852">
                <a:tc>
                  <a:txBody>
                    <a:bodyPr/>
                    <a:lstStyle/>
                    <a:p>
                      <a:pPr algn="ctr" fontAlgn="ctr"/>
                      <a:endParaRPr lang="en-US" sz="2400" b="1" i="0" u="none" strike="noStrike" dirty="0">
                        <a:solidFill>
                          <a:srgbClr val="FF0000"/>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1" i="0" u="none" strike="noStrike">
                          <a:solidFill>
                            <a:srgbClr val="FF0000"/>
                          </a:solidFill>
                          <a:latin typeface="Calibri"/>
                        </a:rPr>
                        <a:t>Total</a:t>
                      </a:r>
                    </a:p>
                  </a:txBody>
                  <a:tcPr marL="17145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1" i="0" u="none" strike="noStrike" dirty="0">
                          <a:solidFill>
                            <a:srgbClr val="FF0000"/>
                          </a:solidFill>
                          <a:latin typeface="Calibri"/>
                        </a:rPr>
                        <a:t>8387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bl>
          </a:graphicData>
        </a:graphic>
      </p:graphicFrame>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solidFill>
                  <a:srgbClr val="FF0000"/>
                </a:solidFill>
              </a:rPr>
              <a:t>NTSE RESERVATION</a:t>
            </a:r>
            <a:br>
              <a:rPr lang="en-US" sz="2800" b="1" dirty="0">
                <a:solidFill>
                  <a:srgbClr val="FF0000"/>
                </a:solidFill>
              </a:rPr>
            </a:br>
            <a:r>
              <a:rPr lang="en-US" sz="2400" dirty="0"/>
              <a:t> Have a look at the category-wise reservation applicable at national level i.e. for stage II examination given as under-</a:t>
            </a:r>
          </a:p>
        </p:txBody>
      </p:sp>
      <p:graphicFrame>
        <p:nvGraphicFramePr>
          <p:cNvPr id="4" name="Table 3"/>
          <p:cNvGraphicFramePr>
            <a:graphicFrameLocks noGrp="1"/>
          </p:cNvGraphicFramePr>
          <p:nvPr/>
        </p:nvGraphicFramePr>
        <p:xfrm>
          <a:off x="2514600" y="1524000"/>
          <a:ext cx="7162801" cy="1676400"/>
        </p:xfrm>
        <a:graphic>
          <a:graphicData uri="http://schemas.openxmlformats.org/drawingml/2006/table">
            <a:tbl>
              <a:tblPr/>
              <a:tblGrid>
                <a:gridCol w="592239">
                  <a:extLst>
                    <a:ext uri="{9D8B030D-6E8A-4147-A177-3AD203B41FA5}">
                      <a16:colId xmlns:a16="http://schemas.microsoft.com/office/drawing/2014/main" val="20000"/>
                    </a:ext>
                  </a:extLst>
                </a:gridCol>
                <a:gridCol w="3935099">
                  <a:extLst>
                    <a:ext uri="{9D8B030D-6E8A-4147-A177-3AD203B41FA5}">
                      <a16:colId xmlns:a16="http://schemas.microsoft.com/office/drawing/2014/main" val="20001"/>
                    </a:ext>
                  </a:extLst>
                </a:gridCol>
                <a:gridCol w="2635463">
                  <a:extLst>
                    <a:ext uri="{9D8B030D-6E8A-4147-A177-3AD203B41FA5}">
                      <a16:colId xmlns:a16="http://schemas.microsoft.com/office/drawing/2014/main" val="20002"/>
                    </a:ext>
                  </a:extLst>
                </a:gridCol>
              </a:tblGrid>
              <a:tr h="279400">
                <a:tc>
                  <a:txBody>
                    <a:bodyPr/>
                    <a:lstStyle/>
                    <a:p>
                      <a:pPr algn="l" fontAlgn="b"/>
                      <a:r>
                        <a:rPr lang="en-US" sz="1600" b="0" i="0" u="none" strike="noStrike" dirty="0">
                          <a:solidFill>
                            <a:srgbClr val="0070C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70C0"/>
                          </a:solidFill>
                          <a:latin typeface="Calibri"/>
                        </a:rPr>
                        <a:t>Category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70C0"/>
                          </a:solidFill>
                          <a:latin typeface="Calibri"/>
                        </a:rPr>
                        <a:t>Reservation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79400">
                <a:tc>
                  <a:txBody>
                    <a:bodyPr/>
                    <a:lstStyle/>
                    <a:p>
                      <a:pPr algn="ctr" fontAlgn="ctr"/>
                      <a:r>
                        <a:rPr lang="en-US" sz="1600" b="0" i="0" u="none" strike="noStrike">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Schedule Caste (SC)</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latin typeface="Calibri"/>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79400">
                <a:tc>
                  <a:txBody>
                    <a:bodyPr/>
                    <a:lstStyle/>
                    <a:p>
                      <a:pPr algn="ctr" fontAlgn="ctr"/>
                      <a:r>
                        <a:rPr lang="en-US" sz="1600" b="0" i="0" u="none" strike="noStrike">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Scheduled Tribe (ST)</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latin typeface="Calibri"/>
                        </a:rPr>
                        <a:t>7.50%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79400">
                <a:tc>
                  <a:txBody>
                    <a:bodyPr/>
                    <a:lstStyle/>
                    <a:p>
                      <a:pPr algn="ctr" fontAlgn="ctr"/>
                      <a:r>
                        <a:rPr lang="en-US" sz="1600" b="0" i="0" u="none" strike="noStrike">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Other Backward Classes (Non-Creamy Layer)</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latin typeface="Calibri"/>
                        </a:rPr>
                        <a:t>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79400">
                <a:tc>
                  <a:txBody>
                    <a:bodyPr/>
                    <a:lstStyle/>
                    <a:p>
                      <a:pPr algn="ctr" fontAlgn="ctr"/>
                      <a:r>
                        <a:rPr lang="en-US" sz="1600" b="0" i="0" u="none" strike="noStrike">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Economically Backward Section (EWS)</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latin typeface="Calibri"/>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79400">
                <a:tc>
                  <a:txBody>
                    <a:bodyPr/>
                    <a:lstStyle/>
                    <a:p>
                      <a:pPr algn="ctr" fontAlgn="ctr"/>
                      <a:r>
                        <a:rPr lang="en-US" sz="1600" b="0" i="0" u="none" strike="noStrike">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Children with benchmark disabilities</a:t>
                      </a: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latin typeface="Calibri"/>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itle 1"/>
          <p:cNvSpPr txBox="1">
            <a:spLocks/>
          </p:cNvSpPr>
          <p:nvPr/>
        </p:nvSpPr>
        <p:spPr>
          <a:xfrm>
            <a:off x="1981200" y="3505200"/>
            <a:ext cx="8229600" cy="1752600"/>
          </a:xfrm>
          <a:prstGeom prst="rect">
            <a:avLst/>
          </a:prstGeom>
        </p:spPr>
        <p:txBody>
          <a:bodyPr vert="horz" lIns="91440" tIns="45720" rIns="91440" bIns="45720" rtlCol="0" anchor="ctr">
            <a:noAutofit/>
          </a:bodyPr>
          <a:lstStyle/>
          <a:p>
            <a:pPr lvl="0" algn="ctr">
              <a:spcBef>
                <a:spcPct val="0"/>
              </a:spcBef>
            </a:pPr>
            <a:r>
              <a:rPr lang="en-US" sz="2400" b="1" dirty="0">
                <a:solidFill>
                  <a:srgbClr val="FF0000"/>
                </a:solidFill>
                <a:latin typeface="+mj-lt"/>
                <a:ea typeface="+mj-ea"/>
                <a:cs typeface="+mj-cs"/>
              </a:rPr>
              <a:t>NTSE Eligibility Criteria 2021</a:t>
            </a:r>
          </a:p>
          <a:p>
            <a:pPr lvl="0" algn="ctr">
              <a:spcBef>
                <a:spcPct val="0"/>
              </a:spcBef>
            </a:pPr>
            <a:r>
              <a:rPr lang="en-US" sz="2400" dirty="0">
                <a:latin typeface="+mj-lt"/>
                <a:ea typeface="+mj-ea"/>
                <a:cs typeface="+mj-cs"/>
              </a:rPr>
              <a:t>Before submitting application for NTSE, candidates must go through the eligibility criteria. Only eligible candidates are required to fill the applications. Interested students can get a brief on NTSE eligibility requirements shared as under-  </a:t>
            </a: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73076"/>
            <a:ext cx="8229600" cy="746124"/>
          </a:xfrm>
        </p:spPr>
        <p:txBody>
          <a:bodyPr>
            <a:normAutofit/>
          </a:bodyPr>
          <a:lstStyle/>
          <a:p>
            <a:r>
              <a:rPr lang="en-US" sz="3200" b="1" dirty="0">
                <a:solidFill>
                  <a:srgbClr val="0070C0"/>
                </a:solidFill>
                <a:latin typeface="Times New Roman" pitchFamily="18" charset="0"/>
                <a:cs typeface="Times New Roman" pitchFamily="18" charset="0"/>
              </a:rPr>
              <a:t>For State Level Exam (Stage I)</a:t>
            </a:r>
          </a:p>
        </p:txBody>
      </p:sp>
      <p:graphicFrame>
        <p:nvGraphicFramePr>
          <p:cNvPr id="4" name="Table 3"/>
          <p:cNvGraphicFramePr>
            <a:graphicFrameLocks noGrp="1"/>
          </p:cNvGraphicFramePr>
          <p:nvPr/>
        </p:nvGraphicFramePr>
        <p:xfrm>
          <a:off x="2514599" y="1305560"/>
          <a:ext cx="7391401" cy="1971040"/>
        </p:xfrm>
        <a:graphic>
          <a:graphicData uri="http://schemas.openxmlformats.org/drawingml/2006/table">
            <a:tbl>
              <a:tblPr/>
              <a:tblGrid>
                <a:gridCol w="966898">
                  <a:extLst>
                    <a:ext uri="{9D8B030D-6E8A-4147-A177-3AD203B41FA5}">
                      <a16:colId xmlns:a16="http://schemas.microsoft.com/office/drawing/2014/main" val="20000"/>
                    </a:ext>
                  </a:extLst>
                </a:gridCol>
                <a:gridCol w="6424503">
                  <a:extLst>
                    <a:ext uri="{9D8B030D-6E8A-4147-A177-3AD203B41FA5}">
                      <a16:colId xmlns:a16="http://schemas.microsoft.com/office/drawing/2014/main" val="20001"/>
                    </a:ext>
                  </a:extLst>
                </a:gridCol>
              </a:tblGrid>
              <a:tr h="358964">
                <a:tc>
                  <a:txBody>
                    <a:bodyPr/>
                    <a:lstStyle/>
                    <a:p>
                      <a:pPr algn="ctr" fontAlgn="ctr"/>
                      <a:r>
                        <a:rPr lang="en-US" sz="1600" b="1" i="0" u="none" strike="noStrike" dirty="0">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chemeClr val="tx1"/>
                          </a:solidFill>
                          <a:latin typeface="+mn-lt"/>
                        </a:rPr>
                        <a:t>Students studying in class 10th in any recognized school are eligible.</a:t>
                      </a:r>
                      <a:endParaRPr lang="en-US" sz="1600" b="1" i="0" u="none" strike="noStrike" dirty="0">
                        <a:solidFill>
                          <a:schemeClr val="tx1"/>
                        </a:solidFill>
                        <a:latin typeface="Calibri"/>
                      </a:endParaRP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58964">
                <a:tc>
                  <a:txBody>
                    <a:bodyPr/>
                    <a:lstStyle/>
                    <a:p>
                      <a:pPr algn="ctr" fontAlgn="ctr"/>
                      <a:r>
                        <a:rPr lang="en-US" sz="1600" b="1"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States may apply other eligibility conditions as per their rule.</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26556">
                <a:tc>
                  <a:txBody>
                    <a:bodyPr/>
                    <a:lstStyle/>
                    <a:p>
                      <a:pPr algn="ctr" fontAlgn="ctr"/>
                      <a:r>
                        <a:rPr lang="en-US" sz="1600" b="1" i="0" u="none" strike="noStrike" dirty="0">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Students enrolled under Open and Distance Learning (ODL) are also eligible provided they should be below the age of 18 years as on 1st July.</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26556">
                <a:tc>
                  <a:txBody>
                    <a:bodyPr/>
                    <a:lstStyle/>
                    <a:p>
                      <a:pPr algn="ctr" fontAlgn="ctr"/>
                      <a:r>
                        <a:rPr lang="en-US" sz="1600" b="1" i="0" u="none" strike="noStrike" dirty="0">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All the students are advised to fulfill the eligibility requirements specified by the state.</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Title 1"/>
          <p:cNvSpPr txBox="1">
            <a:spLocks/>
          </p:cNvSpPr>
          <p:nvPr/>
        </p:nvSpPr>
        <p:spPr>
          <a:xfrm>
            <a:off x="1981200" y="3276600"/>
            <a:ext cx="8229600" cy="746124"/>
          </a:xfrm>
          <a:prstGeom prst="rect">
            <a:avLst/>
          </a:prstGeom>
        </p:spPr>
        <p:txBody>
          <a:bodyPr vert="horz" lIns="91440" tIns="45720" rIns="91440" bIns="45720" rtlCol="0" anchor="ctr">
            <a:normAutofit/>
          </a:bodyPr>
          <a:lstStyle/>
          <a:p>
            <a:pPr lvl="0" algn="ctr">
              <a:spcBef>
                <a:spcPct val="0"/>
              </a:spcBef>
            </a:pPr>
            <a:r>
              <a:rPr lang="en-US" sz="3200" b="1" dirty="0">
                <a:solidFill>
                  <a:srgbClr val="0070C0"/>
                </a:solidFill>
                <a:latin typeface="Times New Roman" pitchFamily="18" charset="0"/>
                <a:ea typeface="+mj-ea"/>
                <a:cs typeface="Times New Roman" pitchFamily="18" charset="0"/>
              </a:rPr>
              <a:t>For National Level Exam (Stage II)</a:t>
            </a:r>
          </a:p>
        </p:txBody>
      </p:sp>
      <p:graphicFrame>
        <p:nvGraphicFramePr>
          <p:cNvPr id="6" name="Table 5"/>
          <p:cNvGraphicFramePr>
            <a:graphicFrameLocks noGrp="1"/>
          </p:cNvGraphicFramePr>
          <p:nvPr/>
        </p:nvGraphicFramePr>
        <p:xfrm>
          <a:off x="2514601" y="4191000"/>
          <a:ext cx="7391401" cy="1676400"/>
        </p:xfrm>
        <a:graphic>
          <a:graphicData uri="http://schemas.openxmlformats.org/drawingml/2006/table">
            <a:tbl>
              <a:tblPr/>
              <a:tblGrid>
                <a:gridCol w="966898">
                  <a:extLst>
                    <a:ext uri="{9D8B030D-6E8A-4147-A177-3AD203B41FA5}">
                      <a16:colId xmlns:a16="http://schemas.microsoft.com/office/drawing/2014/main" val="20000"/>
                    </a:ext>
                  </a:extLst>
                </a:gridCol>
                <a:gridCol w="6424503">
                  <a:extLst>
                    <a:ext uri="{9D8B030D-6E8A-4147-A177-3AD203B41FA5}">
                      <a16:colId xmlns:a16="http://schemas.microsoft.com/office/drawing/2014/main" val="20001"/>
                    </a:ext>
                  </a:extLst>
                </a:gridCol>
              </a:tblGrid>
              <a:tr h="409787">
                <a:tc>
                  <a:txBody>
                    <a:bodyPr/>
                    <a:lstStyle/>
                    <a:p>
                      <a:pPr algn="ctr" fontAlgn="ctr"/>
                      <a:r>
                        <a:rPr lang="en-US" sz="1600" b="1" i="0" u="none" strike="noStrike" dirty="0">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chemeClr val="tx1"/>
                          </a:solidFill>
                          <a:latin typeface="+mn-lt"/>
                        </a:rPr>
                        <a:t>Students must have qualified stage I exam.</a:t>
                      </a:r>
                      <a:endParaRPr lang="en-US" sz="1600" b="1" i="0" u="none" strike="noStrike" dirty="0">
                        <a:solidFill>
                          <a:schemeClr val="tx1"/>
                        </a:solidFill>
                        <a:latin typeface="Calibri"/>
                      </a:endParaRP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266613">
                <a:tc>
                  <a:txBody>
                    <a:bodyPr/>
                    <a:lstStyle/>
                    <a:p>
                      <a:pPr algn="ctr" fontAlgn="ctr"/>
                      <a:r>
                        <a:rPr lang="en-US" sz="1600" b="1"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Stage II exam is open to all the Indian nationals and also Indian students studying abroad. Indian students studying abroad can read the complete eligibility requirement details given on the official information brochure</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solidFill>
                  <a:srgbClr val="0070C0"/>
                </a:solidFill>
              </a:rPr>
              <a:t>NTSE Application links and Liaison Office Addresses</a:t>
            </a:r>
          </a:p>
        </p:txBody>
      </p:sp>
      <p:graphicFrame>
        <p:nvGraphicFramePr>
          <p:cNvPr id="4" name="Table 3"/>
          <p:cNvGraphicFramePr>
            <a:graphicFrameLocks noGrp="1"/>
          </p:cNvGraphicFramePr>
          <p:nvPr/>
        </p:nvGraphicFramePr>
        <p:xfrm>
          <a:off x="2514601" y="1447800"/>
          <a:ext cx="7391401" cy="1933788"/>
        </p:xfrm>
        <a:graphic>
          <a:graphicData uri="http://schemas.openxmlformats.org/drawingml/2006/table">
            <a:tbl>
              <a:tblPr/>
              <a:tblGrid>
                <a:gridCol w="353092">
                  <a:extLst>
                    <a:ext uri="{9D8B030D-6E8A-4147-A177-3AD203B41FA5}">
                      <a16:colId xmlns:a16="http://schemas.microsoft.com/office/drawing/2014/main" val="20000"/>
                    </a:ext>
                  </a:extLst>
                </a:gridCol>
                <a:gridCol w="2346103">
                  <a:extLst>
                    <a:ext uri="{9D8B030D-6E8A-4147-A177-3AD203B41FA5}">
                      <a16:colId xmlns:a16="http://schemas.microsoft.com/office/drawing/2014/main" val="20001"/>
                    </a:ext>
                  </a:extLst>
                </a:gridCol>
                <a:gridCol w="2346103">
                  <a:extLst>
                    <a:ext uri="{9D8B030D-6E8A-4147-A177-3AD203B41FA5}">
                      <a16:colId xmlns:a16="http://schemas.microsoft.com/office/drawing/2014/main" val="20002"/>
                    </a:ext>
                  </a:extLst>
                </a:gridCol>
                <a:gridCol w="2346103">
                  <a:extLst>
                    <a:ext uri="{9D8B030D-6E8A-4147-A177-3AD203B41FA5}">
                      <a16:colId xmlns:a16="http://schemas.microsoft.com/office/drawing/2014/main" val="20003"/>
                    </a:ext>
                  </a:extLst>
                </a:gridCol>
              </a:tblGrid>
              <a:tr h="1933788">
                <a:tc>
                  <a:txBody>
                    <a:bodyPr/>
                    <a:lstStyle/>
                    <a:p>
                      <a:pPr algn="ctr" fontAlgn="ctr"/>
                      <a:r>
                        <a:rPr lang="en-US" sz="1600" b="1" i="0" u="none" strike="noStrike" dirty="0">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Karnataka</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Karnataka Board of Secondary Education 6th Cross Rd, </a:t>
                      </a:r>
                      <a:r>
                        <a:rPr lang="en-US" sz="1600" b="1" i="0" u="none" strike="noStrike" dirty="0" err="1">
                          <a:solidFill>
                            <a:srgbClr val="000000"/>
                          </a:solidFill>
                          <a:latin typeface="+mn-lt"/>
                        </a:rPr>
                        <a:t>Malleshwaram</a:t>
                      </a:r>
                      <a:r>
                        <a:rPr lang="en-US" sz="1600" b="1" i="0" u="none" strike="noStrike" dirty="0">
                          <a:solidFill>
                            <a:srgbClr val="000000"/>
                          </a:solidFill>
                          <a:latin typeface="+mn-lt"/>
                        </a:rPr>
                        <a:t>, </a:t>
                      </a:r>
                      <a:r>
                        <a:rPr lang="en-US" sz="1600" b="1" i="0" u="none" strike="noStrike" dirty="0" err="1">
                          <a:solidFill>
                            <a:srgbClr val="000000"/>
                          </a:solidFill>
                          <a:latin typeface="+mn-lt"/>
                        </a:rPr>
                        <a:t>Bengaluru</a:t>
                      </a:r>
                      <a:r>
                        <a:rPr lang="en-US" sz="1600" b="1" i="0" u="none" strike="noStrike" dirty="0">
                          <a:solidFill>
                            <a:srgbClr val="000000"/>
                          </a:solidFill>
                          <a:latin typeface="+mn-lt"/>
                        </a:rPr>
                        <a:t>, Karnataka 560003</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70C0"/>
                          </a:solidFill>
                          <a:latin typeface="+mn-lt"/>
                        </a:rPr>
                        <a:t>www.kseeb.kar.nic.in </a:t>
                      </a:r>
                      <a:endParaRPr lang="en-US" sz="16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5" name="Title 1"/>
          <p:cNvSpPr txBox="1">
            <a:spLocks/>
          </p:cNvSpPr>
          <p:nvPr/>
        </p:nvSpPr>
        <p:spPr>
          <a:xfrm>
            <a:off x="1981200" y="3505200"/>
            <a:ext cx="8229600" cy="685800"/>
          </a:xfrm>
          <a:prstGeom prst="rect">
            <a:avLst/>
          </a:prstGeom>
        </p:spPr>
        <p:txBody>
          <a:bodyPr vert="horz" lIns="91440" tIns="45720" rIns="91440" bIns="45720" rtlCol="0" anchor="ctr">
            <a:noAutofit/>
          </a:bodyPr>
          <a:lstStyle/>
          <a:p>
            <a:pPr lvl="0" algn="ctr">
              <a:spcBef>
                <a:spcPct val="0"/>
              </a:spcBef>
            </a:pPr>
            <a:r>
              <a:rPr lang="en-US" sz="2400" b="1" dirty="0">
                <a:solidFill>
                  <a:srgbClr val="0070C0"/>
                </a:solidFill>
                <a:latin typeface="+mj-lt"/>
                <a:ea typeface="+mj-ea"/>
                <a:cs typeface="+mj-cs"/>
              </a:rPr>
              <a:t>Keep India Smiling Foundational Scholarship </a:t>
            </a:r>
            <a:r>
              <a:rPr lang="en-US" sz="2400" b="1" dirty="0" err="1">
                <a:solidFill>
                  <a:srgbClr val="0070C0"/>
                </a:solidFill>
                <a:latin typeface="+mj-lt"/>
                <a:ea typeface="+mj-ea"/>
                <a:cs typeface="+mj-cs"/>
              </a:rPr>
              <a:t>Programme</a:t>
            </a:r>
            <a:endParaRPr lang="en-US" sz="2400" b="1" dirty="0">
              <a:solidFill>
                <a:srgbClr val="0070C0"/>
              </a:solidFill>
              <a:latin typeface="+mj-lt"/>
              <a:ea typeface="+mj-ea"/>
              <a:cs typeface="+mj-cs"/>
            </a:endParaRPr>
          </a:p>
        </p:txBody>
      </p:sp>
      <p:sp>
        <p:nvSpPr>
          <p:cNvPr id="6" name="Title 1"/>
          <p:cNvSpPr txBox="1">
            <a:spLocks/>
          </p:cNvSpPr>
          <p:nvPr/>
        </p:nvSpPr>
        <p:spPr>
          <a:xfrm>
            <a:off x="1981200" y="4114800"/>
            <a:ext cx="8229600" cy="1600200"/>
          </a:xfrm>
          <a:prstGeom prst="rect">
            <a:avLst/>
          </a:prstGeom>
        </p:spPr>
        <p:txBody>
          <a:bodyPr vert="horz" lIns="91440" tIns="45720" rIns="91440" bIns="45720" rtlCol="0" anchor="ctr">
            <a:noAutofit/>
          </a:bodyPr>
          <a:lstStyle/>
          <a:p>
            <a:pPr lvl="0" algn="just">
              <a:spcBef>
                <a:spcPct val="0"/>
              </a:spcBef>
            </a:pPr>
            <a:r>
              <a:rPr lang="en-US" sz="2000" dirty="0">
                <a:latin typeface="+mj-lt"/>
                <a:ea typeface="+mj-ea"/>
                <a:cs typeface="+mj-cs"/>
              </a:rPr>
              <a:t>The Scholarship </a:t>
            </a:r>
            <a:r>
              <a:rPr lang="en-US" sz="2000" dirty="0" err="1">
                <a:latin typeface="+mj-lt"/>
                <a:ea typeface="+mj-ea"/>
                <a:cs typeface="+mj-cs"/>
              </a:rPr>
              <a:t>Programme</a:t>
            </a:r>
            <a:r>
              <a:rPr lang="en-US" sz="2000" dirty="0">
                <a:latin typeface="+mj-lt"/>
                <a:ea typeface="+mj-ea"/>
                <a:cs typeface="+mj-cs"/>
              </a:rPr>
              <a:t> is an initiative by Colgate-Palmolive (India). The scholarship is aimed at providing financial aid to students with meritorious academic background. The scholarship is for the students in Class 10th and 12th, seeking Higher Education. Also, there are a few more special scholarship programs for sportspersons and socially active students.</a:t>
            </a: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solidFill>
                  <a:srgbClr val="C00000"/>
                </a:solidFill>
              </a:rPr>
              <a:t>Keep India Smiling Foundational Scholarship – Overview</a:t>
            </a:r>
          </a:p>
        </p:txBody>
      </p:sp>
      <p:graphicFrame>
        <p:nvGraphicFramePr>
          <p:cNvPr id="4" name="Table 3"/>
          <p:cNvGraphicFramePr>
            <a:graphicFrameLocks noGrp="1"/>
          </p:cNvGraphicFramePr>
          <p:nvPr/>
        </p:nvGraphicFramePr>
        <p:xfrm>
          <a:off x="2514600" y="1447800"/>
          <a:ext cx="7696200" cy="4602480"/>
        </p:xfrm>
        <a:graphic>
          <a:graphicData uri="http://schemas.openxmlformats.org/drawingml/2006/table">
            <a:tbl>
              <a:tblPr/>
              <a:tblGrid>
                <a:gridCol w="538613">
                  <a:extLst>
                    <a:ext uri="{9D8B030D-6E8A-4147-A177-3AD203B41FA5}">
                      <a16:colId xmlns:a16="http://schemas.microsoft.com/office/drawing/2014/main" val="20000"/>
                    </a:ext>
                  </a:extLst>
                </a:gridCol>
                <a:gridCol w="2714420">
                  <a:extLst>
                    <a:ext uri="{9D8B030D-6E8A-4147-A177-3AD203B41FA5}">
                      <a16:colId xmlns:a16="http://schemas.microsoft.com/office/drawing/2014/main" val="20001"/>
                    </a:ext>
                  </a:extLst>
                </a:gridCol>
                <a:gridCol w="4443167">
                  <a:extLst>
                    <a:ext uri="{9D8B030D-6E8A-4147-A177-3AD203B41FA5}">
                      <a16:colId xmlns:a16="http://schemas.microsoft.com/office/drawing/2014/main" val="20002"/>
                    </a:ext>
                  </a:extLst>
                </a:gridCol>
              </a:tblGrid>
              <a:tr h="457200">
                <a:tc>
                  <a:txBody>
                    <a:bodyPr/>
                    <a:lstStyle/>
                    <a:p>
                      <a:pPr algn="ctr" fontAlgn="ctr"/>
                      <a:r>
                        <a:rPr lang="en-US" sz="1600" b="1" i="0" u="none" strike="noStrike" dirty="0">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Scholarship</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Keep India Smiling Foundational Scholarship</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57200">
                <a:tc>
                  <a:txBody>
                    <a:bodyPr/>
                    <a:lstStyle/>
                    <a:p>
                      <a:pPr algn="ctr" fontAlgn="ctr"/>
                      <a:r>
                        <a:rPr lang="en-US" sz="1600" b="1"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Scholarship for</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Class 11th/ Graduates/ Undergraduates/ Diploma/ Engineering/ Other Vocational course program</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algn="ctr" fontAlgn="ctr"/>
                      <a:r>
                        <a:rPr lang="en-US" sz="1600" b="1" i="0" u="none" strike="noStrike" dirty="0">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Scholarship by</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Colgate-Palmolive (India) Ltd.</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algn="ctr" fontAlgn="ctr"/>
                      <a:r>
                        <a:rPr lang="en-US" sz="1600" b="1" i="0" u="none" strike="noStrike" dirty="0">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Scholarship Period</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April to February</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algn="ctr" fontAlgn="ctr"/>
                      <a:r>
                        <a:rPr lang="en-US" sz="1600" b="1" i="0" u="none" strike="noStrike" dirty="0">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Nationality</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Indian nationals</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57200">
                <a:tc>
                  <a:txBody>
                    <a:bodyPr/>
                    <a:lstStyle/>
                    <a:p>
                      <a:pPr algn="ctr" fontAlgn="ctr"/>
                      <a:r>
                        <a:rPr lang="en-US" sz="1600" b="1" i="0" u="none" strike="noStrike" dirty="0">
                          <a:solidFill>
                            <a:srgbClr val="000000"/>
                          </a:solidFill>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Scholarship Type</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Annual</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57200">
                <a:tc>
                  <a:txBody>
                    <a:bodyPr/>
                    <a:lstStyle/>
                    <a:p>
                      <a:pPr algn="ctr" fontAlgn="ctr"/>
                      <a:r>
                        <a:rPr lang="en-US" sz="1600" b="1" i="0" u="none" strike="noStrike" dirty="0">
                          <a:solidFill>
                            <a:srgbClr val="000000"/>
                          </a:solidFill>
                          <a:latin typeface="Times New Roman"/>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Benefit Amount</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INR 20,000-75,000</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57200">
                <a:tc>
                  <a:txBody>
                    <a:bodyPr/>
                    <a:lstStyle/>
                    <a:p>
                      <a:pPr algn="ctr" fontAlgn="ctr"/>
                      <a:r>
                        <a:rPr lang="en-US" sz="1600" b="1" i="0" u="none" strike="noStrike" dirty="0">
                          <a:solidFill>
                            <a:srgbClr val="000000"/>
                          </a:solidFill>
                          <a:latin typeface="Times New Roman"/>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Age limit</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25 years</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57200">
                <a:tc>
                  <a:txBody>
                    <a:bodyPr/>
                    <a:lstStyle/>
                    <a:p>
                      <a:pPr algn="ctr" fontAlgn="ctr"/>
                      <a:r>
                        <a:rPr lang="en-US" sz="1600" b="1" i="0" u="none" strike="noStrike" dirty="0">
                          <a:solidFill>
                            <a:srgbClr val="000000"/>
                          </a:solidFill>
                          <a:latin typeface="Times New Roman"/>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Last date to apply</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2/28/2021</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57200">
                <a:tc>
                  <a:txBody>
                    <a:bodyPr/>
                    <a:lstStyle/>
                    <a:p>
                      <a:pPr algn="ctr" fontAlgn="ctr"/>
                      <a:r>
                        <a:rPr lang="en-US" sz="1600" b="1" i="0" u="none" strike="noStrike" dirty="0">
                          <a:solidFill>
                            <a:srgbClr val="000000"/>
                          </a:solidFill>
                          <a:latin typeface="Times New Roman"/>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C00000"/>
                          </a:solidFill>
                          <a:latin typeface="+mn-lt"/>
                        </a:rPr>
                        <a:t>Official Scholarship Portal</a:t>
                      </a:r>
                      <a:endParaRPr lang="en-US" sz="1600" b="1" i="0" u="none" strike="noStrike" dirty="0">
                        <a:solidFill>
                          <a:srgbClr val="C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1" i="0" u="none" strike="noStrike" dirty="0">
                          <a:solidFill>
                            <a:srgbClr val="0070C0"/>
                          </a:solidFill>
                          <a:latin typeface="+mn-lt"/>
                        </a:rPr>
                        <a:t>colgatecares.co.in</a:t>
                      </a:r>
                      <a:endParaRPr lang="en-US" sz="24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441324"/>
          </a:xfrm>
        </p:spPr>
        <p:txBody>
          <a:bodyPr>
            <a:noAutofit/>
          </a:bodyPr>
          <a:lstStyle/>
          <a:p>
            <a:r>
              <a:rPr lang="en-US" sz="3600" b="1" dirty="0">
                <a:solidFill>
                  <a:srgbClr val="C00000"/>
                </a:solidFill>
              </a:rPr>
              <a:t>Keep India Smiling Scholarship</a:t>
            </a:r>
          </a:p>
        </p:txBody>
      </p:sp>
      <p:graphicFrame>
        <p:nvGraphicFramePr>
          <p:cNvPr id="4" name="Table 3"/>
          <p:cNvGraphicFramePr>
            <a:graphicFrameLocks noGrp="1"/>
          </p:cNvGraphicFramePr>
          <p:nvPr/>
        </p:nvGraphicFramePr>
        <p:xfrm>
          <a:off x="2514599" y="685800"/>
          <a:ext cx="7391401" cy="1971040"/>
        </p:xfrm>
        <a:graphic>
          <a:graphicData uri="http://schemas.openxmlformats.org/drawingml/2006/table">
            <a:tbl>
              <a:tblPr/>
              <a:tblGrid>
                <a:gridCol w="966898">
                  <a:extLst>
                    <a:ext uri="{9D8B030D-6E8A-4147-A177-3AD203B41FA5}">
                      <a16:colId xmlns:a16="http://schemas.microsoft.com/office/drawing/2014/main" val="20000"/>
                    </a:ext>
                  </a:extLst>
                </a:gridCol>
                <a:gridCol w="6424503">
                  <a:extLst>
                    <a:ext uri="{9D8B030D-6E8A-4147-A177-3AD203B41FA5}">
                      <a16:colId xmlns:a16="http://schemas.microsoft.com/office/drawing/2014/main" val="20001"/>
                    </a:ext>
                  </a:extLst>
                </a:gridCol>
              </a:tblGrid>
              <a:tr h="358964">
                <a:tc>
                  <a:txBody>
                    <a:bodyPr/>
                    <a:lstStyle/>
                    <a:p>
                      <a:pPr algn="ctr" fontAlgn="ctr"/>
                      <a:r>
                        <a:rPr lang="en-US" sz="1600" b="1" i="0" u="none" strike="noStrike" dirty="0">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chemeClr val="tx1"/>
                          </a:solidFill>
                          <a:latin typeface="+mn-lt"/>
                        </a:rPr>
                        <a:t>For 11th Standard</a:t>
                      </a:r>
                      <a:endParaRPr lang="en-US" sz="1600" b="1" i="0" u="none" strike="noStrike" dirty="0">
                        <a:solidFill>
                          <a:schemeClr val="tx1"/>
                        </a:solidFill>
                        <a:latin typeface="Calibri"/>
                      </a:endParaRPr>
                    </a:p>
                  </a:txBody>
                  <a:tcPr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58964">
                <a:tc>
                  <a:txBody>
                    <a:bodyPr/>
                    <a:lstStyle/>
                    <a:p>
                      <a:pPr algn="ctr" fontAlgn="ctr"/>
                      <a:r>
                        <a:rPr lang="en-US" sz="1600" b="1"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For Vocational Courses (1 Year </a:t>
                      </a:r>
                      <a:r>
                        <a:rPr lang="en-US" sz="1600" b="1" i="0" u="none" strike="noStrike" dirty="0" err="1">
                          <a:solidFill>
                            <a:srgbClr val="000000"/>
                          </a:solidFill>
                          <a:latin typeface="+mn-lt"/>
                        </a:rPr>
                        <a:t>Programme</a:t>
                      </a:r>
                      <a:r>
                        <a:rPr lang="en-US" sz="1600" b="1" i="0" u="none" strike="noStrike" dirty="0">
                          <a:solidFill>
                            <a:srgbClr val="000000"/>
                          </a:solidFill>
                          <a:latin typeface="+mn-lt"/>
                        </a:rPr>
                        <a:t>)</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8712">
                <a:tc>
                  <a:txBody>
                    <a:bodyPr/>
                    <a:lstStyle/>
                    <a:p>
                      <a:pPr algn="ctr" fontAlgn="ctr"/>
                      <a:r>
                        <a:rPr lang="en-US" sz="1600" b="1" i="0" u="none" strike="noStrike" dirty="0">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For Diploma/ Graduation Courses (3 Year </a:t>
                      </a:r>
                      <a:r>
                        <a:rPr lang="en-US" sz="1600" b="1" i="0" u="none" strike="noStrike" dirty="0" err="1">
                          <a:solidFill>
                            <a:srgbClr val="000000"/>
                          </a:solidFill>
                          <a:latin typeface="+mn-lt"/>
                        </a:rPr>
                        <a:t>Programme</a:t>
                      </a:r>
                      <a:r>
                        <a:rPr lang="en-US" sz="1600" b="1" i="0" u="none" strike="noStrike" dirty="0">
                          <a:solidFill>
                            <a:srgbClr val="000000"/>
                          </a:solidFill>
                          <a:latin typeface="+mn-lt"/>
                        </a:rPr>
                        <a:t>)</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800">
                <a:tc>
                  <a:txBody>
                    <a:bodyPr/>
                    <a:lstStyle/>
                    <a:p>
                      <a:pPr algn="ctr" fontAlgn="ctr"/>
                      <a:r>
                        <a:rPr lang="en-US" sz="1600" b="1" i="0" u="none" strike="noStrike" dirty="0">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For Engineering/ BDS courses (4 Year </a:t>
                      </a:r>
                      <a:r>
                        <a:rPr lang="en-US" sz="1600" b="1" i="0" u="none" strike="noStrike" dirty="0" err="1">
                          <a:solidFill>
                            <a:srgbClr val="000000"/>
                          </a:solidFill>
                          <a:latin typeface="+mn-lt"/>
                        </a:rPr>
                        <a:t>Programme</a:t>
                      </a:r>
                      <a:r>
                        <a:rPr lang="en-US" sz="1600" b="1" i="0" u="none" strike="noStrike" dirty="0">
                          <a:solidFill>
                            <a:srgbClr val="000000"/>
                          </a:solidFill>
                          <a:latin typeface="+mn-lt"/>
                        </a:rPr>
                        <a:t>)</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4800">
                <a:tc>
                  <a:txBody>
                    <a:bodyPr/>
                    <a:lstStyle/>
                    <a:p>
                      <a:pPr algn="ctr" fontAlgn="ctr"/>
                      <a:r>
                        <a:rPr lang="en-US" sz="1600" b="1" i="0" u="none" strike="noStrike" dirty="0">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For Individuals Helping others</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4800">
                <a:tc>
                  <a:txBody>
                    <a:bodyPr/>
                    <a:lstStyle/>
                    <a:p>
                      <a:pPr algn="ctr" fontAlgn="ctr"/>
                      <a:r>
                        <a:rPr lang="en-US" sz="1600" b="1" i="0" u="none" strike="noStrike" dirty="0">
                          <a:solidFill>
                            <a:srgbClr val="000000"/>
                          </a:solidFill>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For Sportspersons</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itle 1"/>
          <p:cNvSpPr txBox="1">
            <a:spLocks/>
          </p:cNvSpPr>
          <p:nvPr/>
        </p:nvSpPr>
        <p:spPr>
          <a:xfrm>
            <a:off x="1676400" y="2667000"/>
            <a:ext cx="8839200" cy="1508124"/>
          </a:xfrm>
          <a:prstGeom prst="rect">
            <a:avLst/>
          </a:prstGeom>
        </p:spPr>
        <p:txBody>
          <a:bodyPr vert="horz" lIns="91440" tIns="45720" rIns="91440" bIns="45720" rtlCol="0" anchor="ctr">
            <a:normAutofit fontScale="62500" lnSpcReduction="20000"/>
          </a:bodyPr>
          <a:lstStyle/>
          <a:p>
            <a:pPr lvl="0" algn="ctr">
              <a:spcBef>
                <a:spcPct val="0"/>
              </a:spcBef>
            </a:pPr>
            <a:r>
              <a:rPr lang="en-US" sz="3700" b="1" dirty="0">
                <a:solidFill>
                  <a:srgbClr val="C00000"/>
                </a:solidFill>
                <a:latin typeface="+mj-lt"/>
                <a:ea typeface="+mj-ea"/>
                <a:cs typeface="+mj-cs"/>
              </a:rPr>
              <a:t>Keep India Smiling Foundational Scholarship </a:t>
            </a:r>
            <a:r>
              <a:rPr lang="en-US" sz="3700" b="1" dirty="0" err="1">
                <a:solidFill>
                  <a:srgbClr val="C00000"/>
                </a:solidFill>
                <a:latin typeface="+mj-lt"/>
                <a:ea typeface="+mj-ea"/>
                <a:cs typeface="+mj-cs"/>
              </a:rPr>
              <a:t>Programme</a:t>
            </a:r>
            <a:r>
              <a:rPr lang="en-US" sz="3700" b="1" dirty="0">
                <a:solidFill>
                  <a:srgbClr val="C00000"/>
                </a:solidFill>
                <a:latin typeface="+mj-lt"/>
                <a:ea typeface="+mj-ea"/>
                <a:cs typeface="+mj-cs"/>
              </a:rPr>
              <a:t> (Class 11)</a:t>
            </a:r>
          </a:p>
          <a:p>
            <a:pPr lvl="0" algn="just">
              <a:spcBef>
                <a:spcPct val="0"/>
              </a:spcBef>
            </a:pPr>
            <a:r>
              <a:rPr lang="en-US" sz="3600" dirty="0">
                <a:latin typeface="+mj-lt"/>
                <a:ea typeface="+mj-ea"/>
                <a:cs typeface="+mj-cs"/>
              </a:rPr>
              <a:t>The students who want to claim this scholarship will get a benefit amount of INR 20,000 per year for two years. Below we have mentioned the major eligibility details and the documents you will need.</a:t>
            </a:r>
          </a:p>
        </p:txBody>
      </p:sp>
      <p:graphicFrame>
        <p:nvGraphicFramePr>
          <p:cNvPr id="6" name="Table 5"/>
          <p:cNvGraphicFramePr>
            <a:graphicFrameLocks noGrp="1"/>
          </p:cNvGraphicFramePr>
          <p:nvPr/>
        </p:nvGraphicFramePr>
        <p:xfrm>
          <a:off x="1981200" y="4069080"/>
          <a:ext cx="8229600" cy="2560320"/>
        </p:xfrm>
        <a:graphic>
          <a:graphicData uri="http://schemas.openxmlformats.org/drawingml/2006/table">
            <a:tbl>
              <a:tblPr/>
              <a:tblGrid>
                <a:gridCol w="575943">
                  <a:extLst>
                    <a:ext uri="{9D8B030D-6E8A-4147-A177-3AD203B41FA5}">
                      <a16:colId xmlns:a16="http://schemas.microsoft.com/office/drawing/2014/main" val="20000"/>
                    </a:ext>
                  </a:extLst>
                </a:gridCol>
                <a:gridCol w="3157857">
                  <a:extLst>
                    <a:ext uri="{9D8B030D-6E8A-4147-A177-3AD203B41FA5}">
                      <a16:colId xmlns:a16="http://schemas.microsoft.com/office/drawing/2014/main" val="20001"/>
                    </a:ext>
                  </a:extLst>
                </a:gridCol>
                <a:gridCol w="4495800">
                  <a:extLst>
                    <a:ext uri="{9D8B030D-6E8A-4147-A177-3AD203B41FA5}">
                      <a16:colId xmlns:a16="http://schemas.microsoft.com/office/drawing/2014/main" val="20002"/>
                    </a:ext>
                  </a:extLst>
                </a:gridCol>
              </a:tblGrid>
              <a:tr h="304800">
                <a:tc>
                  <a:txBody>
                    <a:bodyPr/>
                    <a:lstStyle/>
                    <a:p>
                      <a:pPr algn="ctr" fontAlgn="ctr"/>
                      <a:r>
                        <a:rPr lang="en-US" sz="1600" b="1" i="0" u="none" strike="noStrike" dirty="0">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err="1">
                          <a:solidFill>
                            <a:srgbClr val="000000"/>
                          </a:solidFill>
                          <a:latin typeface="+mn-lt"/>
                        </a:rPr>
                        <a:t>Marksheet</a:t>
                      </a:r>
                      <a:r>
                        <a:rPr lang="en-US" sz="1600" b="1" i="0" u="none" strike="noStrike" dirty="0">
                          <a:solidFill>
                            <a:srgbClr val="000000"/>
                          </a:solidFill>
                          <a:latin typeface="+mn-lt"/>
                        </a:rPr>
                        <a:t> of Class 10</a:t>
                      </a:r>
                      <a:r>
                        <a:rPr lang="en-US" sz="1600" b="1" i="0" u="none" strike="noStrike" baseline="30000" dirty="0">
                          <a:solidFill>
                            <a:srgbClr val="000000"/>
                          </a:solidFill>
                          <a:latin typeface="+mn-lt"/>
                        </a:rPr>
                        <a:t>th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The student must have qualified Class 10 in 2020 with 75% marks</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4800">
                <a:tc>
                  <a:txBody>
                    <a:bodyPr/>
                    <a:lstStyle/>
                    <a:p>
                      <a:pPr algn="ctr" fontAlgn="ctr"/>
                      <a:r>
                        <a:rPr lang="en-US" sz="1600" b="1"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Photograph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He/ She should be enrolled in Class11 under any acknowledged school of India</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algn="ctr" fontAlgn="ctr"/>
                      <a:r>
                        <a:rPr lang="en-US" sz="1600" b="1" i="0" u="none" strike="noStrike" dirty="0">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Identity proof</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Family income should not be more than INR 5lakh/ annum</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800">
                <a:tc>
                  <a:txBody>
                    <a:bodyPr/>
                    <a:lstStyle/>
                    <a:p>
                      <a:pPr algn="ctr" fontAlgn="ctr"/>
                      <a:r>
                        <a:rPr lang="en-US" sz="1600" b="1" i="0" u="none" strike="noStrike" dirty="0">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Proof of Income</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4800">
                <a:tc>
                  <a:txBody>
                    <a:bodyPr/>
                    <a:lstStyle/>
                    <a:p>
                      <a:pPr algn="ctr" fontAlgn="ctr"/>
                      <a:r>
                        <a:rPr lang="en-US" sz="1600" b="1" i="0" u="none" strike="noStrike" dirty="0">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err="1">
                          <a:solidFill>
                            <a:srgbClr val="000000"/>
                          </a:solidFill>
                          <a:latin typeface="+mn-lt"/>
                        </a:rPr>
                        <a:t>Bonafide</a:t>
                      </a:r>
                      <a:r>
                        <a:rPr lang="en-US" sz="1600" b="1" i="0" u="none" strike="noStrike" dirty="0">
                          <a:solidFill>
                            <a:srgbClr val="000000"/>
                          </a:solidFill>
                          <a:latin typeface="+mn-lt"/>
                        </a:rPr>
                        <a:t> Certificate/ Admission letter/ College ID/ Fee Receipt</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4800">
                <a:tc>
                  <a:txBody>
                    <a:bodyPr/>
                    <a:lstStyle/>
                    <a:p>
                      <a:pPr algn="ctr" fontAlgn="ctr"/>
                      <a:r>
                        <a:rPr lang="en-US" sz="1600" b="1" i="0" u="none" strike="noStrike" dirty="0">
                          <a:solidFill>
                            <a:srgbClr val="000000"/>
                          </a:solidFill>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mn-lt"/>
                        </a:rPr>
                        <a:t>Disability Certificate (if required)</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441324"/>
          </a:xfrm>
        </p:spPr>
        <p:txBody>
          <a:bodyPr>
            <a:noAutofit/>
          </a:bodyPr>
          <a:lstStyle/>
          <a:p>
            <a:r>
              <a:rPr lang="en-US" sz="2800" b="1" dirty="0">
                <a:solidFill>
                  <a:srgbClr val="C00000"/>
                </a:solidFill>
              </a:rPr>
              <a:t>Scholarship </a:t>
            </a:r>
            <a:r>
              <a:rPr lang="en-US" sz="2800" b="1" dirty="0" err="1">
                <a:solidFill>
                  <a:srgbClr val="C00000"/>
                </a:solidFill>
              </a:rPr>
              <a:t>Programme</a:t>
            </a:r>
            <a:r>
              <a:rPr lang="en-US" sz="2800" b="1" dirty="0">
                <a:solidFill>
                  <a:srgbClr val="C00000"/>
                </a:solidFill>
              </a:rPr>
              <a:t> for 1-year Vocational Course</a:t>
            </a:r>
          </a:p>
        </p:txBody>
      </p:sp>
      <p:graphicFrame>
        <p:nvGraphicFramePr>
          <p:cNvPr id="6" name="Table 5"/>
          <p:cNvGraphicFramePr>
            <a:graphicFrameLocks noGrp="1"/>
          </p:cNvGraphicFramePr>
          <p:nvPr/>
        </p:nvGraphicFramePr>
        <p:xfrm>
          <a:off x="1981200" y="1752600"/>
          <a:ext cx="8229600" cy="3108960"/>
        </p:xfrm>
        <a:graphic>
          <a:graphicData uri="http://schemas.openxmlformats.org/drawingml/2006/table">
            <a:tbl>
              <a:tblPr/>
              <a:tblGrid>
                <a:gridCol w="575943">
                  <a:extLst>
                    <a:ext uri="{9D8B030D-6E8A-4147-A177-3AD203B41FA5}">
                      <a16:colId xmlns:a16="http://schemas.microsoft.com/office/drawing/2014/main" val="20000"/>
                    </a:ext>
                  </a:extLst>
                </a:gridCol>
                <a:gridCol w="3157857">
                  <a:extLst>
                    <a:ext uri="{9D8B030D-6E8A-4147-A177-3AD203B41FA5}">
                      <a16:colId xmlns:a16="http://schemas.microsoft.com/office/drawing/2014/main" val="20001"/>
                    </a:ext>
                  </a:extLst>
                </a:gridCol>
                <a:gridCol w="4495800">
                  <a:extLst>
                    <a:ext uri="{9D8B030D-6E8A-4147-A177-3AD203B41FA5}">
                      <a16:colId xmlns:a16="http://schemas.microsoft.com/office/drawing/2014/main" val="20002"/>
                    </a:ext>
                  </a:extLst>
                </a:gridCol>
              </a:tblGrid>
              <a:tr h="304800">
                <a:tc>
                  <a:txBody>
                    <a:bodyPr/>
                    <a:lstStyle/>
                    <a:p>
                      <a:pPr algn="ctr"/>
                      <a:endParaRPr lang="en-US" sz="2000" b="1" dirty="0">
                        <a:solidFill>
                          <a:srgbClr val="0070C0"/>
                        </a:solidFil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70C0"/>
                          </a:solidFill>
                          <a:latin typeface="+mn-lt"/>
                        </a:rPr>
                        <a:t>Documents Required</a:t>
                      </a:r>
                      <a:endParaRPr lang="en-US" sz="18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70C0"/>
                          </a:solidFill>
                          <a:latin typeface="+mn-lt"/>
                        </a:rPr>
                        <a:t>Eligibility</a:t>
                      </a:r>
                      <a:endParaRPr lang="en-US" sz="18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4800">
                <a:tc>
                  <a:txBody>
                    <a:bodyPr/>
                    <a:lstStyle/>
                    <a:p>
                      <a:pPr algn="ctr" fontAlgn="ctr"/>
                      <a:r>
                        <a:rPr lang="en-US" sz="1600" b="1" i="0" u="none" strike="noStrike" dirty="0">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00"/>
                          </a:solidFill>
                          <a:latin typeface="+mn-lt"/>
                        </a:rPr>
                        <a:t>Marksheet</a:t>
                      </a:r>
                      <a:r>
                        <a:rPr lang="en-US" sz="1600" b="1" i="0" u="none" strike="noStrike" dirty="0">
                          <a:solidFill>
                            <a:srgbClr val="000000"/>
                          </a:solidFill>
                          <a:latin typeface="+mn-lt"/>
                        </a:rPr>
                        <a:t> of Class 12</a:t>
                      </a:r>
                      <a:r>
                        <a:rPr lang="en-US" sz="1600" b="1" i="0" u="none" strike="noStrike" baseline="30000" dirty="0">
                          <a:solidFill>
                            <a:srgbClr val="000000"/>
                          </a:solidFill>
                          <a:latin typeface="+mn-lt"/>
                        </a:rPr>
                        <a:t>th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The student must have qualified Class 12th in 2020 with 60% marks</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algn="ctr" fontAlgn="ctr"/>
                      <a:r>
                        <a:rPr lang="en-US" sz="1600" b="1"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Photograph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He/ She should be enrolled in a vocational course program under any acknowledged institution of India</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800">
                <a:tc>
                  <a:txBody>
                    <a:bodyPr/>
                    <a:lstStyle/>
                    <a:p>
                      <a:pPr algn="ctr" fontAlgn="ctr"/>
                      <a:r>
                        <a:rPr lang="en-US" sz="1600" b="1" i="0" u="none" strike="noStrike" dirty="0">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Identity proof</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Family income should not be more than INR 5lakh/ annum</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4800">
                <a:tc>
                  <a:txBody>
                    <a:bodyPr/>
                    <a:lstStyle/>
                    <a:p>
                      <a:pPr algn="ctr" fontAlgn="ctr"/>
                      <a:r>
                        <a:rPr lang="en-US" sz="1600" b="1" i="0" u="none" strike="noStrike" dirty="0">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Proof of Income</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4800">
                <a:tc>
                  <a:txBody>
                    <a:bodyPr/>
                    <a:lstStyle/>
                    <a:p>
                      <a:pPr algn="ctr" fontAlgn="ctr"/>
                      <a:r>
                        <a:rPr lang="en-US" sz="1600" b="1" i="0" u="none" strike="noStrike" dirty="0">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00"/>
                          </a:solidFill>
                          <a:latin typeface="+mn-lt"/>
                        </a:rPr>
                        <a:t>Bonafide</a:t>
                      </a:r>
                      <a:r>
                        <a:rPr lang="en-US" sz="1600" b="1" i="0" u="none" strike="noStrike" dirty="0">
                          <a:solidFill>
                            <a:srgbClr val="000000"/>
                          </a:solidFill>
                          <a:latin typeface="+mn-lt"/>
                        </a:rPr>
                        <a:t> Certificate/ Admission letter/ College ID/ Fee Receipt</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4800">
                <a:tc>
                  <a:txBody>
                    <a:bodyPr/>
                    <a:lstStyle/>
                    <a:p>
                      <a:pPr algn="ctr" fontAlgn="ctr"/>
                      <a:r>
                        <a:rPr lang="en-US" sz="1600" b="1" i="0" u="none" strike="noStrike" dirty="0">
                          <a:solidFill>
                            <a:srgbClr val="000000"/>
                          </a:solidFill>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Disability Certificate (if required)</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Title 1"/>
          <p:cNvSpPr txBox="1">
            <a:spLocks/>
          </p:cNvSpPr>
          <p:nvPr/>
        </p:nvSpPr>
        <p:spPr>
          <a:xfrm>
            <a:off x="1981200" y="549276"/>
            <a:ext cx="8229600" cy="974724"/>
          </a:xfrm>
          <a:prstGeom prst="rect">
            <a:avLst/>
          </a:prstGeom>
        </p:spPr>
        <p:txBody>
          <a:bodyPr vert="horz" lIns="91440" tIns="45720" rIns="91440" bIns="45720" rtlCol="0" anchor="ctr">
            <a:noAutofit/>
          </a:bodyPr>
          <a:lstStyle/>
          <a:p>
            <a:pPr lvl="0" algn="just">
              <a:spcBef>
                <a:spcPct val="0"/>
              </a:spcBef>
            </a:pPr>
            <a:r>
              <a:rPr lang="en-US" dirty="0">
                <a:latin typeface="+mj-lt"/>
                <a:ea typeface="+mj-ea"/>
                <a:cs typeface="+mj-cs"/>
              </a:rPr>
              <a:t>The candidates who want to claim this scholarship can access benefit amount of INR 20,000 for one year. Eligibility criteria and important documents required have been mentioned below:</a:t>
            </a:r>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12724"/>
            <a:ext cx="8229600" cy="1082676"/>
          </a:xfrm>
        </p:spPr>
        <p:txBody>
          <a:bodyPr>
            <a:noAutofit/>
          </a:bodyPr>
          <a:lstStyle/>
          <a:p>
            <a:r>
              <a:rPr lang="en-US" sz="2400" b="1" dirty="0">
                <a:solidFill>
                  <a:srgbClr val="C00000"/>
                </a:solidFill>
              </a:rPr>
              <a:t>Keep India Smiling Foundational Scholarship </a:t>
            </a:r>
            <a:r>
              <a:rPr lang="en-US" sz="2400" b="1" dirty="0" err="1">
                <a:solidFill>
                  <a:srgbClr val="C00000"/>
                </a:solidFill>
              </a:rPr>
              <a:t>Programme</a:t>
            </a:r>
            <a:r>
              <a:rPr lang="en-US" sz="2400" b="1" dirty="0">
                <a:solidFill>
                  <a:srgbClr val="C00000"/>
                </a:solidFill>
              </a:rPr>
              <a:t> for </a:t>
            </a:r>
            <a:br>
              <a:rPr lang="en-US" sz="2400" b="1" dirty="0">
                <a:solidFill>
                  <a:srgbClr val="C00000"/>
                </a:solidFill>
              </a:rPr>
            </a:br>
            <a:r>
              <a:rPr lang="en-US" sz="2400" b="1" dirty="0">
                <a:solidFill>
                  <a:srgbClr val="C00000"/>
                </a:solidFill>
              </a:rPr>
              <a:t>3-Year Diploma/ Graduation Courses</a:t>
            </a:r>
          </a:p>
        </p:txBody>
      </p:sp>
      <p:graphicFrame>
        <p:nvGraphicFramePr>
          <p:cNvPr id="6" name="Table 5"/>
          <p:cNvGraphicFramePr>
            <a:graphicFrameLocks noGrp="1"/>
          </p:cNvGraphicFramePr>
          <p:nvPr/>
        </p:nvGraphicFramePr>
        <p:xfrm>
          <a:off x="1981200" y="2529840"/>
          <a:ext cx="8229600" cy="3108960"/>
        </p:xfrm>
        <a:graphic>
          <a:graphicData uri="http://schemas.openxmlformats.org/drawingml/2006/table">
            <a:tbl>
              <a:tblPr/>
              <a:tblGrid>
                <a:gridCol w="575943">
                  <a:extLst>
                    <a:ext uri="{9D8B030D-6E8A-4147-A177-3AD203B41FA5}">
                      <a16:colId xmlns:a16="http://schemas.microsoft.com/office/drawing/2014/main" val="20000"/>
                    </a:ext>
                  </a:extLst>
                </a:gridCol>
                <a:gridCol w="3157857">
                  <a:extLst>
                    <a:ext uri="{9D8B030D-6E8A-4147-A177-3AD203B41FA5}">
                      <a16:colId xmlns:a16="http://schemas.microsoft.com/office/drawing/2014/main" val="20001"/>
                    </a:ext>
                  </a:extLst>
                </a:gridCol>
                <a:gridCol w="4495800">
                  <a:extLst>
                    <a:ext uri="{9D8B030D-6E8A-4147-A177-3AD203B41FA5}">
                      <a16:colId xmlns:a16="http://schemas.microsoft.com/office/drawing/2014/main" val="20002"/>
                    </a:ext>
                  </a:extLst>
                </a:gridCol>
              </a:tblGrid>
              <a:tr h="304800">
                <a:tc>
                  <a:txBody>
                    <a:bodyPr/>
                    <a:lstStyle/>
                    <a:p>
                      <a:pPr algn="ctr"/>
                      <a:endParaRPr lang="en-US" sz="2000" b="1" dirty="0">
                        <a:solidFill>
                          <a:srgbClr val="0070C0"/>
                        </a:solidFil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70C0"/>
                          </a:solidFill>
                          <a:latin typeface="+mn-lt"/>
                        </a:rPr>
                        <a:t>Documents Required</a:t>
                      </a:r>
                      <a:endParaRPr lang="en-US" sz="18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70C0"/>
                          </a:solidFill>
                          <a:latin typeface="+mn-lt"/>
                        </a:rPr>
                        <a:t>Eligibility</a:t>
                      </a:r>
                      <a:endParaRPr lang="en-US" sz="18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4800">
                <a:tc>
                  <a:txBody>
                    <a:bodyPr/>
                    <a:lstStyle/>
                    <a:p>
                      <a:pPr algn="ctr" fontAlgn="ctr"/>
                      <a:r>
                        <a:rPr lang="en-US" sz="1600" b="1" i="0" u="none" strike="noStrike" dirty="0">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00"/>
                          </a:solidFill>
                          <a:latin typeface="+mn-lt"/>
                        </a:rPr>
                        <a:t>Marksheet</a:t>
                      </a:r>
                      <a:r>
                        <a:rPr lang="en-US" sz="1600" b="1" i="0" u="none" strike="noStrike" dirty="0">
                          <a:solidFill>
                            <a:srgbClr val="000000"/>
                          </a:solidFill>
                          <a:latin typeface="+mn-lt"/>
                        </a:rPr>
                        <a:t> of Class 12</a:t>
                      </a:r>
                      <a:r>
                        <a:rPr lang="en-US" sz="1600" b="1" i="0" u="none" strike="noStrike" baseline="30000" dirty="0">
                          <a:solidFill>
                            <a:srgbClr val="000000"/>
                          </a:solidFill>
                          <a:latin typeface="+mn-lt"/>
                        </a:rPr>
                        <a:t>th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The student must have qualified Class 12th in 2020 with 60% marks</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algn="ctr" fontAlgn="ctr"/>
                      <a:r>
                        <a:rPr lang="en-US" sz="1600" b="1"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Photograph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He/ She should be enrolled in a 3-year degree program (Diploma/ Graduation) under any acknowledged institution of India</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800">
                <a:tc>
                  <a:txBody>
                    <a:bodyPr/>
                    <a:lstStyle/>
                    <a:p>
                      <a:pPr algn="ctr" fontAlgn="ctr"/>
                      <a:r>
                        <a:rPr lang="en-US" sz="1600" b="1" i="0" u="none" strike="noStrike" dirty="0">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Identity proof</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Family income should not be more than INR 5lakh/ annum</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4800">
                <a:tc>
                  <a:txBody>
                    <a:bodyPr/>
                    <a:lstStyle/>
                    <a:p>
                      <a:pPr algn="ctr" fontAlgn="ctr"/>
                      <a:r>
                        <a:rPr lang="en-US" sz="1600" b="1" i="0" u="none" strike="noStrike" dirty="0">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Proof of Income</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4800">
                <a:tc>
                  <a:txBody>
                    <a:bodyPr/>
                    <a:lstStyle/>
                    <a:p>
                      <a:pPr algn="ctr" fontAlgn="ctr"/>
                      <a:r>
                        <a:rPr lang="en-US" sz="1600" b="1" i="0" u="none" strike="noStrike" dirty="0">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00"/>
                          </a:solidFill>
                          <a:latin typeface="+mn-lt"/>
                        </a:rPr>
                        <a:t>Bonafide</a:t>
                      </a:r>
                      <a:r>
                        <a:rPr lang="en-US" sz="1600" b="1" i="0" u="none" strike="noStrike" dirty="0">
                          <a:solidFill>
                            <a:srgbClr val="000000"/>
                          </a:solidFill>
                          <a:latin typeface="+mn-lt"/>
                        </a:rPr>
                        <a:t> Certificate/ Admission letter/ College ID/ Fee Receipt</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4800">
                <a:tc>
                  <a:txBody>
                    <a:bodyPr/>
                    <a:lstStyle/>
                    <a:p>
                      <a:pPr algn="ctr" fontAlgn="ctr"/>
                      <a:r>
                        <a:rPr lang="en-US" sz="1600" b="1" i="0" u="none" strike="noStrike" dirty="0">
                          <a:solidFill>
                            <a:srgbClr val="000000"/>
                          </a:solidFill>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Disability Certificate (if required)</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Title 1"/>
          <p:cNvSpPr txBox="1">
            <a:spLocks/>
          </p:cNvSpPr>
          <p:nvPr/>
        </p:nvSpPr>
        <p:spPr>
          <a:xfrm>
            <a:off x="1981200" y="1326516"/>
            <a:ext cx="8229600" cy="974724"/>
          </a:xfrm>
          <a:prstGeom prst="rect">
            <a:avLst/>
          </a:prstGeom>
        </p:spPr>
        <p:txBody>
          <a:bodyPr vert="horz" lIns="91440" tIns="45720" rIns="91440" bIns="45720" rtlCol="0" anchor="ctr">
            <a:noAutofit/>
          </a:bodyPr>
          <a:lstStyle/>
          <a:p>
            <a:pPr lvl="0" algn="just">
              <a:spcBef>
                <a:spcPct val="0"/>
              </a:spcBef>
            </a:pPr>
            <a:r>
              <a:rPr lang="en-US" dirty="0">
                <a:latin typeface="+mj-lt"/>
                <a:ea typeface="+mj-ea"/>
                <a:cs typeface="+mj-cs"/>
              </a:rPr>
              <a:t>Students claiming this scholarship can get benefits of INR 30,000 annually for a three-year program. The Eligibility criteria for this scholarship are:</a:t>
            </a: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12724"/>
            <a:ext cx="8229600" cy="1082676"/>
          </a:xfrm>
        </p:spPr>
        <p:txBody>
          <a:bodyPr>
            <a:noAutofit/>
          </a:bodyPr>
          <a:lstStyle/>
          <a:p>
            <a:r>
              <a:rPr lang="en-US" sz="2400" b="1" dirty="0">
                <a:solidFill>
                  <a:srgbClr val="C00000"/>
                </a:solidFill>
              </a:rPr>
              <a:t>Scholarship </a:t>
            </a:r>
            <a:r>
              <a:rPr lang="en-US" sz="2400" b="1" dirty="0" err="1">
                <a:solidFill>
                  <a:srgbClr val="C00000"/>
                </a:solidFill>
              </a:rPr>
              <a:t>Programme</a:t>
            </a:r>
            <a:r>
              <a:rPr lang="en-US" sz="2400" b="1" dirty="0">
                <a:solidFill>
                  <a:srgbClr val="C00000"/>
                </a:solidFill>
              </a:rPr>
              <a:t> for BDS courses</a:t>
            </a:r>
          </a:p>
        </p:txBody>
      </p:sp>
      <p:graphicFrame>
        <p:nvGraphicFramePr>
          <p:cNvPr id="6" name="Table 5"/>
          <p:cNvGraphicFramePr>
            <a:graphicFrameLocks noGrp="1"/>
          </p:cNvGraphicFramePr>
          <p:nvPr/>
        </p:nvGraphicFramePr>
        <p:xfrm>
          <a:off x="1981200" y="2529840"/>
          <a:ext cx="8229600" cy="3596640"/>
        </p:xfrm>
        <a:graphic>
          <a:graphicData uri="http://schemas.openxmlformats.org/drawingml/2006/table">
            <a:tbl>
              <a:tblPr/>
              <a:tblGrid>
                <a:gridCol w="575943">
                  <a:extLst>
                    <a:ext uri="{9D8B030D-6E8A-4147-A177-3AD203B41FA5}">
                      <a16:colId xmlns:a16="http://schemas.microsoft.com/office/drawing/2014/main" val="20000"/>
                    </a:ext>
                  </a:extLst>
                </a:gridCol>
                <a:gridCol w="3157857">
                  <a:extLst>
                    <a:ext uri="{9D8B030D-6E8A-4147-A177-3AD203B41FA5}">
                      <a16:colId xmlns:a16="http://schemas.microsoft.com/office/drawing/2014/main" val="20001"/>
                    </a:ext>
                  </a:extLst>
                </a:gridCol>
                <a:gridCol w="4495800">
                  <a:extLst>
                    <a:ext uri="{9D8B030D-6E8A-4147-A177-3AD203B41FA5}">
                      <a16:colId xmlns:a16="http://schemas.microsoft.com/office/drawing/2014/main" val="20002"/>
                    </a:ext>
                  </a:extLst>
                </a:gridCol>
              </a:tblGrid>
              <a:tr h="304800">
                <a:tc>
                  <a:txBody>
                    <a:bodyPr/>
                    <a:lstStyle/>
                    <a:p>
                      <a:pPr algn="ctr"/>
                      <a:endParaRPr lang="en-US" sz="2000" b="1" dirty="0">
                        <a:solidFill>
                          <a:srgbClr val="0070C0"/>
                        </a:solidFil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70C0"/>
                          </a:solidFill>
                          <a:latin typeface="+mn-lt"/>
                        </a:rPr>
                        <a:t>Documents Required</a:t>
                      </a:r>
                      <a:endParaRPr lang="en-US" sz="18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70C0"/>
                          </a:solidFill>
                          <a:latin typeface="+mn-lt"/>
                        </a:rPr>
                        <a:t>Eligibility</a:t>
                      </a:r>
                      <a:endParaRPr lang="en-US" sz="18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4800">
                <a:tc>
                  <a:txBody>
                    <a:bodyPr/>
                    <a:lstStyle/>
                    <a:p>
                      <a:pPr algn="ctr" fontAlgn="ctr"/>
                      <a:r>
                        <a:rPr lang="en-US" sz="1600" b="1" i="0" u="none" strike="noStrike" dirty="0">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00"/>
                          </a:solidFill>
                          <a:latin typeface="+mn-lt"/>
                        </a:rPr>
                        <a:t>Marksheet</a:t>
                      </a:r>
                      <a:r>
                        <a:rPr lang="en-US" sz="1600" b="1" i="0" u="none" strike="noStrike" dirty="0">
                          <a:solidFill>
                            <a:srgbClr val="000000"/>
                          </a:solidFill>
                          <a:latin typeface="+mn-lt"/>
                        </a:rPr>
                        <a:t> of Class 12</a:t>
                      </a:r>
                      <a:r>
                        <a:rPr lang="en-US" sz="1600" b="1" i="0" u="none" strike="noStrike" baseline="30000" dirty="0">
                          <a:solidFill>
                            <a:srgbClr val="000000"/>
                          </a:solidFill>
                          <a:latin typeface="+mn-lt"/>
                        </a:rPr>
                        <a:t>th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The student must have qualified Class 12th in 2020 with 60% marks</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algn="ctr" fontAlgn="ctr"/>
                      <a:r>
                        <a:rPr lang="en-US" sz="1600" b="1"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Photograph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He/ She should be enrolled in a Bachelor’s degree program in Dental Surgery under any acknowledged institution of India</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800">
                <a:tc>
                  <a:txBody>
                    <a:bodyPr/>
                    <a:lstStyle/>
                    <a:p>
                      <a:pPr algn="ctr" fontAlgn="ctr"/>
                      <a:r>
                        <a:rPr lang="en-US" sz="1600" b="1" i="0" u="none" strike="noStrike" dirty="0">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Identity proof</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Family income should not be more than INR 5lakh/ annum</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4800">
                <a:tc>
                  <a:txBody>
                    <a:bodyPr/>
                    <a:lstStyle/>
                    <a:p>
                      <a:pPr algn="ctr" fontAlgn="ctr"/>
                      <a:r>
                        <a:rPr lang="en-US" sz="1600" b="1" i="0" u="none" strike="noStrike" dirty="0">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Proof of Income</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4800">
                <a:tc>
                  <a:txBody>
                    <a:bodyPr/>
                    <a:lstStyle/>
                    <a:p>
                      <a:pPr algn="ctr" fontAlgn="ctr"/>
                      <a:r>
                        <a:rPr lang="en-US" sz="1600" b="1" i="0" u="none" strike="noStrike" dirty="0">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00"/>
                          </a:solidFill>
                          <a:latin typeface="+mn-lt"/>
                        </a:rPr>
                        <a:t>Bonafide</a:t>
                      </a:r>
                      <a:r>
                        <a:rPr lang="en-US" sz="1600" b="1" i="0" u="none" strike="noStrike" dirty="0">
                          <a:solidFill>
                            <a:srgbClr val="000000"/>
                          </a:solidFill>
                          <a:latin typeface="+mn-lt"/>
                        </a:rPr>
                        <a:t> Certificate/ Admission letter/ College ID/ Fee Receipt</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4800">
                <a:tc>
                  <a:txBody>
                    <a:bodyPr/>
                    <a:lstStyle/>
                    <a:p>
                      <a:pPr algn="ctr" fontAlgn="ctr"/>
                      <a:r>
                        <a:rPr lang="en-US" sz="1600" b="1" i="0" u="none" strike="noStrike" dirty="0">
                          <a:solidFill>
                            <a:srgbClr val="000000"/>
                          </a:solidFill>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Disability Certificate (if required)</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4800">
                <a:tc>
                  <a:txBody>
                    <a:bodyPr/>
                    <a:lstStyle/>
                    <a:p>
                      <a:pPr algn="ctr" fontAlgn="ctr"/>
                      <a:r>
                        <a:rPr lang="en-US" sz="1600" b="1" i="0" u="none" strike="noStrike" dirty="0">
                          <a:solidFill>
                            <a:srgbClr val="000000"/>
                          </a:solidFill>
                          <a:latin typeface="Times New Roman"/>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Result of an Entrance Exam (if seeking admission)</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7" name="Title 1"/>
          <p:cNvSpPr txBox="1">
            <a:spLocks/>
          </p:cNvSpPr>
          <p:nvPr/>
        </p:nvSpPr>
        <p:spPr>
          <a:xfrm>
            <a:off x="1981200" y="1326516"/>
            <a:ext cx="8229600" cy="974724"/>
          </a:xfrm>
          <a:prstGeom prst="rect">
            <a:avLst/>
          </a:prstGeom>
        </p:spPr>
        <p:txBody>
          <a:bodyPr vert="horz" lIns="91440" tIns="45720" rIns="91440" bIns="45720" rtlCol="0" anchor="ctr">
            <a:noAutofit/>
          </a:bodyPr>
          <a:lstStyle/>
          <a:p>
            <a:pPr lvl="0">
              <a:spcBef>
                <a:spcPct val="0"/>
              </a:spcBef>
            </a:pPr>
            <a:r>
              <a:rPr lang="en-US" dirty="0">
                <a:latin typeface="+mj-lt"/>
                <a:ea typeface="+mj-ea"/>
                <a:cs typeface="+mj-cs"/>
              </a:rPr>
              <a:t>Scholarship for the BDS </a:t>
            </a:r>
            <a:r>
              <a:rPr lang="en-US" dirty="0" err="1">
                <a:latin typeface="+mj-lt"/>
                <a:ea typeface="+mj-ea"/>
                <a:cs typeface="+mj-cs"/>
              </a:rPr>
              <a:t>Programme</a:t>
            </a:r>
            <a:r>
              <a:rPr lang="en-US" dirty="0">
                <a:latin typeface="+mj-lt"/>
                <a:ea typeface="+mj-ea"/>
                <a:cs typeface="+mj-cs"/>
              </a:rPr>
              <a:t> includes the benefit amount of </a:t>
            </a:r>
            <a:r>
              <a:rPr lang="en-US" dirty="0"/>
              <a:t>INR 30,000 </a:t>
            </a:r>
            <a:r>
              <a:rPr lang="en-US" dirty="0">
                <a:latin typeface="+mj-lt"/>
                <a:ea typeface="+mj-ea"/>
                <a:cs typeface="+mj-cs"/>
              </a:rPr>
              <a:t>annually for four years.</a:t>
            </a: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12724"/>
            <a:ext cx="8229600" cy="1082676"/>
          </a:xfrm>
        </p:spPr>
        <p:txBody>
          <a:bodyPr>
            <a:noAutofit/>
          </a:bodyPr>
          <a:lstStyle/>
          <a:p>
            <a:r>
              <a:rPr lang="en-US" sz="2400" b="1" dirty="0">
                <a:solidFill>
                  <a:srgbClr val="C00000"/>
                </a:solidFill>
              </a:rPr>
              <a:t>Scholarship </a:t>
            </a:r>
            <a:r>
              <a:rPr lang="en-US" sz="2400" b="1" dirty="0" err="1">
                <a:solidFill>
                  <a:srgbClr val="C00000"/>
                </a:solidFill>
              </a:rPr>
              <a:t>Programme</a:t>
            </a:r>
            <a:r>
              <a:rPr lang="en-US" sz="2400" b="1" dirty="0">
                <a:solidFill>
                  <a:srgbClr val="C00000"/>
                </a:solidFill>
              </a:rPr>
              <a:t> for Engineering courses</a:t>
            </a:r>
          </a:p>
        </p:txBody>
      </p:sp>
      <p:graphicFrame>
        <p:nvGraphicFramePr>
          <p:cNvPr id="6" name="Table 5"/>
          <p:cNvGraphicFramePr>
            <a:graphicFrameLocks noGrp="1"/>
          </p:cNvGraphicFramePr>
          <p:nvPr/>
        </p:nvGraphicFramePr>
        <p:xfrm>
          <a:off x="1981200" y="2529840"/>
          <a:ext cx="8229600" cy="3596640"/>
        </p:xfrm>
        <a:graphic>
          <a:graphicData uri="http://schemas.openxmlformats.org/drawingml/2006/table">
            <a:tbl>
              <a:tblPr/>
              <a:tblGrid>
                <a:gridCol w="575943">
                  <a:extLst>
                    <a:ext uri="{9D8B030D-6E8A-4147-A177-3AD203B41FA5}">
                      <a16:colId xmlns:a16="http://schemas.microsoft.com/office/drawing/2014/main" val="20000"/>
                    </a:ext>
                  </a:extLst>
                </a:gridCol>
                <a:gridCol w="3157857">
                  <a:extLst>
                    <a:ext uri="{9D8B030D-6E8A-4147-A177-3AD203B41FA5}">
                      <a16:colId xmlns:a16="http://schemas.microsoft.com/office/drawing/2014/main" val="20001"/>
                    </a:ext>
                  </a:extLst>
                </a:gridCol>
                <a:gridCol w="4495800">
                  <a:extLst>
                    <a:ext uri="{9D8B030D-6E8A-4147-A177-3AD203B41FA5}">
                      <a16:colId xmlns:a16="http://schemas.microsoft.com/office/drawing/2014/main" val="20002"/>
                    </a:ext>
                  </a:extLst>
                </a:gridCol>
              </a:tblGrid>
              <a:tr h="304800">
                <a:tc>
                  <a:txBody>
                    <a:bodyPr/>
                    <a:lstStyle/>
                    <a:p>
                      <a:pPr algn="ctr"/>
                      <a:endParaRPr lang="en-US" sz="2000" b="1" dirty="0">
                        <a:solidFill>
                          <a:srgbClr val="0070C0"/>
                        </a:solidFil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70C0"/>
                          </a:solidFill>
                          <a:latin typeface="+mn-lt"/>
                        </a:rPr>
                        <a:t>Documents Required</a:t>
                      </a:r>
                      <a:endParaRPr lang="en-US" sz="18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70C0"/>
                          </a:solidFill>
                          <a:latin typeface="+mn-lt"/>
                        </a:rPr>
                        <a:t>Eligibility</a:t>
                      </a:r>
                      <a:endParaRPr lang="en-US" sz="18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4800">
                <a:tc>
                  <a:txBody>
                    <a:bodyPr/>
                    <a:lstStyle/>
                    <a:p>
                      <a:pPr algn="ctr" fontAlgn="ctr"/>
                      <a:r>
                        <a:rPr lang="en-US" sz="1600" b="1" i="0" u="none" strike="noStrike" dirty="0">
                          <a:solidFill>
                            <a:srgbClr val="000000"/>
                          </a:solidFill>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00"/>
                          </a:solidFill>
                          <a:latin typeface="+mn-lt"/>
                        </a:rPr>
                        <a:t>Marksheet</a:t>
                      </a:r>
                      <a:r>
                        <a:rPr lang="en-US" sz="1600" b="1" i="0" u="none" strike="noStrike" dirty="0">
                          <a:solidFill>
                            <a:srgbClr val="000000"/>
                          </a:solidFill>
                          <a:latin typeface="+mn-lt"/>
                        </a:rPr>
                        <a:t> of Class 12</a:t>
                      </a:r>
                      <a:r>
                        <a:rPr lang="en-US" sz="1600" b="1" i="0" u="none" strike="noStrike" baseline="30000" dirty="0">
                          <a:solidFill>
                            <a:srgbClr val="000000"/>
                          </a:solidFill>
                          <a:latin typeface="+mn-lt"/>
                        </a:rPr>
                        <a:t>th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The student must have qualified Class 12th in 2020 with 60% marks</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algn="ctr" fontAlgn="ctr"/>
                      <a:r>
                        <a:rPr lang="en-US" sz="1600" b="1"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Photograph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He/ She should be enrolled in a UG degree program in Engineering under any acknowledged institution of India</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800">
                <a:tc>
                  <a:txBody>
                    <a:bodyPr/>
                    <a:lstStyle/>
                    <a:p>
                      <a:pPr algn="ctr" fontAlgn="ctr"/>
                      <a:r>
                        <a:rPr lang="en-US" sz="1600" b="1" i="0" u="none" strike="noStrike" dirty="0">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Identity proof</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Family income should not be more than INR 5lakh/ annum</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4800">
                <a:tc>
                  <a:txBody>
                    <a:bodyPr/>
                    <a:lstStyle/>
                    <a:p>
                      <a:pPr algn="ctr" fontAlgn="ctr"/>
                      <a:r>
                        <a:rPr lang="en-US" sz="1600" b="1" i="0" u="none" strike="noStrike" dirty="0">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Proof of Income</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4800">
                <a:tc>
                  <a:txBody>
                    <a:bodyPr/>
                    <a:lstStyle/>
                    <a:p>
                      <a:pPr algn="ctr" fontAlgn="ctr"/>
                      <a:r>
                        <a:rPr lang="en-US" sz="1600" b="1" i="0" u="none" strike="noStrike" dirty="0">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00"/>
                          </a:solidFill>
                          <a:latin typeface="+mn-lt"/>
                        </a:rPr>
                        <a:t>Bonafide</a:t>
                      </a:r>
                      <a:r>
                        <a:rPr lang="en-US" sz="1600" b="1" i="0" u="none" strike="noStrike" dirty="0">
                          <a:solidFill>
                            <a:srgbClr val="000000"/>
                          </a:solidFill>
                          <a:latin typeface="+mn-lt"/>
                        </a:rPr>
                        <a:t> Certificate/ Admission letter/ College ID/ Fee Receipt</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4800">
                <a:tc>
                  <a:txBody>
                    <a:bodyPr/>
                    <a:lstStyle/>
                    <a:p>
                      <a:pPr algn="ctr" fontAlgn="ctr"/>
                      <a:r>
                        <a:rPr lang="en-US" sz="1600" b="1" i="0" u="none" strike="noStrike" dirty="0">
                          <a:solidFill>
                            <a:srgbClr val="000000"/>
                          </a:solidFill>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Disability Certificate (if required)</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4800">
                <a:tc>
                  <a:txBody>
                    <a:bodyPr/>
                    <a:lstStyle/>
                    <a:p>
                      <a:pPr algn="ctr" fontAlgn="ctr"/>
                      <a:r>
                        <a:rPr lang="en-US" sz="1600" b="1" i="0" u="none" strike="noStrike" dirty="0">
                          <a:solidFill>
                            <a:srgbClr val="000000"/>
                          </a:solidFill>
                          <a:latin typeface="Times New Roman"/>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Result of an Entrance Exam (if seeking admission)</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7" name="Title 1"/>
          <p:cNvSpPr txBox="1">
            <a:spLocks/>
          </p:cNvSpPr>
          <p:nvPr/>
        </p:nvSpPr>
        <p:spPr>
          <a:xfrm>
            <a:off x="1981200" y="1326516"/>
            <a:ext cx="8229600" cy="974724"/>
          </a:xfrm>
          <a:prstGeom prst="rect">
            <a:avLst/>
          </a:prstGeom>
        </p:spPr>
        <p:txBody>
          <a:bodyPr vert="horz" lIns="91440" tIns="45720" rIns="91440" bIns="45720" rtlCol="0" anchor="ctr">
            <a:noAutofit/>
          </a:bodyPr>
          <a:lstStyle/>
          <a:p>
            <a:pPr lvl="0">
              <a:spcBef>
                <a:spcPct val="0"/>
              </a:spcBef>
            </a:pPr>
            <a:r>
              <a:rPr lang="en-US" dirty="0">
                <a:latin typeface="+mj-lt"/>
                <a:ea typeface="+mj-ea"/>
                <a:cs typeface="+mj-cs"/>
              </a:rPr>
              <a:t>The candidates who are interested in applying for this scholarship can avail benefit amount of INR 30,000 annually for four years of Engineering </a:t>
            </a:r>
            <a:r>
              <a:rPr lang="en-US" dirty="0" err="1">
                <a:latin typeface="+mj-lt"/>
                <a:ea typeface="+mj-ea"/>
                <a:cs typeface="+mj-cs"/>
              </a:rPr>
              <a:t>Programme</a:t>
            </a:r>
            <a:r>
              <a:rPr lang="en-US" dirty="0">
                <a:latin typeface="+mj-lt"/>
                <a:ea typeface="+mj-ea"/>
                <a:cs typeface="+mj-cs"/>
              </a:rPr>
              <a:t>.</a:t>
            </a: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12724"/>
            <a:ext cx="8229600" cy="1082676"/>
          </a:xfrm>
        </p:spPr>
        <p:txBody>
          <a:bodyPr>
            <a:noAutofit/>
          </a:bodyPr>
          <a:lstStyle/>
          <a:p>
            <a:r>
              <a:rPr lang="en-US" sz="2400" b="1" dirty="0">
                <a:solidFill>
                  <a:srgbClr val="C00000"/>
                </a:solidFill>
              </a:rPr>
              <a:t>Foundational grant for Individuals Helping others</a:t>
            </a:r>
          </a:p>
        </p:txBody>
      </p:sp>
      <p:graphicFrame>
        <p:nvGraphicFramePr>
          <p:cNvPr id="6" name="Table 5"/>
          <p:cNvGraphicFramePr>
            <a:graphicFrameLocks noGrp="1"/>
          </p:cNvGraphicFramePr>
          <p:nvPr/>
        </p:nvGraphicFramePr>
        <p:xfrm>
          <a:off x="1981200" y="2529840"/>
          <a:ext cx="8229600" cy="1889760"/>
        </p:xfrm>
        <a:graphic>
          <a:graphicData uri="http://schemas.openxmlformats.org/drawingml/2006/table">
            <a:tbl>
              <a:tblPr/>
              <a:tblGrid>
                <a:gridCol w="575943">
                  <a:extLst>
                    <a:ext uri="{9D8B030D-6E8A-4147-A177-3AD203B41FA5}">
                      <a16:colId xmlns:a16="http://schemas.microsoft.com/office/drawing/2014/main" val="20000"/>
                    </a:ext>
                  </a:extLst>
                </a:gridCol>
                <a:gridCol w="3157857">
                  <a:extLst>
                    <a:ext uri="{9D8B030D-6E8A-4147-A177-3AD203B41FA5}">
                      <a16:colId xmlns:a16="http://schemas.microsoft.com/office/drawing/2014/main" val="20001"/>
                    </a:ext>
                  </a:extLst>
                </a:gridCol>
                <a:gridCol w="4495800">
                  <a:extLst>
                    <a:ext uri="{9D8B030D-6E8A-4147-A177-3AD203B41FA5}">
                      <a16:colId xmlns:a16="http://schemas.microsoft.com/office/drawing/2014/main" val="20002"/>
                    </a:ext>
                  </a:extLst>
                </a:gridCol>
              </a:tblGrid>
              <a:tr h="304800">
                <a:tc>
                  <a:txBody>
                    <a:bodyPr/>
                    <a:lstStyle/>
                    <a:p>
                      <a:pPr algn="ctr"/>
                      <a:endParaRPr lang="en-US" sz="2000" b="1" dirty="0">
                        <a:solidFill>
                          <a:srgbClr val="0070C0"/>
                        </a:solidFil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70C0"/>
                          </a:solidFill>
                          <a:latin typeface="+mn-lt"/>
                        </a:rPr>
                        <a:t>Documents Required</a:t>
                      </a:r>
                      <a:endParaRPr lang="en-US" sz="18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70C0"/>
                          </a:solidFill>
                          <a:latin typeface="+mn-lt"/>
                        </a:rPr>
                        <a:t>Eligibility</a:t>
                      </a:r>
                      <a:endParaRPr lang="en-US" sz="18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81000">
                <a:tc>
                  <a:txBody>
                    <a:bodyPr/>
                    <a:lstStyle/>
                    <a:p>
                      <a:pPr algn="ctr"/>
                      <a:r>
                        <a:rPr lang="en-US" b="1" dirty="0"/>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Photograph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The candidate should be actively engaged in activities like:</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4800">
                <a:tc>
                  <a:txBody>
                    <a:bodyPr/>
                    <a:lstStyle/>
                    <a:p>
                      <a:pPr algn="ctr" fontAlgn="ctr"/>
                      <a:r>
                        <a:rPr lang="en-US" sz="1600" b="1"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Identity proof</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Teaching underprivileged children</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800">
                <a:tc>
                  <a:txBody>
                    <a:bodyPr/>
                    <a:lstStyle/>
                    <a:p>
                      <a:pPr algn="ctr" fontAlgn="ctr"/>
                      <a:r>
                        <a:rPr lang="en-US" sz="1600" b="1" i="0" u="none" strike="noStrike" dirty="0">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Proof of Income</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Training the underprivileged children in Sports</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4800">
                <a:tc>
                  <a:txBody>
                    <a:bodyPr/>
                    <a:lstStyle/>
                    <a:p>
                      <a:pPr algn="ctr" fontAlgn="ctr"/>
                      <a:r>
                        <a:rPr lang="en-US" sz="1600" b="1" i="0" u="none" strike="noStrike" dirty="0">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Disability Certificate (if required)</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He/ She should belong to a moderate-income group or an Economically weaker Family</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7" name="Title 1"/>
          <p:cNvSpPr txBox="1">
            <a:spLocks/>
          </p:cNvSpPr>
          <p:nvPr/>
        </p:nvSpPr>
        <p:spPr>
          <a:xfrm>
            <a:off x="1981200" y="1326516"/>
            <a:ext cx="8229600" cy="974724"/>
          </a:xfrm>
          <a:prstGeom prst="rect">
            <a:avLst/>
          </a:prstGeom>
        </p:spPr>
        <p:txBody>
          <a:bodyPr vert="horz" lIns="91440" tIns="45720" rIns="91440" bIns="45720" rtlCol="0" anchor="ctr">
            <a:noAutofit/>
          </a:bodyPr>
          <a:lstStyle/>
          <a:p>
            <a:pPr lvl="0">
              <a:spcBef>
                <a:spcPct val="0"/>
              </a:spcBef>
            </a:pPr>
            <a:r>
              <a:rPr lang="en-US" dirty="0">
                <a:latin typeface="+mj-lt"/>
                <a:ea typeface="+mj-ea"/>
                <a:cs typeface="+mj-cs"/>
              </a:rPr>
              <a:t>This Keep India Smiling Scholarship is awarded to the candidates who are active in their social participation in society and are paying some kind of service to society. The scholarship for such individuals includes the benefit amount of INR 75,000 annually for two years.</a:t>
            </a:r>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12724"/>
            <a:ext cx="8229600" cy="1082676"/>
          </a:xfrm>
        </p:spPr>
        <p:txBody>
          <a:bodyPr>
            <a:noAutofit/>
          </a:bodyPr>
          <a:lstStyle/>
          <a:p>
            <a:r>
              <a:rPr lang="en-US" sz="2400" b="1" dirty="0">
                <a:solidFill>
                  <a:srgbClr val="C00000"/>
                </a:solidFill>
              </a:rPr>
              <a:t>Scholarship </a:t>
            </a:r>
            <a:r>
              <a:rPr lang="en-US" sz="2400" b="1" dirty="0" err="1">
                <a:solidFill>
                  <a:srgbClr val="C00000"/>
                </a:solidFill>
              </a:rPr>
              <a:t>Programme</a:t>
            </a:r>
            <a:r>
              <a:rPr lang="en-US" sz="2400" b="1" dirty="0">
                <a:solidFill>
                  <a:srgbClr val="C00000"/>
                </a:solidFill>
              </a:rPr>
              <a:t> for Sportspersons</a:t>
            </a:r>
          </a:p>
        </p:txBody>
      </p:sp>
      <p:graphicFrame>
        <p:nvGraphicFramePr>
          <p:cNvPr id="6" name="Table 5"/>
          <p:cNvGraphicFramePr>
            <a:graphicFrameLocks noGrp="1"/>
          </p:cNvGraphicFramePr>
          <p:nvPr/>
        </p:nvGraphicFramePr>
        <p:xfrm>
          <a:off x="1981200" y="2529840"/>
          <a:ext cx="8229600" cy="3962400"/>
        </p:xfrm>
        <a:graphic>
          <a:graphicData uri="http://schemas.openxmlformats.org/drawingml/2006/table">
            <a:tbl>
              <a:tblPr/>
              <a:tblGrid>
                <a:gridCol w="575943">
                  <a:extLst>
                    <a:ext uri="{9D8B030D-6E8A-4147-A177-3AD203B41FA5}">
                      <a16:colId xmlns:a16="http://schemas.microsoft.com/office/drawing/2014/main" val="20000"/>
                    </a:ext>
                  </a:extLst>
                </a:gridCol>
                <a:gridCol w="3157857">
                  <a:extLst>
                    <a:ext uri="{9D8B030D-6E8A-4147-A177-3AD203B41FA5}">
                      <a16:colId xmlns:a16="http://schemas.microsoft.com/office/drawing/2014/main" val="20001"/>
                    </a:ext>
                  </a:extLst>
                </a:gridCol>
                <a:gridCol w="4495800">
                  <a:extLst>
                    <a:ext uri="{9D8B030D-6E8A-4147-A177-3AD203B41FA5}">
                      <a16:colId xmlns:a16="http://schemas.microsoft.com/office/drawing/2014/main" val="20002"/>
                    </a:ext>
                  </a:extLst>
                </a:gridCol>
              </a:tblGrid>
              <a:tr h="304800">
                <a:tc>
                  <a:txBody>
                    <a:bodyPr/>
                    <a:lstStyle/>
                    <a:p>
                      <a:pPr algn="ctr"/>
                      <a:endParaRPr lang="en-US" sz="2000" b="1" dirty="0">
                        <a:solidFill>
                          <a:srgbClr val="0070C0"/>
                        </a:solidFil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70C0"/>
                          </a:solidFill>
                          <a:latin typeface="+mn-lt"/>
                        </a:rPr>
                        <a:t>Documents Required</a:t>
                      </a:r>
                      <a:endParaRPr lang="en-US" sz="18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70C0"/>
                          </a:solidFill>
                          <a:latin typeface="+mn-lt"/>
                        </a:rPr>
                        <a:t>Eligibility</a:t>
                      </a:r>
                      <a:endParaRPr lang="en-US" sz="1800" b="1" i="0" u="none" strike="noStrike" dirty="0">
                        <a:solidFill>
                          <a:srgbClr val="0070C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81000">
                <a:tc>
                  <a:txBody>
                    <a:bodyPr/>
                    <a:lstStyle/>
                    <a:p>
                      <a:pPr algn="ctr"/>
                      <a:r>
                        <a:rPr lang="en-US" b="1" dirty="0"/>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Photograph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He/ She should have represented state/ country at the state or International/ National level in the past 2-3 years</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4800">
                <a:tc>
                  <a:txBody>
                    <a:bodyPr/>
                    <a:lstStyle/>
                    <a:p>
                      <a:pPr algn="ctr" fontAlgn="ctr"/>
                      <a:r>
                        <a:rPr lang="en-US" sz="1600" b="1"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Identity proof</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Should have gained affiliation from an acknowledged sports institution or any Coach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800">
                <a:tc>
                  <a:txBody>
                    <a:bodyPr/>
                    <a:lstStyle/>
                    <a:p>
                      <a:pPr algn="ctr" fontAlgn="ctr"/>
                      <a:r>
                        <a:rPr lang="en-US" sz="1600" b="1" i="0" u="none" strike="noStrike" dirty="0">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Proof of Income</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Age Limit: 9-16 years (as calculated on 30 June 2020)</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4800">
                <a:tc>
                  <a:txBody>
                    <a:bodyPr/>
                    <a:lstStyle/>
                    <a:p>
                      <a:pPr algn="ctr" fontAlgn="ctr"/>
                      <a:r>
                        <a:rPr lang="en-US" sz="1600" b="1" i="0" u="none" strike="noStrike" dirty="0">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Proof of Age/ </a:t>
                      </a:r>
                      <a:r>
                        <a:rPr lang="en-US" sz="1600" b="1" i="0" u="none" strike="noStrike" dirty="0" err="1">
                          <a:solidFill>
                            <a:srgbClr val="000000"/>
                          </a:solidFill>
                          <a:latin typeface="+mn-lt"/>
                        </a:rPr>
                        <a:t>Marksheet</a:t>
                      </a:r>
                      <a:r>
                        <a:rPr lang="en-US" sz="1600" b="1" i="0" u="none" strike="noStrike" dirty="0">
                          <a:solidFill>
                            <a:srgbClr val="000000"/>
                          </a:solidFill>
                          <a:latin typeface="+mn-lt"/>
                        </a:rPr>
                        <a:t> of10th standard</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He/ She should possess a national ranking not more than 500 and state ranking, not more than 100.</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4800">
                <a:tc>
                  <a:txBody>
                    <a:bodyPr/>
                    <a:lstStyle/>
                    <a:p>
                      <a:pPr algn="ctr" fontAlgn="ctr"/>
                      <a:r>
                        <a:rPr lang="en-US" sz="1600" b="1" i="0" u="none" strike="noStrike" dirty="0">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Affiliation proof with an acknowledged sports Academy/ Federation/ Body or a Coach</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Family income should not be more than INR 5lakh/ annum.</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4800">
                <a:tc>
                  <a:txBody>
                    <a:bodyPr/>
                    <a:lstStyle/>
                    <a:p>
                      <a:pPr algn="ctr" fontAlgn="ctr"/>
                      <a:r>
                        <a:rPr lang="en-US" sz="1600" b="1" i="0" u="none" strike="noStrike" dirty="0">
                          <a:solidFill>
                            <a:srgbClr val="000000"/>
                          </a:solidFill>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Highest performance achievement certificate (scanned)</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Title 1"/>
          <p:cNvSpPr txBox="1">
            <a:spLocks/>
          </p:cNvSpPr>
          <p:nvPr/>
        </p:nvSpPr>
        <p:spPr>
          <a:xfrm>
            <a:off x="1981200" y="1326516"/>
            <a:ext cx="8229600" cy="974724"/>
          </a:xfrm>
          <a:prstGeom prst="rect">
            <a:avLst/>
          </a:prstGeom>
        </p:spPr>
        <p:txBody>
          <a:bodyPr vert="horz" lIns="91440" tIns="45720" rIns="91440" bIns="45720" rtlCol="0" anchor="ctr">
            <a:noAutofit/>
          </a:bodyPr>
          <a:lstStyle/>
          <a:p>
            <a:pPr lvl="0">
              <a:spcBef>
                <a:spcPct val="0"/>
              </a:spcBef>
            </a:pPr>
            <a:r>
              <a:rPr lang="en-US" dirty="0">
                <a:latin typeface="+mj-lt"/>
                <a:ea typeface="+mj-ea"/>
                <a:cs typeface="+mj-cs"/>
              </a:rPr>
              <a:t>This Keep India Smiling Scholarship is for the Sportsperson representing the state or the country at various levels. Aspirant of this scholarship can access benefit amount of INR 75,000 annually for 3 years.</a:t>
            </a:r>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41324"/>
            <a:ext cx="8229600" cy="625476"/>
          </a:xfrm>
        </p:spPr>
        <p:txBody>
          <a:bodyPr>
            <a:noAutofit/>
          </a:bodyPr>
          <a:lstStyle/>
          <a:p>
            <a:r>
              <a:rPr lang="en-US" sz="3200" b="1" dirty="0">
                <a:solidFill>
                  <a:srgbClr val="C00000"/>
                </a:solidFill>
              </a:rPr>
              <a:t>Important Points</a:t>
            </a:r>
          </a:p>
        </p:txBody>
      </p:sp>
      <p:graphicFrame>
        <p:nvGraphicFramePr>
          <p:cNvPr id="6" name="Table 5"/>
          <p:cNvGraphicFramePr>
            <a:graphicFrameLocks noGrp="1"/>
          </p:cNvGraphicFramePr>
          <p:nvPr/>
        </p:nvGraphicFramePr>
        <p:xfrm>
          <a:off x="1981200" y="1524000"/>
          <a:ext cx="7924800" cy="3048000"/>
        </p:xfrm>
        <a:graphic>
          <a:graphicData uri="http://schemas.openxmlformats.org/drawingml/2006/table">
            <a:tbl>
              <a:tblPr/>
              <a:tblGrid>
                <a:gridCol w="1222410">
                  <a:extLst>
                    <a:ext uri="{9D8B030D-6E8A-4147-A177-3AD203B41FA5}">
                      <a16:colId xmlns:a16="http://schemas.microsoft.com/office/drawing/2014/main" val="20000"/>
                    </a:ext>
                  </a:extLst>
                </a:gridCol>
                <a:gridCol w="6702390">
                  <a:extLst>
                    <a:ext uri="{9D8B030D-6E8A-4147-A177-3AD203B41FA5}">
                      <a16:colId xmlns:a16="http://schemas.microsoft.com/office/drawing/2014/main" val="20001"/>
                    </a:ext>
                  </a:extLst>
                </a:gridCol>
              </a:tblGrid>
              <a:tr h="914400">
                <a:tc>
                  <a:txBody>
                    <a:bodyPr/>
                    <a:lstStyle/>
                    <a:p>
                      <a:pPr algn="ctr"/>
                      <a:r>
                        <a:rPr lang="en-US" b="1" dirty="0"/>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To be considered for selection, candidates need to produce a </a:t>
                      </a:r>
                      <a:r>
                        <a:rPr lang="en-US" sz="1600" b="1" i="0" u="none" strike="noStrike" dirty="0" err="1">
                          <a:solidFill>
                            <a:srgbClr val="000000"/>
                          </a:solidFill>
                          <a:latin typeface="+mn-lt"/>
                        </a:rPr>
                        <a:t>Bonafide</a:t>
                      </a:r>
                      <a:r>
                        <a:rPr lang="en-US" sz="1600" b="1" i="0" u="none" strike="noStrike" dirty="0">
                          <a:solidFill>
                            <a:srgbClr val="000000"/>
                          </a:solidFill>
                          <a:latin typeface="+mn-lt"/>
                        </a:rPr>
                        <a:t> Certificate/ Admission letter/ College ID/ Fee Receipt if you have already been admitted to the course program</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09600">
                <a:tc>
                  <a:txBody>
                    <a:bodyPr/>
                    <a:lstStyle/>
                    <a:p>
                      <a:pPr algn="ctr" fontAlgn="ctr"/>
                      <a:r>
                        <a:rPr lang="en-US" sz="1600" b="1"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If you’re someone who is looking for admission in a course program, in that case, you need to present the Result of an Entrance Exam.</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09600">
                <a:tc>
                  <a:txBody>
                    <a:bodyPr/>
                    <a:lstStyle/>
                    <a:p>
                      <a:pPr algn="ctr" fontAlgn="ctr"/>
                      <a:r>
                        <a:rPr lang="en-US" sz="1600" b="1" i="0" u="none" strike="noStrike" dirty="0">
                          <a:solidFill>
                            <a:srgbClr val="000000"/>
                          </a:solidFill>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00"/>
                          </a:solidFill>
                          <a:latin typeface="+mn-lt"/>
                        </a:rPr>
                        <a:t>Aadhar</a:t>
                      </a:r>
                      <a:r>
                        <a:rPr lang="en-US" sz="1600" b="1" i="0" u="none" strike="noStrike" dirty="0">
                          <a:solidFill>
                            <a:srgbClr val="000000"/>
                          </a:solidFill>
                          <a:latin typeface="+mn-lt"/>
                        </a:rPr>
                        <a:t> card/ Pan Card/ Voter ID card/ Driving license can be produced as an Identity proof</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14400">
                <a:tc>
                  <a:txBody>
                    <a:bodyPr/>
                    <a:lstStyle/>
                    <a:p>
                      <a:pPr algn="ctr" fontAlgn="ctr"/>
                      <a:r>
                        <a:rPr lang="en-US" sz="1600" b="1" i="0" u="none" strike="noStrike" dirty="0">
                          <a:solidFill>
                            <a:srgbClr val="000000"/>
                          </a:solidFill>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mn-lt"/>
                        </a:rPr>
                        <a:t>BPL Certificate/ Food Security Certificate/ Income Certificate/ Income Certificate issued by any competent governing body can be used as a proof of Income.</a:t>
                      </a:r>
                      <a:endParaRPr lang="en-US" sz="1600" b="1" i="0" u="none" strike="noStrike" dirty="0">
                        <a:solidFill>
                          <a:srgbClr val="000000"/>
                        </a:solidFill>
                        <a:latin typeface="Calibri"/>
                      </a:endParaRPr>
                    </a:p>
                  </a:txBody>
                  <a:tcPr marL="151002"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srcRect l="17496" t="46027" r="44729" b="7813"/>
          <a:stretch>
            <a:fillRect/>
          </a:stretch>
        </p:blipFill>
        <p:spPr bwMode="auto">
          <a:xfrm>
            <a:off x="1600200" y="387391"/>
            <a:ext cx="4721860" cy="3575920"/>
          </a:xfrm>
          <a:prstGeom prst="rect">
            <a:avLst/>
          </a:prstGeom>
          <a:noFill/>
          <a:ln w="9525">
            <a:noFill/>
            <a:miter lim="800000"/>
            <a:headEnd/>
            <a:tailEnd/>
          </a:ln>
          <a:effectLst/>
        </p:spPr>
      </p:pic>
      <p:pic>
        <p:nvPicPr>
          <p:cNvPr id="5" name="Picture 4"/>
          <p:cNvPicPr>
            <a:picLocks noChangeAspect="1" noChangeArrowheads="1"/>
          </p:cNvPicPr>
          <p:nvPr/>
        </p:nvPicPr>
        <p:blipFill>
          <a:blip r:embed="rId3"/>
          <a:srcRect l="18375" t="17187" r="46486" b="17188"/>
          <a:stretch>
            <a:fillRect/>
          </a:stretch>
        </p:blipFill>
        <p:spPr bwMode="auto">
          <a:xfrm>
            <a:off x="6248400" y="365760"/>
            <a:ext cx="4234322" cy="4358640"/>
          </a:xfrm>
          <a:prstGeom prst="rect">
            <a:avLst/>
          </a:prstGeom>
          <a:noFill/>
          <a:ln w="9525">
            <a:noFill/>
            <a:miter lim="800000"/>
            <a:headEnd/>
            <a:tailEnd/>
          </a:ln>
          <a:effectLst/>
        </p:spPr>
      </p:pic>
      <p:pic>
        <p:nvPicPr>
          <p:cNvPr id="6" name="Picture 5"/>
          <p:cNvPicPr>
            <a:picLocks noChangeAspect="1" noChangeArrowheads="1"/>
          </p:cNvPicPr>
          <p:nvPr/>
        </p:nvPicPr>
        <p:blipFill>
          <a:blip r:embed="rId3"/>
          <a:srcRect l="18375" t="69491" r="46486" b="17188"/>
          <a:stretch>
            <a:fillRect/>
          </a:stretch>
        </p:blipFill>
        <p:spPr bwMode="auto">
          <a:xfrm>
            <a:off x="1752600" y="3962400"/>
            <a:ext cx="4249492" cy="1066958"/>
          </a:xfrm>
          <a:prstGeom prst="rect">
            <a:avLst/>
          </a:prstGeom>
          <a:noFill/>
          <a:ln w="9525">
            <a:noFill/>
            <a:miter lim="800000"/>
            <a:headEnd/>
            <a:tailEnd/>
          </a:ln>
          <a:effectLst/>
        </p:spPr>
      </p:pic>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16618" t="17188" r="46340" b="18750"/>
          <a:stretch>
            <a:fillRect/>
          </a:stretch>
        </p:blipFill>
        <p:spPr bwMode="auto">
          <a:xfrm>
            <a:off x="1676400" y="609600"/>
            <a:ext cx="4484922" cy="4765058"/>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16618" t="17188" r="46486" b="12500"/>
          <a:stretch>
            <a:fillRect/>
          </a:stretch>
        </p:blipFill>
        <p:spPr bwMode="auto">
          <a:xfrm>
            <a:off x="6256020" y="762000"/>
            <a:ext cx="4335780" cy="4381462"/>
          </a:xfrm>
          <a:prstGeom prst="rect">
            <a:avLst/>
          </a:prstGeom>
          <a:noFill/>
          <a:ln w="9525">
            <a:noFill/>
            <a:miter lim="800000"/>
            <a:headEnd/>
            <a:tailEnd/>
          </a:ln>
          <a:effectLst/>
        </p:spPr>
      </p:pic>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srcRect l="18560" t="17188" r="46486" b="9375"/>
          <a:stretch>
            <a:fillRect/>
          </a:stretch>
        </p:blipFill>
        <p:spPr bwMode="auto">
          <a:xfrm>
            <a:off x="1797916" y="914400"/>
            <a:ext cx="4221884" cy="4484022"/>
          </a:xfrm>
          <a:prstGeom prst="rect">
            <a:avLst/>
          </a:prstGeom>
          <a:noFill/>
          <a:ln w="9525">
            <a:noFill/>
            <a:miter lim="800000"/>
            <a:headEnd/>
            <a:tailEnd/>
          </a:ln>
          <a:effectLst/>
        </p:spPr>
      </p:pic>
      <p:pic>
        <p:nvPicPr>
          <p:cNvPr id="5" name="Picture 4"/>
          <p:cNvPicPr>
            <a:picLocks noChangeAspect="1" noChangeArrowheads="1"/>
          </p:cNvPicPr>
          <p:nvPr/>
        </p:nvPicPr>
        <p:blipFill>
          <a:blip r:embed="rId3"/>
          <a:srcRect l="18236" t="18750" r="45608" b="23438"/>
          <a:stretch>
            <a:fillRect/>
          </a:stretch>
        </p:blipFill>
        <p:spPr bwMode="auto">
          <a:xfrm>
            <a:off x="6095998" y="838200"/>
            <a:ext cx="4419602" cy="4498560"/>
          </a:xfrm>
          <a:prstGeom prst="rect">
            <a:avLst/>
          </a:prstGeom>
          <a:noFill/>
          <a:ln w="9525">
            <a:noFill/>
            <a:miter lim="800000"/>
            <a:headEnd/>
            <a:tailEnd/>
          </a:ln>
          <a:effectLst/>
        </p:spPr>
      </p:pic>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18304" t="21875" r="45608" b="14063"/>
          <a:stretch>
            <a:fillRect/>
          </a:stretch>
        </p:blipFill>
        <p:spPr bwMode="auto">
          <a:xfrm>
            <a:off x="1661763" y="1103605"/>
            <a:ext cx="4254908" cy="4650790"/>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18557" t="17188" r="45608" b="25000"/>
          <a:stretch>
            <a:fillRect/>
          </a:stretch>
        </p:blipFill>
        <p:spPr bwMode="auto">
          <a:xfrm>
            <a:off x="6053554" y="1143000"/>
            <a:ext cx="4462046" cy="4578322"/>
          </a:xfrm>
          <a:prstGeom prst="rect">
            <a:avLst/>
          </a:prstGeom>
          <a:noFill/>
          <a:ln w="9525">
            <a:noFill/>
            <a:miter lim="800000"/>
            <a:headEnd/>
            <a:tailEnd/>
          </a:ln>
          <a:effectLst/>
        </p:spPr>
      </p:pic>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18641" t="31250" r="46255" b="20313"/>
          <a:stretch>
            <a:fillRect/>
          </a:stretch>
        </p:blipFill>
        <p:spPr bwMode="auto">
          <a:xfrm>
            <a:off x="1676400" y="1154975"/>
            <a:ext cx="4849748" cy="4548050"/>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21713" t="18750" r="50371" b="12500"/>
          <a:stretch>
            <a:fillRect/>
          </a:stretch>
        </p:blipFill>
        <p:spPr bwMode="auto">
          <a:xfrm>
            <a:off x="6553200" y="1173901"/>
            <a:ext cx="3954782" cy="4486924"/>
          </a:xfrm>
          <a:prstGeom prst="rect">
            <a:avLst/>
          </a:prstGeom>
          <a:noFill/>
          <a:ln w="9525">
            <a:noFill/>
            <a:miter lim="800000"/>
            <a:headEnd/>
            <a:tailEnd/>
          </a:ln>
          <a:effectLst/>
        </p:spPr>
      </p:pic>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21823" t="20312" r="49912" b="10938"/>
          <a:stretch>
            <a:fillRect/>
          </a:stretch>
        </p:blipFill>
        <p:spPr bwMode="auto">
          <a:xfrm>
            <a:off x="2286000" y="383487"/>
            <a:ext cx="4086892" cy="6106264"/>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22123" t="15625" r="49297" b="9375"/>
          <a:stretch>
            <a:fillRect/>
          </a:stretch>
        </p:blipFill>
        <p:spPr bwMode="auto">
          <a:xfrm>
            <a:off x="6690360" y="371572"/>
            <a:ext cx="3596640" cy="6084376"/>
          </a:xfrm>
          <a:prstGeom prst="rect">
            <a:avLst/>
          </a:prstGeom>
          <a:noFill/>
          <a:ln w="9525">
            <a:noFill/>
            <a:miter lim="800000"/>
            <a:headEnd/>
            <a:tailEnd/>
          </a:ln>
          <a:effectLst/>
        </p:spPr>
      </p:pic>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18339" t="17188" r="46317" b="31250"/>
          <a:stretch>
            <a:fillRect/>
          </a:stretch>
        </p:blipFill>
        <p:spPr bwMode="auto">
          <a:xfrm>
            <a:off x="1828800" y="1199985"/>
            <a:ext cx="4418674" cy="4279048"/>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18765" t="18750" r="46017" b="7813"/>
          <a:stretch>
            <a:fillRect/>
          </a:stretch>
        </p:blipFill>
        <p:spPr bwMode="auto">
          <a:xfrm>
            <a:off x="6515100" y="1080872"/>
            <a:ext cx="3771900" cy="4696256"/>
          </a:xfrm>
          <a:prstGeom prst="rect">
            <a:avLst/>
          </a:prstGeom>
          <a:noFill/>
          <a:ln w="9525">
            <a:noFill/>
            <a:miter lim="800000"/>
            <a:headEnd/>
            <a:tailEnd/>
          </a:ln>
          <a:effectLst/>
        </p:spPr>
      </p:pic>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18550" t="18750" r="46452" b="18750"/>
          <a:stretch>
            <a:fillRect/>
          </a:stretch>
        </p:blipFill>
        <p:spPr bwMode="auto">
          <a:xfrm>
            <a:off x="2057400" y="1152206"/>
            <a:ext cx="4192652" cy="4591688"/>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18344" t="15625" r="46456" b="9376"/>
          <a:stretch>
            <a:fillRect/>
          </a:stretch>
        </p:blipFill>
        <p:spPr bwMode="auto">
          <a:xfrm>
            <a:off x="6522720" y="1125999"/>
            <a:ext cx="3916680" cy="4507374"/>
          </a:xfrm>
          <a:prstGeom prst="rect">
            <a:avLst/>
          </a:prstGeom>
          <a:noFill/>
          <a:ln w="9525">
            <a:noFill/>
            <a:miter lim="800000"/>
            <a:headEnd/>
            <a:tailEnd/>
          </a:ln>
          <a:effectLst/>
        </p:spPr>
      </p:pic>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18437" t="18750" r="46507" b="14063"/>
          <a:stretch>
            <a:fillRect/>
          </a:stretch>
        </p:blipFill>
        <p:spPr bwMode="auto">
          <a:xfrm>
            <a:off x="1981200" y="970469"/>
            <a:ext cx="4186966" cy="4917062"/>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18794" t="18750" r="46397" b="28126"/>
          <a:stretch>
            <a:fillRect/>
          </a:stretch>
        </p:blipFill>
        <p:spPr bwMode="auto">
          <a:xfrm>
            <a:off x="6278878" y="1130611"/>
            <a:ext cx="3931922" cy="4646894"/>
          </a:xfrm>
          <a:prstGeom prst="rect">
            <a:avLst/>
          </a:prstGeom>
          <a:noFill/>
          <a:ln w="9525">
            <a:noFill/>
            <a:miter lim="800000"/>
            <a:headEnd/>
            <a:tailEnd/>
          </a:ln>
          <a:effectLst/>
        </p:spPr>
      </p:pic>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18459" t="15625" r="46109" b="15625"/>
          <a:stretch>
            <a:fillRect/>
          </a:stretch>
        </p:blipFill>
        <p:spPr bwMode="auto">
          <a:xfrm>
            <a:off x="1793414" y="859987"/>
            <a:ext cx="4226386" cy="5051702"/>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18505" t="18750" r="45608" b="12500"/>
          <a:stretch>
            <a:fillRect/>
          </a:stretch>
        </p:blipFill>
        <p:spPr bwMode="auto">
          <a:xfrm>
            <a:off x="6324600" y="924657"/>
            <a:ext cx="4160520" cy="5077266"/>
          </a:xfrm>
          <a:prstGeom prst="rect">
            <a:avLst/>
          </a:prstGeom>
          <a:noFill/>
          <a:ln w="9525">
            <a:noFill/>
            <a:miter lim="800000"/>
            <a:headEnd/>
            <a:tailEnd/>
          </a:ln>
          <a:effectLst/>
        </p:spPr>
      </p:pic>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18374" t="18750" r="45608" b="15625"/>
          <a:stretch>
            <a:fillRect/>
          </a:stretch>
        </p:blipFill>
        <p:spPr bwMode="auto">
          <a:xfrm>
            <a:off x="1661180" y="999175"/>
            <a:ext cx="4282420" cy="4783722"/>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16691" t="17187" r="44729" b="10938"/>
          <a:stretch>
            <a:fillRect/>
          </a:stretch>
        </p:blipFill>
        <p:spPr bwMode="auto">
          <a:xfrm>
            <a:off x="5981700" y="1000919"/>
            <a:ext cx="4381500" cy="4871402"/>
          </a:xfrm>
          <a:prstGeom prst="rect">
            <a:avLst/>
          </a:prstGeom>
          <a:noFill/>
          <a:ln w="9525">
            <a:noFill/>
            <a:miter lim="800000"/>
            <a:headEnd/>
            <a:tailEnd/>
          </a:ln>
          <a:effectLst/>
        </p:spPr>
      </p:pic>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18417" t="18750" r="45608" b="12501"/>
          <a:stretch>
            <a:fillRect/>
          </a:stretch>
        </p:blipFill>
        <p:spPr bwMode="auto">
          <a:xfrm>
            <a:off x="1676400" y="756278"/>
            <a:ext cx="4602944" cy="5391164"/>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18359" t="17188" r="46511" b="6250"/>
          <a:stretch>
            <a:fillRect/>
          </a:stretch>
        </p:blipFill>
        <p:spPr bwMode="auto">
          <a:xfrm>
            <a:off x="6324600" y="743507"/>
            <a:ext cx="4229100" cy="5201666"/>
          </a:xfrm>
          <a:prstGeom prst="rect">
            <a:avLst/>
          </a:prstGeom>
          <a:noFill/>
          <a:ln w="9525">
            <a:noFill/>
            <a:miter lim="800000"/>
            <a:headEnd/>
            <a:tailEnd/>
          </a:ln>
          <a:effectLst/>
        </p:spPr>
      </p:pic>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920118" y="656521"/>
            <a:ext cx="4099682" cy="5527714"/>
            <a:chOff x="0" y="0"/>
            <a:chExt cx="4953000" cy="6857999"/>
          </a:xfrm>
        </p:grpSpPr>
        <p:pic>
          <p:nvPicPr>
            <p:cNvPr id="4" name="Picture 3"/>
            <p:cNvPicPr>
              <a:picLocks noChangeAspect="1" noChangeArrowheads="1"/>
            </p:cNvPicPr>
            <p:nvPr/>
          </p:nvPicPr>
          <p:blipFill>
            <a:blip r:embed="rId2"/>
            <a:srcRect l="18284" t="15625" r="45608" b="10938"/>
            <a:stretch>
              <a:fillRect/>
            </a:stretch>
          </p:blipFill>
          <p:spPr bwMode="auto">
            <a:xfrm>
              <a:off x="0" y="0"/>
              <a:ext cx="4953000" cy="5334000"/>
            </a:xfrm>
            <a:prstGeom prst="rect">
              <a:avLst/>
            </a:prstGeom>
            <a:noFill/>
            <a:ln w="9525">
              <a:noFill/>
              <a:miter lim="800000"/>
              <a:headEnd/>
              <a:tailEnd/>
            </a:ln>
            <a:effectLst/>
          </p:spPr>
        </p:pic>
        <p:pic>
          <p:nvPicPr>
            <p:cNvPr id="5" name="Picture 4"/>
            <p:cNvPicPr>
              <a:picLocks noChangeAspect="1" noChangeArrowheads="1"/>
            </p:cNvPicPr>
            <p:nvPr/>
          </p:nvPicPr>
          <p:blipFill>
            <a:blip r:embed="rId3"/>
            <a:srcRect l="18854" t="39063" r="45593" b="40624"/>
            <a:stretch>
              <a:fillRect/>
            </a:stretch>
          </p:blipFill>
          <p:spPr bwMode="auto">
            <a:xfrm>
              <a:off x="76200" y="5245395"/>
              <a:ext cx="4876800" cy="1612604"/>
            </a:xfrm>
            <a:prstGeom prst="rect">
              <a:avLst/>
            </a:prstGeom>
            <a:noFill/>
            <a:ln w="9525">
              <a:noFill/>
              <a:miter lim="800000"/>
              <a:headEnd/>
              <a:tailEnd/>
            </a:ln>
            <a:effectLst/>
          </p:spPr>
        </p:pic>
      </p:grpSp>
      <p:pic>
        <p:nvPicPr>
          <p:cNvPr id="3" name="Picture 2"/>
          <p:cNvPicPr>
            <a:picLocks noChangeAspect="1" noChangeArrowheads="1"/>
          </p:cNvPicPr>
          <p:nvPr/>
        </p:nvPicPr>
        <p:blipFill>
          <a:blip r:embed="rId4"/>
          <a:srcRect l="18552" t="17187" r="45608" b="7813"/>
          <a:stretch>
            <a:fillRect/>
          </a:stretch>
        </p:blipFill>
        <p:spPr bwMode="auto">
          <a:xfrm>
            <a:off x="6553200" y="247732"/>
            <a:ext cx="3931920" cy="6461594"/>
          </a:xfrm>
          <a:prstGeom prst="rect">
            <a:avLst/>
          </a:prstGeom>
          <a:noFill/>
          <a:ln w="9525">
            <a:noFill/>
            <a:miter lim="800000"/>
            <a:headEnd/>
            <a:tailEnd/>
          </a:ln>
          <a:effectLst/>
        </p:spPr>
      </p:pic>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18599" t="17187" r="45608" b="7813"/>
          <a:stretch>
            <a:fillRect/>
          </a:stretch>
        </p:blipFill>
        <p:spPr bwMode="auto">
          <a:xfrm>
            <a:off x="1752600" y="76200"/>
            <a:ext cx="4439728" cy="5717540"/>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18403" t="17187" r="46184" b="10938"/>
          <a:stretch>
            <a:fillRect/>
          </a:stretch>
        </p:blipFill>
        <p:spPr bwMode="auto">
          <a:xfrm>
            <a:off x="6248400" y="127928"/>
            <a:ext cx="4267200" cy="5681932"/>
          </a:xfrm>
          <a:prstGeom prst="rect">
            <a:avLst/>
          </a:prstGeom>
          <a:noFill/>
          <a:ln w="9525">
            <a:noFill/>
            <a:miter lim="800000"/>
            <a:headEnd/>
            <a:tailEnd/>
          </a:ln>
          <a:effectLst/>
        </p:spPr>
      </p:pic>
      <p:pic>
        <p:nvPicPr>
          <p:cNvPr id="4" name="Picture 3"/>
          <p:cNvPicPr>
            <a:picLocks noChangeAspect="1" noChangeArrowheads="1"/>
          </p:cNvPicPr>
          <p:nvPr/>
        </p:nvPicPr>
        <p:blipFill>
          <a:blip r:embed="rId4"/>
          <a:srcRect l="18567" t="50442" r="56921" b="32813"/>
          <a:stretch>
            <a:fillRect/>
          </a:stretch>
        </p:blipFill>
        <p:spPr bwMode="auto">
          <a:xfrm>
            <a:off x="6324366" y="5791199"/>
            <a:ext cx="3886434" cy="826846"/>
          </a:xfrm>
          <a:prstGeom prst="rect">
            <a:avLst/>
          </a:prstGeom>
          <a:noFill/>
          <a:ln w="9525">
            <a:noFill/>
            <a:miter lim="800000"/>
            <a:headEnd/>
            <a:tailEnd/>
          </a:ln>
          <a:effectLst/>
        </p:spPr>
      </p:pic>
      <p:pic>
        <p:nvPicPr>
          <p:cNvPr id="5" name="Picture 4"/>
          <p:cNvPicPr>
            <a:picLocks noChangeAspect="1" noChangeArrowheads="1"/>
          </p:cNvPicPr>
          <p:nvPr/>
        </p:nvPicPr>
        <p:blipFill>
          <a:blip r:embed="rId4"/>
          <a:srcRect l="18567" t="39062" r="56921" b="49785"/>
          <a:stretch>
            <a:fillRect/>
          </a:stretch>
        </p:blipFill>
        <p:spPr bwMode="auto">
          <a:xfrm>
            <a:off x="1752600" y="5931494"/>
            <a:ext cx="3931780" cy="545506"/>
          </a:xfrm>
          <a:prstGeom prst="rect">
            <a:avLst/>
          </a:prstGeom>
          <a:noFill/>
          <a:ln w="9525">
            <a:noFill/>
            <a:miter lim="800000"/>
            <a:headEnd/>
            <a:tailEnd/>
          </a:ln>
          <a:effectLst/>
        </p:spPr>
      </p:pic>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17789" t="15625" r="46131" b="6250"/>
          <a:stretch>
            <a:fillRect/>
          </a:stretch>
        </p:blipFill>
        <p:spPr bwMode="auto">
          <a:xfrm>
            <a:off x="1905000" y="720067"/>
            <a:ext cx="4141282" cy="5315396"/>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18642" t="17188" r="46112" b="8120"/>
          <a:stretch>
            <a:fillRect/>
          </a:stretch>
        </p:blipFill>
        <p:spPr bwMode="auto">
          <a:xfrm>
            <a:off x="6263640" y="790813"/>
            <a:ext cx="3947160" cy="5352576"/>
          </a:xfrm>
          <a:prstGeom prst="rect">
            <a:avLst/>
          </a:prstGeom>
          <a:noFill/>
          <a:ln w="9525">
            <a:noFill/>
            <a:miter lim="800000"/>
            <a:headEnd/>
            <a:tailEnd/>
          </a:ln>
          <a:effectLst/>
        </p:spPr>
      </p:pic>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18606" t="17187" r="46602" b="26563"/>
          <a:stretch>
            <a:fillRect/>
          </a:stretch>
        </p:blipFill>
        <p:spPr bwMode="auto">
          <a:xfrm>
            <a:off x="1981200" y="1361487"/>
            <a:ext cx="4141628" cy="4099032"/>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18180" t="17101" r="45608" b="7813"/>
          <a:stretch>
            <a:fillRect/>
          </a:stretch>
        </p:blipFill>
        <p:spPr bwMode="auto">
          <a:xfrm>
            <a:off x="6477000" y="1363726"/>
            <a:ext cx="3962400" cy="4138168"/>
          </a:xfrm>
          <a:prstGeom prst="rect">
            <a:avLst/>
          </a:prstGeom>
          <a:noFill/>
          <a:ln w="9525">
            <a:noFill/>
            <a:miter lim="800000"/>
            <a:headEnd/>
            <a:tailEnd/>
          </a:ln>
          <a:effectLst/>
        </p:spPr>
      </p:pic>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l="18507" t="17038" r="48135" b="9375"/>
          <a:stretch>
            <a:fillRect/>
          </a:stretch>
        </p:blipFill>
        <p:spPr bwMode="auto">
          <a:xfrm>
            <a:off x="1646678" y="462264"/>
            <a:ext cx="4449322" cy="6024912"/>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l="18507" t="17188" r="46619" b="6250"/>
          <a:stretch>
            <a:fillRect/>
          </a:stretch>
        </p:blipFill>
        <p:spPr bwMode="auto">
          <a:xfrm>
            <a:off x="6256020" y="360485"/>
            <a:ext cx="4259580" cy="6087388"/>
          </a:xfrm>
          <a:prstGeom prst="rect">
            <a:avLst/>
          </a:prstGeom>
          <a:noFill/>
          <a:ln w="9525">
            <a:noFill/>
            <a:miter lim="800000"/>
            <a:headEnd/>
            <a:tailEnd/>
          </a:ln>
          <a:effectLst/>
        </p:spPr>
      </p:pic>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130174"/>
            <a:ext cx="8686800" cy="6499226"/>
          </a:xfrm>
        </p:spPr>
        <p:txBody>
          <a:bodyPr anchor="ctr">
            <a:normAutofit/>
          </a:bodyPr>
          <a:lstStyle/>
          <a:p>
            <a:r>
              <a:rPr lang="en-US" sz="7200" b="1" dirty="0">
                <a:solidFill>
                  <a:schemeClr val="accent1">
                    <a:lumMod val="60000"/>
                    <a:lumOff val="40000"/>
                  </a:schemeClr>
                </a:solidFill>
                <a:latin typeface="Times New Roman" pitchFamily="18" charset="0"/>
                <a:cs typeface="Times New Roman" pitchFamily="18" charset="0"/>
              </a:rPr>
              <a:t>SCHOLARSHIPS </a:t>
            </a:r>
            <a:br>
              <a:rPr lang="en-US" sz="7200" b="1" dirty="0">
                <a:solidFill>
                  <a:schemeClr val="accent1">
                    <a:lumMod val="60000"/>
                    <a:lumOff val="40000"/>
                  </a:schemeClr>
                </a:solidFill>
                <a:latin typeface="Times New Roman" pitchFamily="18" charset="0"/>
                <a:cs typeface="Times New Roman" pitchFamily="18" charset="0"/>
              </a:rPr>
            </a:br>
            <a:r>
              <a:rPr lang="en-US" sz="7200" b="1" dirty="0">
                <a:solidFill>
                  <a:schemeClr val="accent1">
                    <a:lumMod val="60000"/>
                    <a:lumOff val="40000"/>
                  </a:schemeClr>
                </a:solidFill>
                <a:latin typeface="Times New Roman" pitchFamily="18" charset="0"/>
                <a:cs typeface="Times New Roman" pitchFamily="18" charset="0"/>
              </a:rPr>
              <a:t>FOR </a:t>
            </a:r>
            <a:br>
              <a:rPr lang="en-US" sz="7200" b="1" dirty="0">
                <a:solidFill>
                  <a:schemeClr val="accent1">
                    <a:lumMod val="60000"/>
                    <a:lumOff val="40000"/>
                  </a:schemeClr>
                </a:solidFill>
                <a:latin typeface="Times New Roman" pitchFamily="18" charset="0"/>
                <a:cs typeface="Times New Roman" pitchFamily="18" charset="0"/>
              </a:rPr>
            </a:br>
            <a:r>
              <a:rPr lang="en-US" sz="7200" b="1" dirty="0">
                <a:solidFill>
                  <a:schemeClr val="accent1">
                    <a:lumMod val="60000"/>
                    <a:lumOff val="40000"/>
                  </a:schemeClr>
                </a:solidFill>
                <a:latin typeface="Times New Roman" pitchFamily="18" charset="0"/>
                <a:cs typeface="Times New Roman" pitchFamily="18" charset="0"/>
              </a:rPr>
              <a:t>STUDY ABROAD</a:t>
            </a:r>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itchFamily="18" charset="0"/>
                <a:cs typeface="Times New Roman" pitchFamily="18" charset="0"/>
              </a:rPr>
              <a:t>CANADA</a:t>
            </a:r>
          </a:p>
        </p:txBody>
      </p:sp>
      <p:graphicFrame>
        <p:nvGraphicFramePr>
          <p:cNvPr id="4" name="Table 3"/>
          <p:cNvGraphicFramePr>
            <a:graphicFrameLocks noGrp="1"/>
          </p:cNvGraphicFramePr>
          <p:nvPr/>
        </p:nvGraphicFramePr>
        <p:xfrm>
          <a:off x="1981200" y="1371600"/>
          <a:ext cx="8229600" cy="2743202"/>
        </p:xfrm>
        <a:graphic>
          <a:graphicData uri="http://schemas.openxmlformats.org/drawingml/2006/table">
            <a:tbl>
              <a:tblPr/>
              <a:tblGrid>
                <a:gridCol w="629766">
                  <a:extLst>
                    <a:ext uri="{9D8B030D-6E8A-4147-A177-3AD203B41FA5}">
                      <a16:colId xmlns:a16="http://schemas.microsoft.com/office/drawing/2014/main" val="20000"/>
                    </a:ext>
                  </a:extLst>
                </a:gridCol>
                <a:gridCol w="3673636">
                  <a:extLst>
                    <a:ext uri="{9D8B030D-6E8A-4147-A177-3AD203B41FA5}">
                      <a16:colId xmlns:a16="http://schemas.microsoft.com/office/drawing/2014/main" val="20001"/>
                    </a:ext>
                  </a:extLst>
                </a:gridCol>
                <a:gridCol w="3926198">
                  <a:extLst>
                    <a:ext uri="{9D8B030D-6E8A-4147-A177-3AD203B41FA5}">
                      <a16:colId xmlns:a16="http://schemas.microsoft.com/office/drawing/2014/main" val="20002"/>
                    </a:ext>
                  </a:extLst>
                </a:gridCol>
              </a:tblGrid>
              <a:tr h="435220">
                <a:tc gridSpan="3">
                  <a:txBody>
                    <a:bodyPr/>
                    <a:lstStyle/>
                    <a:p>
                      <a:pPr algn="ctr" fontAlgn="ctr"/>
                      <a:r>
                        <a:rPr lang="en-US" sz="1600" b="1" i="0" u="none" strike="noStrike" dirty="0">
                          <a:solidFill>
                            <a:srgbClr val="0070C0"/>
                          </a:solidFill>
                          <a:latin typeface="Times New Roman"/>
                        </a:rPr>
                        <a:t>How much does it cost to Study in Canada?</a:t>
                      </a:r>
                    </a:p>
                  </a:txBody>
                  <a:tcPr marL="7292" marR="7292" marT="729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27539">
                <a:tc>
                  <a:txBody>
                    <a:bodyPr/>
                    <a:lstStyle/>
                    <a:p>
                      <a:pPr algn="ctr" fontAlgn="ctr"/>
                      <a:r>
                        <a:rPr lang="en-US" sz="1600" b="1" i="0" u="none" strike="noStrike">
                          <a:solidFill>
                            <a:srgbClr val="953735"/>
                          </a:solidFill>
                          <a:latin typeface="Times New Roman"/>
                        </a:rPr>
                        <a:t>S.no.</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600" b="1" i="0" u="none" strike="noStrike">
                          <a:solidFill>
                            <a:srgbClr val="953735"/>
                          </a:solidFill>
                          <a:latin typeface="Times New Roman"/>
                        </a:rPr>
                        <a:t>Study program</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600" b="1" i="0" u="none" strike="noStrike">
                          <a:solidFill>
                            <a:srgbClr val="953735"/>
                          </a:solidFill>
                          <a:latin typeface="Times New Roman"/>
                        </a:rPr>
                        <a:t>Average annual fee (in CAD*)</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1162">
                <a:tc>
                  <a:txBody>
                    <a:bodyPr/>
                    <a:lstStyle/>
                    <a:p>
                      <a:pPr algn="ctr" fontAlgn="ctr"/>
                      <a:r>
                        <a:rPr lang="en-US" sz="1600" b="1" i="0" u="none" strike="noStrike">
                          <a:solidFill>
                            <a:srgbClr val="000000"/>
                          </a:solidFill>
                          <a:latin typeface="Times New Roman"/>
                        </a:rPr>
                        <a:t>1</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a:txBody>
                    <a:bodyPr/>
                    <a:lstStyle/>
                    <a:p>
                      <a:pPr algn="l" fontAlgn="ctr"/>
                      <a:r>
                        <a:rPr lang="en-US" sz="1600" b="1" i="0" u="none" strike="noStrike">
                          <a:solidFill>
                            <a:srgbClr val="000000"/>
                          </a:solidFill>
                          <a:latin typeface="Times New Roman"/>
                        </a:rPr>
                        <a:t>Undergraduate program</a:t>
                      </a:r>
                    </a:p>
                  </a:txBody>
                  <a:tcPr marL="65627"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a:txBody>
                    <a:bodyPr/>
                    <a:lstStyle/>
                    <a:p>
                      <a:pPr algn="ctr" fontAlgn="ctr"/>
                      <a:r>
                        <a:rPr lang="en-US" sz="1600" b="1" i="0" u="none" strike="noStrike">
                          <a:solidFill>
                            <a:srgbClr val="000000"/>
                          </a:solidFill>
                          <a:latin typeface="Times New Roman"/>
                        </a:rPr>
                        <a:t>$13,000 to $20,000 per year</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2"/>
                  </a:ext>
                </a:extLst>
              </a:tr>
              <a:tr h="501162">
                <a:tc>
                  <a:txBody>
                    <a:bodyPr/>
                    <a:lstStyle/>
                    <a:p>
                      <a:pPr algn="ctr" fontAlgn="ctr"/>
                      <a:r>
                        <a:rPr lang="en-US" sz="1600" b="1" i="0" u="none" strike="noStrike">
                          <a:solidFill>
                            <a:srgbClr val="000000"/>
                          </a:solidFill>
                          <a:latin typeface="Times New Roman"/>
                        </a:rPr>
                        <a:t>2</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a:solidFill>
                            <a:srgbClr val="000000"/>
                          </a:solidFill>
                          <a:latin typeface="Times New Roman"/>
                        </a:rPr>
                        <a:t>Postgraduate master's degree</a:t>
                      </a:r>
                    </a:p>
                  </a:txBody>
                  <a:tcPr marL="65627"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600" b="1" i="0" u="none" strike="noStrike">
                          <a:solidFill>
                            <a:srgbClr val="000000"/>
                          </a:solidFill>
                          <a:latin typeface="Times New Roman"/>
                        </a:rPr>
                        <a:t>$17,000 to $25,000 per year</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6957">
                <a:tc>
                  <a:txBody>
                    <a:bodyPr/>
                    <a:lstStyle/>
                    <a:p>
                      <a:pPr algn="ctr" fontAlgn="ctr"/>
                      <a:r>
                        <a:rPr lang="en-US" sz="1600" b="1" i="0" u="none" strike="noStrike">
                          <a:solidFill>
                            <a:srgbClr val="000000"/>
                          </a:solidFill>
                          <a:latin typeface="Times New Roman"/>
                        </a:rPr>
                        <a:t>3</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a:txBody>
                    <a:bodyPr/>
                    <a:lstStyle/>
                    <a:p>
                      <a:pPr algn="l" fontAlgn="ctr"/>
                      <a:r>
                        <a:rPr lang="en-US" sz="1600" b="1" i="0" u="none" strike="noStrike">
                          <a:solidFill>
                            <a:srgbClr val="000000"/>
                          </a:solidFill>
                          <a:latin typeface="Times New Roman"/>
                        </a:rPr>
                        <a:t>Doctoral degree</a:t>
                      </a:r>
                    </a:p>
                  </a:txBody>
                  <a:tcPr marL="65627"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a:txBody>
                    <a:bodyPr/>
                    <a:lstStyle/>
                    <a:p>
                      <a:pPr algn="ctr" fontAlgn="ctr"/>
                      <a:r>
                        <a:rPr lang="en-US" sz="1600" b="1" i="0" u="none" strike="noStrike">
                          <a:solidFill>
                            <a:srgbClr val="000000"/>
                          </a:solidFill>
                          <a:latin typeface="Times New Roman"/>
                        </a:rPr>
                        <a:t>$7,000 to $15,000 per year</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4"/>
                  </a:ext>
                </a:extLst>
              </a:tr>
              <a:tr h="501162">
                <a:tc>
                  <a:txBody>
                    <a:bodyPr/>
                    <a:lstStyle/>
                    <a:p>
                      <a:pPr algn="ctr" fontAlgn="ctr"/>
                      <a:r>
                        <a:rPr lang="en-US" sz="1600" b="1" i="0" u="none" strike="noStrike">
                          <a:solidFill>
                            <a:srgbClr val="000000"/>
                          </a:solidFill>
                          <a:latin typeface="Times New Roman"/>
                        </a:rPr>
                        <a:t>4</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a:solidFill>
                            <a:srgbClr val="000000"/>
                          </a:solidFill>
                          <a:latin typeface="Times New Roman"/>
                        </a:rPr>
                        <a:t>MBA</a:t>
                      </a:r>
                    </a:p>
                  </a:txBody>
                  <a:tcPr marL="65627"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600" b="1" i="0" u="none" strike="noStrike" dirty="0">
                          <a:solidFill>
                            <a:srgbClr val="000000"/>
                          </a:solidFill>
                          <a:latin typeface="Times New Roman"/>
                        </a:rPr>
                        <a:t>$30,000 to $40,000 per year</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2667000" y="609599"/>
          <a:ext cx="6858000" cy="5638802"/>
        </p:xfrm>
        <a:graphic>
          <a:graphicData uri="http://schemas.openxmlformats.org/drawingml/2006/table">
            <a:tbl>
              <a:tblPr/>
              <a:tblGrid>
                <a:gridCol w="6858000">
                  <a:extLst>
                    <a:ext uri="{9D8B030D-6E8A-4147-A177-3AD203B41FA5}">
                      <a16:colId xmlns:a16="http://schemas.microsoft.com/office/drawing/2014/main" val="20000"/>
                    </a:ext>
                  </a:extLst>
                </a:gridCol>
              </a:tblGrid>
              <a:tr h="1143743">
                <a:tc>
                  <a:txBody>
                    <a:bodyPr/>
                    <a:lstStyle/>
                    <a:p>
                      <a:pPr algn="ctr" fontAlgn="ctr"/>
                      <a:r>
                        <a:rPr lang="en-US" sz="2400" b="1" i="0" u="none" strike="noStrike" dirty="0">
                          <a:solidFill>
                            <a:srgbClr val="0070C0"/>
                          </a:solidFill>
                          <a:latin typeface="Times New Roman"/>
                        </a:rPr>
                        <a:t>TOP COURSES TO STUDY IN CANADA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99451">
                <a:tc>
                  <a:txBody>
                    <a:bodyPr/>
                    <a:lstStyle/>
                    <a:p>
                      <a:pPr algn="ctr" fontAlgn="ctr"/>
                      <a:r>
                        <a:rPr lang="en-US" sz="2000" b="1" i="0" u="none" strike="noStrike" dirty="0">
                          <a:solidFill>
                            <a:srgbClr val="000000"/>
                          </a:solidFill>
                          <a:latin typeface="Times New Roman"/>
                        </a:rPr>
                        <a:t>Artificial Intelligence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99451">
                <a:tc>
                  <a:txBody>
                    <a:bodyPr/>
                    <a:lstStyle/>
                    <a:p>
                      <a:pPr algn="ctr" fontAlgn="ctr"/>
                      <a:r>
                        <a:rPr lang="en-US" sz="2000" b="1" i="0" u="none" strike="noStrike" dirty="0">
                          <a:solidFill>
                            <a:srgbClr val="000000"/>
                          </a:solidFill>
                          <a:latin typeface="Times New Roman"/>
                        </a:rPr>
                        <a:t>Pharmacy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99451">
                <a:tc>
                  <a:txBody>
                    <a:bodyPr/>
                    <a:lstStyle/>
                    <a:p>
                      <a:pPr algn="ctr" fontAlgn="ctr"/>
                      <a:r>
                        <a:rPr lang="en-US" sz="2000" b="1" i="0" u="none" strike="noStrike" dirty="0">
                          <a:solidFill>
                            <a:srgbClr val="000000"/>
                          </a:solidFill>
                          <a:latin typeface="Times New Roman"/>
                        </a:rPr>
                        <a:t>Human Resource Management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99451">
                <a:tc>
                  <a:txBody>
                    <a:bodyPr/>
                    <a:lstStyle/>
                    <a:p>
                      <a:pPr algn="ctr" fontAlgn="ctr"/>
                      <a:r>
                        <a:rPr lang="en-US" sz="2000" b="1" i="0" u="none" strike="noStrike" dirty="0">
                          <a:solidFill>
                            <a:srgbClr val="000000"/>
                          </a:solidFill>
                          <a:latin typeface="Times New Roman"/>
                        </a:rPr>
                        <a:t>Data Analysis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99451">
                <a:tc>
                  <a:txBody>
                    <a:bodyPr/>
                    <a:lstStyle/>
                    <a:p>
                      <a:pPr algn="ctr" fontAlgn="ctr"/>
                      <a:r>
                        <a:rPr lang="en-US" sz="2000" b="1" i="0" u="none" strike="noStrike" dirty="0">
                          <a:solidFill>
                            <a:srgbClr val="000000"/>
                          </a:solidFill>
                          <a:latin typeface="Times New Roman"/>
                        </a:rPr>
                        <a:t>Business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5"/>
                  </a:ext>
                </a:extLst>
              </a:tr>
              <a:tr h="499451">
                <a:tc>
                  <a:txBody>
                    <a:bodyPr/>
                    <a:lstStyle/>
                    <a:p>
                      <a:pPr algn="ctr" fontAlgn="ctr"/>
                      <a:r>
                        <a:rPr lang="en-US" sz="2000" b="1" i="0" u="none" strike="noStrike" dirty="0">
                          <a:solidFill>
                            <a:srgbClr val="000000"/>
                          </a:solidFill>
                          <a:latin typeface="Times New Roman"/>
                        </a:rPr>
                        <a:t> Architecture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99451">
                <a:tc>
                  <a:txBody>
                    <a:bodyPr/>
                    <a:lstStyle/>
                    <a:p>
                      <a:pPr algn="ctr" fontAlgn="ctr"/>
                      <a:r>
                        <a:rPr lang="en-US" sz="2000" b="1" i="0" u="none" strike="noStrike" dirty="0">
                          <a:solidFill>
                            <a:srgbClr val="000000"/>
                          </a:solidFill>
                          <a:latin typeface="Times New Roman"/>
                        </a:rPr>
                        <a:t>Computer Science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99451">
                <a:tc>
                  <a:txBody>
                    <a:bodyPr/>
                    <a:lstStyle/>
                    <a:p>
                      <a:pPr algn="ctr" fontAlgn="ctr"/>
                      <a:r>
                        <a:rPr lang="en-US" sz="2000" b="1" i="0" u="none" strike="noStrike" dirty="0">
                          <a:solidFill>
                            <a:srgbClr val="000000"/>
                          </a:solidFill>
                          <a:latin typeface="Times New Roman"/>
                        </a:rPr>
                        <a:t>Nursing and Midwifery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8"/>
                  </a:ext>
                </a:extLst>
              </a:tr>
              <a:tr h="499451">
                <a:tc>
                  <a:txBody>
                    <a:bodyPr/>
                    <a:lstStyle/>
                    <a:p>
                      <a:pPr algn="ctr" fontAlgn="ctr"/>
                      <a:r>
                        <a:rPr lang="en-US" sz="2000" b="1" i="0" u="none" strike="noStrike" dirty="0">
                          <a:solidFill>
                            <a:srgbClr val="000000"/>
                          </a:solidFill>
                          <a:latin typeface="Times New Roman"/>
                        </a:rPr>
                        <a:t>Dental Studies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828800" y="228601"/>
          <a:ext cx="8534400" cy="6503043"/>
        </p:xfrm>
        <a:graphic>
          <a:graphicData uri="http://schemas.openxmlformats.org/drawingml/2006/table">
            <a:tbl>
              <a:tblPr/>
              <a:tblGrid>
                <a:gridCol w="653090">
                  <a:extLst>
                    <a:ext uri="{9D8B030D-6E8A-4147-A177-3AD203B41FA5}">
                      <a16:colId xmlns:a16="http://schemas.microsoft.com/office/drawing/2014/main" val="20000"/>
                    </a:ext>
                  </a:extLst>
                </a:gridCol>
                <a:gridCol w="3809697">
                  <a:extLst>
                    <a:ext uri="{9D8B030D-6E8A-4147-A177-3AD203B41FA5}">
                      <a16:colId xmlns:a16="http://schemas.microsoft.com/office/drawing/2014/main" val="20001"/>
                    </a:ext>
                  </a:extLst>
                </a:gridCol>
                <a:gridCol w="4071613">
                  <a:extLst>
                    <a:ext uri="{9D8B030D-6E8A-4147-A177-3AD203B41FA5}">
                      <a16:colId xmlns:a16="http://schemas.microsoft.com/office/drawing/2014/main" val="20002"/>
                    </a:ext>
                  </a:extLst>
                </a:gridCol>
              </a:tblGrid>
              <a:tr h="636729">
                <a:tc gridSpan="3">
                  <a:txBody>
                    <a:bodyPr/>
                    <a:lstStyle/>
                    <a:p>
                      <a:pPr algn="ctr" fontAlgn="ctr"/>
                      <a:r>
                        <a:rPr lang="en-US" sz="2800" b="1" i="0" u="none" strike="noStrike" dirty="0">
                          <a:solidFill>
                            <a:srgbClr val="0070C0"/>
                          </a:solidFill>
                          <a:latin typeface="Times New Roman"/>
                        </a:rPr>
                        <a:t>Scholarships to study in Canada</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52412">
                <a:tc>
                  <a:txBody>
                    <a:bodyPr/>
                    <a:lstStyle/>
                    <a:p>
                      <a:pPr algn="ctr" fontAlgn="ctr"/>
                      <a:r>
                        <a:rPr lang="en-US" sz="1400" b="1" i="0" u="none" strike="noStrike">
                          <a:solidFill>
                            <a:srgbClr val="953735"/>
                          </a:solidFill>
                          <a:latin typeface="Times New Roman"/>
                        </a:rPr>
                        <a:t>S. No.</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a:solidFill>
                            <a:srgbClr val="953735"/>
                          </a:solidFill>
                          <a:latin typeface="Times New Roman"/>
                        </a:rPr>
                        <a:t>Name of the scholarship</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953735"/>
                          </a:solidFill>
                          <a:latin typeface="Times New Roman"/>
                        </a:rPr>
                        <a:t>Description</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70778">
                <a:tc rowSpan="6">
                  <a:txBody>
                    <a:bodyPr/>
                    <a:lstStyle/>
                    <a:p>
                      <a:pPr algn="ctr" fontAlgn="ctr"/>
                      <a:r>
                        <a:rPr lang="en-US" sz="2000" b="1" i="0" u="none" strike="noStrike" dirty="0">
                          <a:solidFill>
                            <a:srgbClr val="C00000"/>
                          </a:solidFill>
                          <a:latin typeface="Times New Roman"/>
                        </a:rPr>
                        <a:t>1</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rowSpan="6">
                  <a:txBody>
                    <a:bodyPr/>
                    <a:lstStyle/>
                    <a:p>
                      <a:pPr algn="ctr" fontAlgn="ctr"/>
                      <a:r>
                        <a:rPr lang="en-US" sz="2000" b="1" i="1" u="none" strike="noStrike" dirty="0" err="1">
                          <a:solidFill>
                            <a:srgbClr val="C00000"/>
                          </a:solidFill>
                          <a:latin typeface="Times New Roman"/>
                        </a:rPr>
                        <a:t>Shastri</a:t>
                      </a:r>
                      <a:r>
                        <a:rPr lang="en-US" sz="2000" b="1" i="1" u="none" strike="noStrike" dirty="0">
                          <a:solidFill>
                            <a:srgbClr val="C00000"/>
                          </a:solidFill>
                          <a:latin typeface="Times New Roman"/>
                        </a:rPr>
                        <a:t> Indo-Canadian Institute</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a:txBody>
                    <a:bodyPr/>
                    <a:lstStyle/>
                    <a:p>
                      <a:pPr algn="ctr" fontAlgn="ctr"/>
                      <a:r>
                        <a:rPr lang="en-US" sz="1400" b="1" i="1" u="none" strike="noStrike">
                          <a:solidFill>
                            <a:srgbClr val="1D202C"/>
                          </a:solidFill>
                          <a:latin typeface="Times New Roman"/>
                        </a:rPr>
                        <a:t>Offers various fellowships at different levels from graduate to post-doctorate and from research to training fellowships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2"/>
                  </a:ext>
                </a:extLst>
              </a:tr>
              <a:tr h="971849">
                <a:tc vMerge="1">
                  <a:txBody>
                    <a:bodyPr/>
                    <a:lstStyle/>
                    <a:p>
                      <a:endParaRPr lang="en-US"/>
                    </a:p>
                  </a:txBody>
                  <a:tcPr/>
                </a:tc>
                <a:tc vMerge="1">
                  <a:txBody>
                    <a:bodyPr/>
                    <a:lstStyle/>
                    <a:p>
                      <a:endParaRPr lang="en-US"/>
                    </a:p>
                  </a:txBody>
                  <a:tcPr/>
                </a:tc>
                <a:tc>
                  <a:txBody>
                    <a:bodyPr/>
                    <a:lstStyle/>
                    <a:p>
                      <a:pPr algn="ctr" fontAlgn="ctr"/>
                      <a:r>
                        <a:rPr lang="en-US" sz="1400" b="1" i="1" u="none" strike="noStrike">
                          <a:solidFill>
                            <a:srgbClr val="1D202C"/>
                          </a:solidFill>
                          <a:latin typeface="Times New Roman"/>
                        </a:rPr>
                        <a:t>Shastri Research Student Fellowship: For students enrolled in Bachelors, Masters, M.Phil degree programmes in recognised Indian universities or institutions to undertake research in their interested areas/ fields in a Canadian university</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3"/>
                  </a:ext>
                </a:extLst>
              </a:tr>
              <a:tr h="971849">
                <a:tc vMerge="1">
                  <a:txBody>
                    <a:bodyPr/>
                    <a:lstStyle/>
                    <a:p>
                      <a:endParaRPr lang="en-US"/>
                    </a:p>
                  </a:txBody>
                  <a:tcPr/>
                </a:tc>
                <a:tc vMerge="1">
                  <a:txBody>
                    <a:bodyPr/>
                    <a:lstStyle/>
                    <a:p>
                      <a:endParaRPr lang="en-US"/>
                    </a:p>
                  </a:txBody>
                  <a:tcPr/>
                </a:tc>
                <a:tc>
                  <a:txBody>
                    <a:bodyPr/>
                    <a:lstStyle/>
                    <a:p>
                      <a:pPr algn="ctr" fontAlgn="ctr"/>
                      <a:r>
                        <a:rPr lang="en-US" sz="1400" b="1" i="1" u="none" strike="noStrike">
                          <a:solidFill>
                            <a:srgbClr val="1D202C"/>
                          </a:solidFill>
                          <a:latin typeface="Times New Roman"/>
                        </a:rPr>
                        <a:t>Eligible students can also pursue an e-course (module/part of a course), or do an e-internship at Canadian universities, which falls under SICI network</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4"/>
                  </a:ext>
                </a:extLst>
              </a:tr>
              <a:tr h="1424263">
                <a:tc vMerge="1">
                  <a:txBody>
                    <a:bodyPr/>
                    <a:lstStyle/>
                    <a:p>
                      <a:endParaRPr lang="en-US"/>
                    </a:p>
                  </a:txBody>
                  <a:tcPr/>
                </a:tc>
                <a:tc vMerge="1">
                  <a:txBody>
                    <a:bodyPr/>
                    <a:lstStyle/>
                    <a:p>
                      <a:endParaRPr lang="en-US"/>
                    </a:p>
                  </a:txBody>
                  <a:tcPr/>
                </a:tc>
                <a:tc>
                  <a:txBody>
                    <a:bodyPr/>
                    <a:lstStyle/>
                    <a:p>
                      <a:pPr algn="ctr" fontAlgn="ctr"/>
                      <a:r>
                        <a:rPr lang="en-US" sz="1400" b="1" i="1" u="none" strike="noStrike">
                          <a:solidFill>
                            <a:srgbClr val="1D202C"/>
                          </a:solidFill>
                          <a:latin typeface="Times New Roman"/>
                        </a:rPr>
                        <a:t>The value of this fellowship is CAD 500-1,000 (expenses that are not provided by the applicant’s home institution, and related to subscription of online meeting software, internet connection, telephone bills, affiliation fee or registration fee to access library or lab facility will be considered, if any)</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5"/>
                  </a:ext>
                </a:extLst>
              </a:tr>
              <a:tr h="469168">
                <a:tc vMerge="1">
                  <a:txBody>
                    <a:bodyPr/>
                    <a:lstStyle/>
                    <a:p>
                      <a:endParaRPr lang="en-US"/>
                    </a:p>
                  </a:txBody>
                  <a:tcPr/>
                </a:tc>
                <a:tc vMerge="1">
                  <a:txBody>
                    <a:bodyPr/>
                    <a:lstStyle/>
                    <a:p>
                      <a:endParaRPr lang="en-US"/>
                    </a:p>
                  </a:txBody>
                  <a:tcPr/>
                </a:tc>
                <a:tc>
                  <a:txBody>
                    <a:bodyPr/>
                    <a:lstStyle/>
                    <a:p>
                      <a:pPr algn="ctr" fontAlgn="ctr"/>
                      <a:r>
                        <a:rPr lang="en-US" sz="1400" b="1" i="1" u="none" strike="noStrike">
                          <a:solidFill>
                            <a:srgbClr val="1D202C"/>
                          </a:solidFill>
                          <a:latin typeface="Times New Roman"/>
                        </a:rPr>
                        <a:t>The duration is up to 8-12 weeks for students </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6"/>
                  </a:ext>
                </a:extLst>
              </a:tr>
              <a:tr h="703752">
                <a:tc vMerge="1">
                  <a:txBody>
                    <a:bodyPr/>
                    <a:lstStyle/>
                    <a:p>
                      <a:endParaRPr lang="en-US"/>
                    </a:p>
                  </a:txBody>
                  <a:tcPr/>
                </a:tc>
                <a:tc vMerge="1">
                  <a:txBody>
                    <a:bodyPr/>
                    <a:lstStyle/>
                    <a:p>
                      <a:endParaRPr lang="en-US"/>
                    </a:p>
                  </a:txBody>
                  <a:tcPr/>
                </a:tc>
                <a:tc>
                  <a:txBody>
                    <a:bodyPr/>
                    <a:lstStyle/>
                    <a:p>
                      <a:pPr algn="ctr" fontAlgn="ctr"/>
                      <a:r>
                        <a:rPr lang="en-US" sz="1400" b="1" i="1" u="none" strike="noStrike" dirty="0">
                          <a:solidFill>
                            <a:srgbClr val="1D202C"/>
                          </a:solidFill>
                          <a:latin typeface="Times New Roman"/>
                        </a:rPr>
                        <a:t>(Source: https://www.shastriinstitute.org/SRSF-Student-2020-21)</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05000" y="762002"/>
          <a:ext cx="8534401" cy="5333999"/>
        </p:xfrm>
        <a:graphic>
          <a:graphicData uri="http://schemas.openxmlformats.org/drawingml/2006/table">
            <a:tbl>
              <a:tblPr/>
              <a:tblGrid>
                <a:gridCol w="653091">
                  <a:extLst>
                    <a:ext uri="{9D8B030D-6E8A-4147-A177-3AD203B41FA5}">
                      <a16:colId xmlns:a16="http://schemas.microsoft.com/office/drawing/2014/main" val="20000"/>
                    </a:ext>
                  </a:extLst>
                </a:gridCol>
                <a:gridCol w="3809697">
                  <a:extLst>
                    <a:ext uri="{9D8B030D-6E8A-4147-A177-3AD203B41FA5}">
                      <a16:colId xmlns:a16="http://schemas.microsoft.com/office/drawing/2014/main" val="20001"/>
                    </a:ext>
                  </a:extLst>
                </a:gridCol>
                <a:gridCol w="4071613">
                  <a:extLst>
                    <a:ext uri="{9D8B030D-6E8A-4147-A177-3AD203B41FA5}">
                      <a16:colId xmlns:a16="http://schemas.microsoft.com/office/drawing/2014/main" val="20002"/>
                    </a:ext>
                  </a:extLst>
                </a:gridCol>
              </a:tblGrid>
              <a:tr h="1666877">
                <a:tc rowSpan="4">
                  <a:txBody>
                    <a:bodyPr/>
                    <a:lstStyle/>
                    <a:p>
                      <a:pPr algn="ctr" fontAlgn="ctr"/>
                      <a:r>
                        <a:rPr lang="en-US" sz="2000" b="1" i="0" u="none" strike="noStrike" dirty="0">
                          <a:solidFill>
                            <a:srgbClr val="C00000"/>
                          </a:solidFill>
                          <a:latin typeface="Times New Roman"/>
                        </a:rPr>
                        <a:t>2</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4">
                  <a:txBody>
                    <a:bodyPr/>
                    <a:lstStyle/>
                    <a:p>
                      <a:pPr algn="ctr" fontAlgn="ctr"/>
                      <a:r>
                        <a:rPr lang="en-US" sz="2000" b="1" i="1" u="none" strike="noStrike" dirty="0">
                          <a:solidFill>
                            <a:srgbClr val="C00000"/>
                          </a:solidFill>
                          <a:latin typeface="Times New Roman"/>
                        </a:rPr>
                        <a:t>Canadian Commonwealth Scholarship and Fellowship Plan</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1" u="none" strike="noStrike" dirty="0">
                          <a:solidFill>
                            <a:srgbClr val="1D202C"/>
                          </a:solidFill>
                          <a:latin typeface="Times New Roman"/>
                        </a:rPr>
                        <a:t>This scheme identifies students with high intellect from Commonwealth countries applying to programs of advanced study and research at the Master and PhD level  </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272885">
                <a:tc vMerge="1">
                  <a:txBody>
                    <a:bodyPr/>
                    <a:lstStyle/>
                    <a:p>
                      <a:endParaRPr lang="en-US"/>
                    </a:p>
                  </a:txBody>
                  <a:tcPr/>
                </a:tc>
                <a:tc vMerge="1">
                  <a:txBody>
                    <a:bodyPr/>
                    <a:lstStyle/>
                    <a:p>
                      <a:endParaRPr lang="en-US"/>
                    </a:p>
                  </a:txBody>
                  <a:tcPr/>
                </a:tc>
                <a:tc>
                  <a:txBody>
                    <a:bodyPr/>
                    <a:lstStyle/>
                    <a:p>
                      <a:pPr algn="ctr" fontAlgn="ctr"/>
                      <a:r>
                        <a:rPr lang="en-US" sz="1800" b="1" i="1" u="none" strike="noStrike" dirty="0">
                          <a:solidFill>
                            <a:srgbClr val="1D202C"/>
                          </a:solidFill>
                          <a:latin typeface="Times New Roman"/>
                        </a:rPr>
                        <a:t>The award comprises travel, living allowance and the compulsory tuition fees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121352">
                <a:tc vMerge="1">
                  <a:txBody>
                    <a:bodyPr/>
                    <a:lstStyle/>
                    <a:p>
                      <a:endParaRPr lang="en-US"/>
                    </a:p>
                  </a:txBody>
                  <a:tcPr/>
                </a:tc>
                <a:tc vMerge="1">
                  <a:txBody>
                    <a:bodyPr/>
                    <a:lstStyle/>
                    <a:p>
                      <a:endParaRPr lang="en-US"/>
                    </a:p>
                  </a:txBody>
                  <a:tcPr/>
                </a:tc>
                <a:tc>
                  <a:txBody>
                    <a:bodyPr/>
                    <a:lstStyle/>
                    <a:p>
                      <a:pPr algn="ctr" fontAlgn="ctr"/>
                      <a:r>
                        <a:rPr lang="en-US" sz="1800" b="1" i="1" u="none" strike="noStrike" dirty="0">
                          <a:solidFill>
                            <a:srgbClr val="1D202C"/>
                          </a:solidFill>
                          <a:latin typeface="Times New Roman"/>
                        </a:rPr>
                        <a:t>It includes Graduate Students Exchanges (GSEP), which provide $10,000 for transportation, living and other expenses in Canada for 5-6 months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272885">
                <a:tc vMerge="1">
                  <a:txBody>
                    <a:bodyPr/>
                    <a:lstStyle/>
                    <a:p>
                      <a:endParaRPr lang="en-US"/>
                    </a:p>
                  </a:txBody>
                  <a:tcPr/>
                </a:tc>
                <a:tc vMerge="1">
                  <a:txBody>
                    <a:bodyPr/>
                    <a:lstStyle/>
                    <a:p>
                      <a:endParaRPr lang="en-US"/>
                    </a:p>
                  </a:txBody>
                  <a:tcPr/>
                </a:tc>
                <a:tc>
                  <a:txBody>
                    <a:bodyPr/>
                    <a:lstStyle/>
                    <a:p>
                      <a:pPr algn="ctr" fontAlgn="ctr"/>
                      <a:r>
                        <a:rPr lang="en-US" sz="1800" b="1" i="1" u="none" strike="noStrike" dirty="0">
                          <a:solidFill>
                            <a:srgbClr val="1D202C"/>
                          </a:solidFill>
                          <a:latin typeface="Times New Roman"/>
                        </a:rPr>
                        <a:t>(Source: https://www.collegesearch.in/study-in-canada)</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graphicFrame>
        <p:nvGraphicFramePr>
          <p:cNvPr id="5" name="Table 4"/>
          <p:cNvGraphicFramePr>
            <a:graphicFrameLocks noGrp="1"/>
          </p:cNvGraphicFramePr>
          <p:nvPr/>
        </p:nvGraphicFramePr>
        <p:xfrm>
          <a:off x="1905000" y="304800"/>
          <a:ext cx="8534400" cy="452412"/>
        </p:xfrm>
        <a:graphic>
          <a:graphicData uri="http://schemas.openxmlformats.org/drawingml/2006/table">
            <a:tbl>
              <a:tblPr/>
              <a:tblGrid>
                <a:gridCol w="653090">
                  <a:extLst>
                    <a:ext uri="{9D8B030D-6E8A-4147-A177-3AD203B41FA5}">
                      <a16:colId xmlns:a16="http://schemas.microsoft.com/office/drawing/2014/main" val="20000"/>
                    </a:ext>
                  </a:extLst>
                </a:gridCol>
                <a:gridCol w="3809697">
                  <a:extLst>
                    <a:ext uri="{9D8B030D-6E8A-4147-A177-3AD203B41FA5}">
                      <a16:colId xmlns:a16="http://schemas.microsoft.com/office/drawing/2014/main" val="20001"/>
                    </a:ext>
                  </a:extLst>
                </a:gridCol>
                <a:gridCol w="4071613">
                  <a:extLst>
                    <a:ext uri="{9D8B030D-6E8A-4147-A177-3AD203B41FA5}">
                      <a16:colId xmlns:a16="http://schemas.microsoft.com/office/drawing/2014/main" val="20002"/>
                    </a:ext>
                  </a:extLst>
                </a:gridCol>
              </a:tblGrid>
              <a:tr h="452412">
                <a:tc>
                  <a:txBody>
                    <a:bodyPr/>
                    <a:lstStyle/>
                    <a:p>
                      <a:pPr algn="ctr" fontAlgn="ctr"/>
                      <a:r>
                        <a:rPr lang="en-US" sz="1400" b="1" i="0" u="none" strike="noStrike">
                          <a:solidFill>
                            <a:srgbClr val="953735"/>
                          </a:solidFill>
                          <a:latin typeface="Times New Roman"/>
                        </a:rPr>
                        <a:t>S. No.</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a:solidFill>
                            <a:srgbClr val="953735"/>
                          </a:solidFill>
                          <a:latin typeface="Times New Roman"/>
                        </a:rPr>
                        <a:t>Name of the scholarship</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953735"/>
                          </a:solidFill>
                          <a:latin typeface="Times New Roman"/>
                        </a:rPr>
                        <a:t>Description</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5000" y="304800"/>
          <a:ext cx="8534400" cy="452412"/>
        </p:xfrm>
        <a:graphic>
          <a:graphicData uri="http://schemas.openxmlformats.org/drawingml/2006/table">
            <a:tbl>
              <a:tblPr/>
              <a:tblGrid>
                <a:gridCol w="653090">
                  <a:extLst>
                    <a:ext uri="{9D8B030D-6E8A-4147-A177-3AD203B41FA5}">
                      <a16:colId xmlns:a16="http://schemas.microsoft.com/office/drawing/2014/main" val="20000"/>
                    </a:ext>
                  </a:extLst>
                </a:gridCol>
                <a:gridCol w="3809697">
                  <a:extLst>
                    <a:ext uri="{9D8B030D-6E8A-4147-A177-3AD203B41FA5}">
                      <a16:colId xmlns:a16="http://schemas.microsoft.com/office/drawing/2014/main" val="20001"/>
                    </a:ext>
                  </a:extLst>
                </a:gridCol>
                <a:gridCol w="4071613">
                  <a:extLst>
                    <a:ext uri="{9D8B030D-6E8A-4147-A177-3AD203B41FA5}">
                      <a16:colId xmlns:a16="http://schemas.microsoft.com/office/drawing/2014/main" val="20002"/>
                    </a:ext>
                  </a:extLst>
                </a:gridCol>
              </a:tblGrid>
              <a:tr h="452412">
                <a:tc>
                  <a:txBody>
                    <a:bodyPr/>
                    <a:lstStyle/>
                    <a:p>
                      <a:pPr algn="ctr" fontAlgn="ctr"/>
                      <a:r>
                        <a:rPr lang="en-US" sz="1400" b="1" i="0" u="none" strike="noStrike">
                          <a:solidFill>
                            <a:srgbClr val="953735"/>
                          </a:solidFill>
                          <a:latin typeface="Times New Roman"/>
                        </a:rPr>
                        <a:t>S. No.</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a:solidFill>
                            <a:srgbClr val="953735"/>
                          </a:solidFill>
                          <a:latin typeface="Times New Roman"/>
                        </a:rPr>
                        <a:t>Name of the scholarship</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953735"/>
                          </a:solidFill>
                          <a:latin typeface="Times New Roman"/>
                        </a:rPr>
                        <a:t>Description</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nvGraphicFramePr>
        <p:xfrm>
          <a:off x="1905000" y="762001"/>
          <a:ext cx="8534401" cy="5581359"/>
        </p:xfrm>
        <a:graphic>
          <a:graphicData uri="http://schemas.openxmlformats.org/drawingml/2006/table">
            <a:tbl>
              <a:tblPr/>
              <a:tblGrid>
                <a:gridCol w="653091">
                  <a:extLst>
                    <a:ext uri="{9D8B030D-6E8A-4147-A177-3AD203B41FA5}">
                      <a16:colId xmlns:a16="http://schemas.microsoft.com/office/drawing/2014/main" val="20000"/>
                    </a:ext>
                  </a:extLst>
                </a:gridCol>
                <a:gridCol w="3809697">
                  <a:extLst>
                    <a:ext uri="{9D8B030D-6E8A-4147-A177-3AD203B41FA5}">
                      <a16:colId xmlns:a16="http://schemas.microsoft.com/office/drawing/2014/main" val="20001"/>
                    </a:ext>
                  </a:extLst>
                </a:gridCol>
                <a:gridCol w="4071613">
                  <a:extLst>
                    <a:ext uri="{9D8B030D-6E8A-4147-A177-3AD203B41FA5}">
                      <a16:colId xmlns:a16="http://schemas.microsoft.com/office/drawing/2014/main" val="20002"/>
                    </a:ext>
                  </a:extLst>
                </a:gridCol>
              </a:tblGrid>
              <a:tr h="424295">
                <a:tc rowSpan="6">
                  <a:txBody>
                    <a:bodyPr/>
                    <a:lstStyle/>
                    <a:p>
                      <a:pPr algn="ctr" fontAlgn="ctr"/>
                      <a:r>
                        <a:rPr lang="en-US" sz="2000" b="1" i="0" u="none" strike="noStrike" dirty="0">
                          <a:solidFill>
                            <a:srgbClr val="C00000"/>
                          </a:solidFill>
                          <a:latin typeface="Times New Roman"/>
                        </a:rPr>
                        <a:t>3</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rowSpan="6">
                  <a:txBody>
                    <a:bodyPr/>
                    <a:lstStyle/>
                    <a:p>
                      <a:pPr algn="ctr" fontAlgn="ctr"/>
                      <a:r>
                        <a:rPr lang="en-US" sz="2000" b="1" i="1" u="none" strike="noStrike">
                          <a:solidFill>
                            <a:srgbClr val="C00000"/>
                          </a:solidFill>
                          <a:latin typeface="Times New Roman"/>
                        </a:rPr>
                        <a:t>Ontario Graduate Scholarship Program</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a:txBody>
                    <a:bodyPr/>
                    <a:lstStyle/>
                    <a:p>
                      <a:pPr algn="ctr" fontAlgn="ctr"/>
                      <a:r>
                        <a:rPr lang="en-US" sz="1400" b="1" i="1" u="none" strike="noStrike" dirty="0">
                          <a:solidFill>
                            <a:srgbClr val="1D202C"/>
                          </a:solidFill>
                          <a:latin typeface="Times New Roman"/>
                        </a:rPr>
                        <a:t>For graduate students in a wide variety of disciplines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0"/>
                  </a:ext>
                </a:extLst>
              </a:tr>
              <a:tr h="651597">
                <a:tc vMerge="1">
                  <a:txBody>
                    <a:bodyPr/>
                    <a:lstStyle/>
                    <a:p>
                      <a:endParaRPr lang="en-US"/>
                    </a:p>
                  </a:txBody>
                  <a:tcPr/>
                </a:tc>
                <a:tc vMerge="1">
                  <a:txBody>
                    <a:bodyPr/>
                    <a:lstStyle/>
                    <a:p>
                      <a:endParaRPr lang="en-US"/>
                    </a:p>
                  </a:txBody>
                  <a:tcPr/>
                </a:tc>
                <a:tc>
                  <a:txBody>
                    <a:bodyPr/>
                    <a:lstStyle/>
                    <a:p>
                      <a:pPr algn="ctr" fontAlgn="ctr"/>
                      <a:r>
                        <a:rPr lang="en-US" sz="1400" b="1" i="1" u="none" strike="noStrike" dirty="0">
                          <a:solidFill>
                            <a:srgbClr val="1D202C"/>
                          </a:solidFill>
                          <a:latin typeface="Times New Roman"/>
                        </a:rPr>
                        <a:t>As a pre-requisite to applying, students must accept an offer from a university in Ontario and obtain a valid study permit </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1"/>
                  </a:ext>
                </a:extLst>
              </a:tr>
              <a:tr h="878898">
                <a:tc vMerge="1">
                  <a:txBody>
                    <a:bodyPr/>
                    <a:lstStyle/>
                    <a:p>
                      <a:endParaRPr lang="en-US"/>
                    </a:p>
                  </a:txBody>
                  <a:tcPr/>
                </a:tc>
                <a:tc vMerge="1">
                  <a:txBody>
                    <a:bodyPr/>
                    <a:lstStyle/>
                    <a:p>
                      <a:endParaRPr lang="en-US"/>
                    </a:p>
                  </a:txBody>
                  <a:tcPr/>
                </a:tc>
                <a:tc>
                  <a:txBody>
                    <a:bodyPr/>
                    <a:lstStyle/>
                    <a:p>
                      <a:pPr algn="ctr" fontAlgn="ctr"/>
                      <a:r>
                        <a:rPr lang="en-US" sz="1400" b="1" i="1" u="none" strike="noStrike" dirty="0">
                          <a:solidFill>
                            <a:srgbClr val="1D202C"/>
                          </a:solidFill>
                          <a:latin typeface="Times New Roman"/>
                        </a:rPr>
                        <a:t>The scholarship amount is $5,000 per session. So, you may receive $10,000 (two consecutive sessions); $15,000 (three consecutive sessions). In all, the unit will limit itself to one-third of the cost of the total award to be received by you</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2"/>
                  </a:ext>
                </a:extLst>
              </a:tr>
              <a:tr h="818285">
                <a:tc vMerge="1">
                  <a:txBody>
                    <a:bodyPr/>
                    <a:lstStyle/>
                    <a:p>
                      <a:endParaRPr lang="en-US"/>
                    </a:p>
                  </a:txBody>
                  <a:tcPr/>
                </a:tc>
                <a:tc vMerge="1">
                  <a:txBody>
                    <a:bodyPr/>
                    <a:lstStyle/>
                    <a:p>
                      <a:endParaRPr lang="en-US"/>
                    </a:p>
                  </a:txBody>
                  <a:tcPr/>
                </a:tc>
                <a:tc>
                  <a:txBody>
                    <a:bodyPr/>
                    <a:lstStyle/>
                    <a:p>
                      <a:pPr algn="ctr" fontAlgn="ctr"/>
                      <a:r>
                        <a:rPr lang="en-US" sz="1400" b="1" i="1" u="none" strike="noStrike" dirty="0">
                          <a:solidFill>
                            <a:srgbClr val="1D202C"/>
                          </a:solidFill>
                          <a:latin typeface="Times New Roman"/>
                        </a:rPr>
                        <a:t>Each award is tenable for one year (two to three academic sessions). The value and duration are determined by the awarding graduate unit and detailed of which will be mentioned in your offer letter</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3"/>
                  </a:ext>
                </a:extLst>
              </a:tr>
              <a:tr h="424295">
                <a:tc vMerge="1">
                  <a:txBody>
                    <a:bodyPr/>
                    <a:lstStyle/>
                    <a:p>
                      <a:endParaRPr lang="en-US"/>
                    </a:p>
                  </a:txBody>
                  <a:tcPr/>
                </a:tc>
                <a:tc vMerge="1">
                  <a:txBody>
                    <a:bodyPr/>
                    <a:lstStyle/>
                    <a:p>
                      <a:endParaRPr lang="en-US"/>
                    </a:p>
                  </a:txBody>
                  <a:tcPr/>
                </a:tc>
                <a:tc>
                  <a:txBody>
                    <a:bodyPr/>
                    <a:lstStyle/>
                    <a:p>
                      <a:pPr algn="ctr" fontAlgn="ctr"/>
                      <a:r>
                        <a:rPr lang="en-US" sz="1400" b="1" i="1" u="none" strike="noStrike" dirty="0">
                          <a:solidFill>
                            <a:srgbClr val="1D202C"/>
                          </a:solidFill>
                          <a:latin typeface="Times New Roman"/>
                        </a:rPr>
                        <a:t>Deadlines are set by the current or proposed graduate unit </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4"/>
                  </a:ext>
                </a:extLst>
              </a:tr>
              <a:tr h="636443">
                <a:tc vMerge="1">
                  <a:txBody>
                    <a:bodyPr/>
                    <a:lstStyle/>
                    <a:p>
                      <a:endParaRPr lang="en-US"/>
                    </a:p>
                  </a:txBody>
                  <a:tcPr/>
                </a:tc>
                <a:tc vMerge="1">
                  <a:txBody>
                    <a:bodyPr/>
                    <a:lstStyle/>
                    <a:p>
                      <a:endParaRPr lang="en-US"/>
                    </a:p>
                  </a:txBody>
                  <a:tcPr/>
                </a:tc>
                <a:tc>
                  <a:txBody>
                    <a:bodyPr/>
                    <a:lstStyle/>
                    <a:p>
                      <a:pPr algn="ctr" fontAlgn="ctr"/>
                      <a:r>
                        <a:rPr lang="en-US" sz="1400" b="1" i="1" u="none" strike="noStrike" dirty="0">
                          <a:solidFill>
                            <a:srgbClr val="1D202C"/>
                          </a:solidFill>
                          <a:latin typeface="Times New Roman"/>
                        </a:rPr>
                        <a:t>(</a:t>
                      </a:r>
                      <a:r>
                        <a:rPr lang="en-US" sz="1400" b="1" i="1" u="none" strike="noStrike" dirty="0" err="1">
                          <a:solidFill>
                            <a:srgbClr val="1D202C"/>
                          </a:solidFill>
                          <a:latin typeface="Times New Roman"/>
                        </a:rPr>
                        <a:t>Source:https</a:t>
                      </a:r>
                      <a:r>
                        <a:rPr lang="en-US" sz="1400" b="1" i="1" u="none" strike="noStrike" dirty="0">
                          <a:solidFill>
                            <a:srgbClr val="1D202C"/>
                          </a:solidFill>
                          <a:latin typeface="Times New Roman"/>
                        </a:rPr>
                        <a:t>://</a:t>
                      </a:r>
                      <a:r>
                        <a:rPr lang="en-US" sz="1400" b="1" i="1" u="none" strike="noStrike" dirty="0" err="1">
                          <a:solidFill>
                            <a:srgbClr val="1D202C"/>
                          </a:solidFill>
                          <a:latin typeface="Times New Roman"/>
                        </a:rPr>
                        <a:t>www.sgs.utoronto.ca</a:t>
                      </a:r>
                      <a:r>
                        <a:rPr lang="en-US" sz="1400" b="1" i="1" u="none" strike="noStrike" dirty="0">
                          <a:solidFill>
                            <a:srgbClr val="1D202C"/>
                          </a:solidFill>
                          <a:latin typeface="Times New Roman"/>
                        </a:rPr>
                        <a:t>/awards/</a:t>
                      </a:r>
                      <a:r>
                        <a:rPr lang="en-US" sz="1400" b="1" i="1" u="none" strike="noStrike" dirty="0" err="1">
                          <a:solidFill>
                            <a:srgbClr val="1D202C"/>
                          </a:solidFill>
                          <a:latin typeface="Times New Roman"/>
                        </a:rPr>
                        <a:t>ontario</a:t>
                      </a:r>
                      <a:r>
                        <a:rPr lang="en-US" sz="1400" b="1" i="1" u="none" strike="noStrike" dirty="0">
                          <a:solidFill>
                            <a:srgbClr val="1D202C"/>
                          </a:solidFill>
                          <a:latin typeface="Times New Roman"/>
                        </a:rPr>
                        <a:t>-graduate-scholarship/#section_1)</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5"/>
                  </a:ext>
                </a:extLst>
              </a:tr>
              <a:tr h="863745">
                <a:tc rowSpan="2">
                  <a:txBody>
                    <a:bodyPr/>
                    <a:lstStyle/>
                    <a:p>
                      <a:pPr algn="ctr" fontAlgn="ctr"/>
                      <a:r>
                        <a:rPr lang="en-US" sz="2000" b="1" i="0" u="none" strike="noStrike" dirty="0">
                          <a:solidFill>
                            <a:srgbClr val="C00000"/>
                          </a:solidFill>
                          <a:latin typeface="Times New Roman"/>
                        </a:rPr>
                        <a:t>4</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en-US" sz="2000" b="1" i="1" u="none" strike="noStrike" dirty="0">
                          <a:solidFill>
                            <a:srgbClr val="C00000"/>
                          </a:solidFill>
                          <a:latin typeface="Times New Roman"/>
                        </a:rPr>
                        <a:t>National Research Council of Canada (NRCC)</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1" u="none" strike="noStrike" dirty="0">
                          <a:solidFill>
                            <a:srgbClr val="1D202C"/>
                          </a:solidFill>
                          <a:latin typeface="Times New Roman"/>
                        </a:rPr>
                        <a:t>Research </a:t>
                      </a:r>
                      <a:r>
                        <a:rPr lang="en-US" sz="1400" b="1" i="1" u="none" strike="noStrike" dirty="0" err="1">
                          <a:solidFill>
                            <a:srgbClr val="1D202C"/>
                          </a:solidFill>
                          <a:latin typeface="Times New Roman"/>
                        </a:rPr>
                        <a:t>associateship</a:t>
                      </a:r>
                      <a:r>
                        <a:rPr lang="en-US" sz="1400" b="1" i="1" u="none" strike="noStrike" dirty="0">
                          <a:solidFill>
                            <a:srgbClr val="1D202C"/>
                          </a:solidFill>
                          <a:latin typeface="Times New Roman"/>
                        </a:rPr>
                        <a:t> is offered to master’s degree holders in engineering and PhD holders in natural science or engineering disciplines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636443">
                <a:tc vMerge="1">
                  <a:txBody>
                    <a:bodyPr/>
                    <a:lstStyle/>
                    <a:p>
                      <a:endParaRPr lang="en-US"/>
                    </a:p>
                  </a:txBody>
                  <a:tcPr/>
                </a:tc>
                <a:tc vMerge="1">
                  <a:txBody>
                    <a:bodyPr/>
                    <a:lstStyle/>
                    <a:p>
                      <a:endParaRPr lang="en-US"/>
                    </a:p>
                  </a:txBody>
                  <a:tcPr/>
                </a:tc>
                <a:tc>
                  <a:txBody>
                    <a:bodyPr/>
                    <a:lstStyle/>
                    <a:p>
                      <a:pPr algn="ctr" fontAlgn="ctr"/>
                      <a:r>
                        <a:rPr lang="en-US" sz="1400" b="1" i="1" u="none" strike="noStrike" dirty="0">
                          <a:solidFill>
                            <a:srgbClr val="1D202C"/>
                          </a:solidFill>
                          <a:latin typeface="Times New Roman"/>
                        </a:rPr>
                        <a:t>(Please connect with your IDP </a:t>
                      </a:r>
                      <a:r>
                        <a:rPr lang="en-US" sz="1400" b="1" i="1" u="none" strike="noStrike" dirty="0" err="1">
                          <a:solidFill>
                            <a:srgbClr val="1D202C"/>
                          </a:solidFill>
                          <a:latin typeface="Times New Roman"/>
                        </a:rPr>
                        <a:t>counsellor</a:t>
                      </a:r>
                      <a:r>
                        <a:rPr lang="en-US" sz="1400" b="1" i="1" u="none" strike="noStrike" dirty="0">
                          <a:solidFill>
                            <a:srgbClr val="1D202C"/>
                          </a:solidFill>
                          <a:latin typeface="Times New Roman"/>
                        </a:rPr>
                        <a:t> for more information)</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5000" y="304800"/>
          <a:ext cx="8534400" cy="452412"/>
        </p:xfrm>
        <a:graphic>
          <a:graphicData uri="http://schemas.openxmlformats.org/drawingml/2006/table">
            <a:tbl>
              <a:tblPr/>
              <a:tblGrid>
                <a:gridCol w="653090">
                  <a:extLst>
                    <a:ext uri="{9D8B030D-6E8A-4147-A177-3AD203B41FA5}">
                      <a16:colId xmlns:a16="http://schemas.microsoft.com/office/drawing/2014/main" val="20000"/>
                    </a:ext>
                  </a:extLst>
                </a:gridCol>
                <a:gridCol w="3809697">
                  <a:extLst>
                    <a:ext uri="{9D8B030D-6E8A-4147-A177-3AD203B41FA5}">
                      <a16:colId xmlns:a16="http://schemas.microsoft.com/office/drawing/2014/main" val="20001"/>
                    </a:ext>
                  </a:extLst>
                </a:gridCol>
                <a:gridCol w="4071613">
                  <a:extLst>
                    <a:ext uri="{9D8B030D-6E8A-4147-A177-3AD203B41FA5}">
                      <a16:colId xmlns:a16="http://schemas.microsoft.com/office/drawing/2014/main" val="20002"/>
                    </a:ext>
                  </a:extLst>
                </a:gridCol>
              </a:tblGrid>
              <a:tr h="452412">
                <a:tc>
                  <a:txBody>
                    <a:bodyPr/>
                    <a:lstStyle/>
                    <a:p>
                      <a:pPr algn="ctr" fontAlgn="ctr"/>
                      <a:r>
                        <a:rPr lang="en-US" sz="1400" b="1" i="0" u="none" strike="noStrike">
                          <a:solidFill>
                            <a:srgbClr val="953735"/>
                          </a:solidFill>
                          <a:latin typeface="Times New Roman"/>
                        </a:rPr>
                        <a:t>S. No.</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a:solidFill>
                            <a:srgbClr val="953735"/>
                          </a:solidFill>
                          <a:latin typeface="Times New Roman"/>
                        </a:rPr>
                        <a:t>Name of the scholarship</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953735"/>
                          </a:solidFill>
                          <a:latin typeface="Times New Roman"/>
                        </a:rPr>
                        <a:t>Description</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nvGraphicFramePr>
        <p:xfrm>
          <a:off x="1905000" y="762000"/>
          <a:ext cx="8534401" cy="5384472"/>
        </p:xfrm>
        <a:graphic>
          <a:graphicData uri="http://schemas.openxmlformats.org/drawingml/2006/table">
            <a:tbl>
              <a:tblPr/>
              <a:tblGrid>
                <a:gridCol w="653091">
                  <a:extLst>
                    <a:ext uri="{9D8B030D-6E8A-4147-A177-3AD203B41FA5}">
                      <a16:colId xmlns:a16="http://schemas.microsoft.com/office/drawing/2014/main" val="20000"/>
                    </a:ext>
                  </a:extLst>
                </a:gridCol>
                <a:gridCol w="3809697">
                  <a:extLst>
                    <a:ext uri="{9D8B030D-6E8A-4147-A177-3AD203B41FA5}">
                      <a16:colId xmlns:a16="http://schemas.microsoft.com/office/drawing/2014/main" val="20001"/>
                    </a:ext>
                  </a:extLst>
                </a:gridCol>
                <a:gridCol w="4071613">
                  <a:extLst>
                    <a:ext uri="{9D8B030D-6E8A-4147-A177-3AD203B41FA5}">
                      <a16:colId xmlns:a16="http://schemas.microsoft.com/office/drawing/2014/main" val="20002"/>
                    </a:ext>
                  </a:extLst>
                </a:gridCol>
              </a:tblGrid>
              <a:tr h="444500">
                <a:tc rowSpan="8">
                  <a:txBody>
                    <a:bodyPr/>
                    <a:lstStyle/>
                    <a:p>
                      <a:pPr algn="ctr" fontAlgn="ctr"/>
                      <a:r>
                        <a:rPr lang="en-US" sz="2000" b="1" i="0" u="none" strike="noStrike" dirty="0">
                          <a:solidFill>
                            <a:srgbClr val="C00000"/>
                          </a:solidFill>
                          <a:latin typeface="Times New Roman"/>
                        </a:rPr>
                        <a:t>5</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rowSpan="8">
                  <a:txBody>
                    <a:bodyPr/>
                    <a:lstStyle/>
                    <a:p>
                      <a:pPr algn="ctr" fontAlgn="ctr"/>
                      <a:r>
                        <a:rPr lang="en-US" sz="2000" b="1" i="1" u="none" strike="noStrike" dirty="0">
                          <a:solidFill>
                            <a:srgbClr val="C00000"/>
                          </a:solidFill>
                          <a:latin typeface="Times New Roman"/>
                        </a:rPr>
                        <a:t>Quebec Provincial Government Scholarship</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a:txBody>
                    <a:bodyPr/>
                    <a:lstStyle/>
                    <a:p>
                      <a:pPr algn="ctr" fontAlgn="ctr"/>
                      <a:r>
                        <a:rPr lang="en-US" sz="1600" b="1" i="1" u="none" strike="noStrike" dirty="0">
                          <a:solidFill>
                            <a:srgbClr val="1D202C"/>
                          </a:solidFill>
                          <a:latin typeface="Times New Roman"/>
                        </a:rPr>
                        <a:t>For students studying in Quebec</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0"/>
                  </a:ext>
                </a:extLst>
              </a:tr>
              <a:tr h="444500">
                <a:tc vMerge="1">
                  <a:txBody>
                    <a:bodyPr/>
                    <a:lstStyle/>
                    <a:p>
                      <a:endParaRPr lang="en-US"/>
                    </a:p>
                  </a:txBody>
                  <a:tcPr/>
                </a:tc>
                <a:tc vMerge="1">
                  <a:txBody>
                    <a:bodyPr/>
                    <a:lstStyle/>
                    <a:p>
                      <a:endParaRPr lang="en-US"/>
                    </a:p>
                  </a:txBody>
                  <a:tcPr/>
                </a:tc>
                <a:tc>
                  <a:txBody>
                    <a:bodyPr/>
                    <a:lstStyle/>
                    <a:p>
                      <a:pPr algn="ctr" fontAlgn="ctr"/>
                      <a:r>
                        <a:rPr lang="en-US" sz="1600" b="1" i="1" u="none" strike="noStrike" dirty="0">
                          <a:solidFill>
                            <a:srgbClr val="1D202C"/>
                          </a:solidFill>
                          <a:latin typeface="Times New Roman"/>
                        </a:rPr>
                        <a:t>Financial assistance to students at master’s level or above</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1"/>
                  </a:ext>
                </a:extLst>
              </a:tr>
              <a:tr h="444500">
                <a:tc vMerge="1">
                  <a:txBody>
                    <a:bodyPr/>
                    <a:lstStyle/>
                    <a:p>
                      <a:endParaRPr lang="en-US"/>
                    </a:p>
                  </a:txBody>
                  <a:tcPr/>
                </a:tc>
                <a:tc vMerge="1">
                  <a:txBody>
                    <a:bodyPr/>
                    <a:lstStyle/>
                    <a:p>
                      <a:endParaRPr lang="en-US"/>
                    </a:p>
                  </a:txBody>
                  <a:tcPr/>
                </a:tc>
                <a:tc>
                  <a:txBody>
                    <a:bodyPr/>
                    <a:lstStyle/>
                    <a:p>
                      <a:pPr algn="ctr" fontAlgn="ctr"/>
                      <a:r>
                        <a:rPr lang="en-US" sz="1600" b="1" i="1" u="none" strike="noStrike" dirty="0">
                          <a:solidFill>
                            <a:srgbClr val="1D202C"/>
                          </a:solidFill>
                          <a:latin typeface="Times New Roman"/>
                        </a:rPr>
                        <a:t>Each application is assessed on its merit</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2"/>
                  </a:ext>
                </a:extLst>
              </a:tr>
              <a:tr h="666750">
                <a:tc vMerge="1">
                  <a:txBody>
                    <a:bodyPr/>
                    <a:lstStyle/>
                    <a:p>
                      <a:endParaRPr lang="en-US"/>
                    </a:p>
                  </a:txBody>
                  <a:tcPr/>
                </a:tc>
                <a:tc vMerge="1">
                  <a:txBody>
                    <a:bodyPr/>
                    <a:lstStyle/>
                    <a:p>
                      <a:endParaRPr lang="en-US"/>
                    </a:p>
                  </a:txBody>
                  <a:tcPr/>
                </a:tc>
                <a:tc>
                  <a:txBody>
                    <a:bodyPr/>
                    <a:lstStyle/>
                    <a:p>
                      <a:pPr algn="ctr" fontAlgn="ctr"/>
                      <a:r>
                        <a:rPr lang="en-US" sz="1600" b="1" i="1" u="none" strike="noStrike" dirty="0">
                          <a:solidFill>
                            <a:srgbClr val="1D202C"/>
                          </a:solidFill>
                          <a:latin typeface="Times New Roman"/>
                        </a:rPr>
                        <a:t>Value and duration are determined as per the level of study:</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3"/>
                  </a:ext>
                </a:extLst>
              </a:tr>
              <a:tr h="889000">
                <a:tc vMerge="1">
                  <a:txBody>
                    <a:bodyPr/>
                    <a:lstStyle/>
                    <a:p>
                      <a:endParaRPr lang="en-US"/>
                    </a:p>
                  </a:txBody>
                  <a:tcPr/>
                </a:tc>
                <a:tc vMerge="1">
                  <a:txBody>
                    <a:bodyPr/>
                    <a:lstStyle/>
                    <a:p>
                      <a:endParaRPr lang="en-US"/>
                    </a:p>
                  </a:txBody>
                  <a:tcPr/>
                </a:tc>
                <a:tc>
                  <a:txBody>
                    <a:bodyPr/>
                    <a:lstStyle/>
                    <a:p>
                      <a:pPr algn="ctr" fontAlgn="ctr"/>
                      <a:r>
                        <a:rPr lang="en-US" sz="1600" b="1" i="1" u="none" strike="noStrike" dirty="0">
                          <a:solidFill>
                            <a:srgbClr val="1D202C"/>
                          </a:solidFill>
                          <a:latin typeface="Times New Roman"/>
                        </a:rPr>
                        <a:t>Doctoral program: $25,000 a year and duration is up to 3 years with a possible extension to it of 12 months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4"/>
                  </a:ext>
                </a:extLst>
              </a:tr>
              <a:tr h="666750">
                <a:tc vMerge="1">
                  <a:txBody>
                    <a:bodyPr/>
                    <a:lstStyle/>
                    <a:p>
                      <a:endParaRPr lang="en-US"/>
                    </a:p>
                  </a:txBody>
                  <a:tcPr/>
                </a:tc>
                <a:tc vMerge="1">
                  <a:txBody>
                    <a:bodyPr/>
                    <a:lstStyle/>
                    <a:p>
                      <a:endParaRPr lang="en-US"/>
                    </a:p>
                  </a:txBody>
                  <a:tcPr/>
                </a:tc>
                <a:tc>
                  <a:txBody>
                    <a:bodyPr/>
                    <a:lstStyle/>
                    <a:p>
                      <a:pPr algn="ctr" fontAlgn="ctr"/>
                      <a:r>
                        <a:rPr lang="en-US" sz="1600" b="1" i="1" u="none" strike="noStrike" dirty="0">
                          <a:solidFill>
                            <a:srgbClr val="1D202C"/>
                          </a:solidFill>
                          <a:latin typeface="Times New Roman"/>
                        </a:rPr>
                        <a:t>Postdoctoral scholarships: $35,000 for one year and can’t be renewed</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5"/>
                  </a:ext>
                </a:extLst>
              </a:tr>
              <a:tr h="889000">
                <a:tc vMerge="1">
                  <a:txBody>
                    <a:bodyPr/>
                    <a:lstStyle/>
                    <a:p>
                      <a:endParaRPr lang="en-US"/>
                    </a:p>
                  </a:txBody>
                  <a:tcPr/>
                </a:tc>
                <a:tc vMerge="1">
                  <a:txBody>
                    <a:bodyPr/>
                    <a:lstStyle/>
                    <a:p>
                      <a:endParaRPr lang="en-US"/>
                    </a:p>
                  </a:txBody>
                  <a:tcPr/>
                </a:tc>
                <a:tc>
                  <a:txBody>
                    <a:bodyPr/>
                    <a:lstStyle/>
                    <a:p>
                      <a:pPr algn="ctr" fontAlgn="ctr"/>
                      <a:r>
                        <a:rPr lang="en-US" sz="1600" b="1" i="1" u="none" strike="noStrike" dirty="0">
                          <a:solidFill>
                            <a:srgbClr val="1D202C"/>
                          </a:solidFill>
                          <a:latin typeface="Times New Roman"/>
                        </a:rPr>
                        <a:t>Short-term research or professional development scholarship: $3,000 each month for 4 months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6"/>
                  </a:ext>
                </a:extLst>
              </a:tr>
              <a:tr h="889000">
                <a:tc vMerge="1">
                  <a:txBody>
                    <a:bodyPr/>
                    <a:lstStyle/>
                    <a:p>
                      <a:endParaRPr lang="en-US"/>
                    </a:p>
                  </a:txBody>
                  <a:tcPr/>
                </a:tc>
                <a:tc vMerge="1">
                  <a:txBody>
                    <a:bodyPr/>
                    <a:lstStyle/>
                    <a:p>
                      <a:endParaRPr lang="en-US"/>
                    </a:p>
                  </a:txBody>
                  <a:tcPr/>
                </a:tc>
                <a:tc>
                  <a:txBody>
                    <a:bodyPr/>
                    <a:lstStyle/>
                    <a:p>
                      <a:pPr algn="ctr" fontAlgn="ctr"/>
                      <a:r>
                        <a:rPr lang="en-US" sz="1600" b="1" i="1" u="none" strike="noStrike" dirty="0">
                          <a:solidFill>
                            <a:srgbClr val="1D202C"/>
                          </a:solidFill>
                          <a:latin typeface="Times New Roman"/>
                        </a:rPr>
                        <a:t>(</a:t>
                      </a:r>
                      <a:r>
                        <a:rPr lang="en-US" sz="1600" b="1" i="1" u="none" strike="noStrike" dirty="0" err="1">
                          <a:solidFill>
                            <a:srgbClr val="1D202C"/>
                          </a:solidFill>
                          <a:latin typeface="Times New Roman"/>
                        </a:rPr>
                        <a:t>Source:http</a:t>
                      </a:r>
                      <a:r>
                        <a:rPr lang="en-US" sz="1600" b="1" i="1" u="none" strike="noStrike" dirty="0">
                          <a:solidFill>
                            <a:srgbClr val="1D202C"/>
                          </a:solidFill>
                          <a:latin typeface="Times New Roman"/>
                        </a:rPr>
                        <a:t>://</a:t>
                      </a:r>
                      <a:r>
                        <a:rPr lang="en-US" sz="1600" b="1" i="1" u="none" strike="noStrike" dirty="0" err="1">
                          <a:solidFill>
                            <a:srgbClr val="1D202C"/>
                          </a:solidFill>
                          <a:latin typeface="Times New Roman"/>
                        </a:rPr>
                        <a:t>www.education.gouv.qc.ca</a:t>
                      </a:r>
                      <a:r>
                        <a:rPr lang="en-US" sz="1600" b="1" i="1" u="none" strike="noStrike" dirty="0">
                          <a:solidFill>
                            <a:srgbClr val="1D202C"/>
                          </a:solidFill>
                          <a:latin typeface="Times New Roman"/>
                        </a:rPr>
                        <a:t>/en/references/studying-in-</a:t>
                      </a:r>
                      <a:r>
                        <a:rPr lang="en-US" sz="1600" b="1" i="1" u="none" strike="noStrike" dirty="0" err="1">
                          <a:solidFill>
                            <a:srgbClr val="1D202C"/>
                          </a:solidFill>
                          <a:latin typeface="Times New Roman"/>
                        </a:rPr>
                        <a:t>quebec</a:t>
                      </a:r>
                      <a:r>
                        <a:rPr lang="en-US" sz="1600" b="1" i="1" u="none" strike="noStrike" dirty="0">
                          <a:solidFill>
                            <a:srgbClr val="1D202C"/>
                          </a:solidFill>
                          <a:latin typeface="Times New Roman"/>
                        </a:rPr>
                        <a:t>/merit-scholarships/)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5000" y="304800"/>
          <a:ext cx="8534400" cy="452412"/>
        </p:xfrm>
        <a:graphic>
          <a:graphicData uri="http://schemas.openxmlformats.org/drawingml/2006/table">
            <a:tbl>
              <a:tblPr/>
              <a:tblGrid>
                <a:gridCol w="653090">
                  <a:extLst>
                    <a:ext uri="{9D8B030D-6E8A-4147-A177-3AD203B41FA5}">
                      <a16:colId xmlns:a16="http://schemas.microsoft.com/office/drawing/2014/main" val="20000"/>
                    </a:ext>
                  </a:extLst>
                </a:gridCol>
                <a:gridCol w="3809697">
                  <a:extLst>
                    <a:ext uri="{9D8B030D-6E8A-4147-A177-3AD203B41FA5}">
                      <a16:colId xmlns:a16="http://schemas.microsoft.com/office/drawing/2014/main" val="20001"/>
                    </a:ext>
                  </a:extLst>
                </a:gridCol>
                <a:gridCol w="4071613">
                  <a:extLst>
                    <a:ext uri="{9D8B030D-6E8A-4147-A177-3AD203B41FA5}">
                      <a16:colId xmlns:a16="http://schemas.microsoft.com/office/drawing/2014/main" val="20002"/>
                    </a:ext>
                  </a:extLst>
                </a:gridCol>
              </a:tblGrid>
              <a:tr h="452412">
                <a:tc>
                  <a:txBody>
                    <a:bodyPr/>
                    <a:lstStyle/>
                    <a:p>
                      <a:pPr algn="ctr" fontAlgn="ctr"/>
                      <a:r>
                        <a:rPr lang="en-US" sz="1400" b="1" i="0" u="none" strike="noStrike">
                          <a:solidFill>
                            <a:srgbClr val="953735"/>
                          </a:solidFill>
                          <a:latin typeface="Times New Roman"/>
                        </a:rPr>
                        <a:t>S. No.</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a:solidFill>
                            <a:srgbClr val="953735"/>
                          </a:solidFill>
                          <a:latin typeface="Times New Roman"/>
                        </a:rPr>
                        <a:t>Name of the scholarship</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953735"/>
                          </a:solidFill>
                          <a:latin typeface="Times New Roman"/>
                        </a:rPr>
                        <a:t>Description</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nvGraphicFramePr>
        <p:xfrm>
          <a:off x="1905000" y="761999"/>
          <a:ext cx="8534401" cy="5870117"/>
        </p:xfrm>
        <a:graphic>
          <a:graphicData uri="http://schemas.openxmlformats.org/drawingml/2006/table">
            <a:tbl>
              <a:tblPr/>
              <a:tblGrid>
                <a:gridCol w="653091">
                  <a:extLst>
                    <a:ext uri="{9D8B030D-6E8A-4147-A177-3AD203B41FA5}">
                      <a16:colId xmlns:a16="http://schemas.microsoft.com/office/drawing/2014/main" val="20000"/>
                    </a:ext>
                  </a:extLst>
                </a:gridCol>
                <a:gridCol w="3809697">
                  <a:extLst>
                    <a:ext uri="{9D8B030D-6E8A-4147-A177-3AD203B41FA5}">
                      <a16:colId xmlns:a16="http://schemas.microsoft.com/office/drawing/2014/main" val="20001"/>
                    </a:ext>
                  </a:extLst>
                </a:gridCol>
                <a:gridCol w="4071613">
                  <a:extLst>
                    <a:ext uri="{9D8B030D-6E8A-4147-A177-3AD203B41FA5}">
                      <a16:colId xmlns:a16="http://schemas.microsoft.com/office/drawing/2014/main" val="20002"/>
                    </a:ext>
                  </a:extLst>
                </a:gridCol>
              </a:tblGrid>
              <a:tr h="859542">
                <a:tc rowSpan="5">
                  <a:txBody>
                    <a:bodyPr/>
                    <a:lstStyle/>
                    <a:p>
                      <a:pPr algn="ctr" fontAlgn="ctr"/>
                      <a:r>
                        <a:rPr lang="en-US" sz="2000" b="1" i="0" u="none" strike="noStrike" dirty="0">
                          <a:solidFill>
                            <a:srgbClr val="C00000"/>
                          </a:solidFill>
                          <a:latin typeface="Times New Roman"/>
                        </a:rPr>
                        <a:t>6</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5">
                  <a:txBody>
                    <a:bodyPr/>
                    <a:lstStyle/>
                    <a:p>
                      <a:pPr algn="ctr" fontAlgn="ctr"/>
                      <a:r>
                        <a:rPr lang="en-US" sz="2000" b="1" i="1" u="none" strike="noStrike">
                          <a:solidFill>
                            <a:srgbClr val="C00000"/>
                          </a:solidFill>
                          <a:latin typeface="Times New Roman"/>
                        </a:rPr>
                        <a:t>Ontario Trillium Scholarship</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1" u="none" strike="noStrike">
                          <a:solidFill>
                            <a:srgbClr val="1D202C"/>
                          </a:solidFill>
                          <a:latin typeface="Times New Roman"/>
                        </a:rPr>
                        <a:t>First announced in November 2010 for doctoral students from around the world to study in Ontario</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44657">
                <a:tc vMerge="1">
                  <a:txBody>
                    <a:bodyPr/>
                    <a:lstStyle/>
                    <a:p>
                      <a:endParaRPr lang="en-US"/>
                    </a:p>
                  </a:txBody>
                  <a:tcPr/>
                </a:tc>
                <a:tc vMerge="1">
                  <a:txBody>
                    <a:bodyPr/>
                    <a:lstStyle/>
                    <a:p>
                      <a:endParaRPr lang="en-US"/>
                    </a:p>
                  </a:txBody>
                  <a:tcPr/>
                </a:tc>
                <a:tc>
                  <a:txBody>
                    <a:bodyPr/>
                    <a:lstStyle/>
                    <a:p>
                      <a:pPr algn="ctr" fontAlgn="ctr"/>
                      <a:r>
                        <a:rPr lang="en-US" sz="1400" b="1" i="1" u="none" strike="noStrike">
                          <a:solidFill>
                            <a:srgbClr val="1D202C"/>
                          </a:solidFill>
                          <a:latin typeface="Times New Roman"/>
                        </a:rPr>
                        <a:t>Each scholarship is worth $40,000 annually, renewable for a maximum of four years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29771">
                <a:tc vMerge="1">
                  <a:txBody>
                    <a:bodyPr/>
                    <a:lstStyle/>
                    <a:p>
                      <a:endParaRPr lang="en-US"/>
                    </a:p>
                  </a:txBody>
                  <a:tcPr/>
                </a:tc>
                <a:tc vMerge="1">
                  <a:txBody>
                    <a:bodyPr/>
                    <a:lstStyle/>
                    <a:p>
                      <a:endParaRPr lang="en-US"/>
                    </a:p>
                  </a:txBody>
                  <a:tcPr/>
                </a:tc>
                <a:tc>
                  <a:txBody>
                    <a:bodyPr/>
                    <a:lstStyle/>
                    <a:p>
                      <a:pPr algn="ctr" fontAlgn="ctr"/>
                      <a:r>
                        <a:rPr lang="en-US" sz="1400" b="1" i="1" u="none" strike="noStrike">
                          <a:solidFill>
                            <a:srgbClr val="1D202C"/>
                          </a:solidFill>
                          <a:latin typeface="Times New Roman"/>
                        </a:rPr>
                        <a:t>75 scholarships are awarded each year</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13496">
                <a:tc vMerge="1">
                  <a:txBody>
                    <a:bodyPr/>
                    <a:lstStyle/>
                    <a:p>
                      <a:endParaRPr lang="en-US"/>
                    </a:p>
                  </a:txBody>
                  <a:tcPr/>
                </a:tc>
                <a:tc vMerge="1">
                  <a:txBody>
                    <a:bodyPr/>
                    <a:lstStyle/>
                    <a:p>
                      <a:endParaRPr lang="en-US"/>
                    </a:p>
                  </a:txBody>
                  <a:tcPr/>
                </a:tc>
                <a:tc>
                  <a:txBody>
                    <a:bodyPr/>
                    <a:lstStyle/>
                    <a:p>
                      <a:pPr algn="ctr" fontAlgn="ctr"/>
                      <a:r>
                        <a:rPr lang="en-US" sz="1400" b="1" i="1" u="none" strike="noStrike">
                          <a:solidFill>
                            <a:srgbClr val="1D202C"/>
                          </a:solidFill>
                          <a:latin typeface="Times New Roman"/>
                        </a:rPr>
                        <a:t>Ontario universities are responsible for selecting and awarding the scholarship to international PhD students based on merit and program criteria</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44657">
                <a:tc vMerge="1">
                  <a:txBody>
                    <a:bodyPr/>
                    <a:lstStyle/>
                    <a:p>
                      <a:endParaRPr lang="en-US"/>
                    </a:p>
                  </a:txBody>
                  <a:tcPr/>
                </a:tc>
                <a:tc vMerge="1">
                  <a:txBody>
                    <a:bodyPr/>
                    <a:lstStyle/>
                    <a:p>
                      <a:endParaRPr lang="en-US"/>
                    </a:p>
                  </a:txBody>
                  <a:tcPr/>
                </a:tc>
                <a:tc>
                  <a:txBody>
                    <a:bodyPr/>
                    <a:lstStyle/>
                    <a:p>
                      <a:pPr algn="ctr" fontAlgn="ctr"/>
                      <a:r>
                        <a:rPr lang="en-US" sz="1400" b="1" i="1" u="none" strike="noStrike">
                          <a:solidFill>
                            <a:srgbClr val="1D202C"/>
                          </a:solidFill>
                          <a:latin typeface="Times New Roman"/>
                        </a:rPr>
                        <a:t>(Source: https://grad.uwo.ca/finances/external_funding/ots.html)</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95724">
                <a:tc rowSpan="5">
                  <a:txBody>
                    <a:bodyPr/>
                    <a:lstStyle/>
                    <a:p>
                      <a:pPr algn="ctr" fontAlgn="ctr"/>
                      <a:r>
                        <a:rPr lang="en-US" sz="2000" b="1" i="0" u="none" strike="noStrike" dirty="0">
                          <a:solidFill>
                            <a:srgbClr val="C00000"/>
                          </a:solidFill>
                          <a:latin typeface="Times New Roman"/>
                        </a:rPr>
                        <a:t>7</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rowSpan="5">
                  <a:txBody>
                    <a:bodyPr/>
                    <a:lstStyle/>
                    <a:p>
                      <a:pPr algn="ctr" fontAlgn="ctr"/>
                      <a:r>
                        <a:rPr lang="en-US" sz="2000" b="1" i="1" u="none" strike="noStrike" dirty="0">
                          <a:solidFill>
                            <a:srgbClr val="C00000"/>
                          </a:solidFill>
                          <a:latin typeface="Times New Roman"/>
                        </a:rPr>
                        <a:t>Partnership Grants by Social Sciences and Humanities Research Council of Canada</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a:txBody>
                    <a:bodyPr/>
                    <a:lstStyle/>
                    <a:p>
                      <a:pPr algn="ctr" fontAlgn="ctr"/>
                      <a:r>
                        <a:rPr lang="en-US" sz="1400" b="1" i="1" u="none" strike="noStrike">
                          <a:solidFill>
                            <a:srgbClr val="1D202C"/>
                          </a:solidFill>
                          <a:latin typeface="Times New Roman"/>
                        </a:rPr>
                        <a:t>For PhD candidates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5"/>
                  </a:ext>
                </a:extLst>
              </a:tr>
              <a:tr h="644657">
                <a:tc vMerge="1">
                  <a:txBody>
                    <a:bodyPr/>
                    <a:lstStyle/>
                    <a:p>
                      <a:endParaRPr lang="en-US"/>
                    </a:p>
                  </a:txBody>
                  <a:tcPr/>
                </a:tc>
                <a:tc vMerge="1">
                  <a:txBody>
                    <a:bodyPr/>
                    <a:lstStyle/>
                    <a:p>
                      <a:endParaRPr lang="en-US"/>
                    </a:p>
                  </a:txBody>
                  <a:tcPr/>
                </a:tc>
                <a:tc>
                  <a:txBody>
                    <a:bodyPr/>
                    <a:lstStyle/>
                    <a:p>
                      <a:pPr algn="ctr" fontAlgn="ctr"/>
                      <a:r>
                        <a:rPr lang="en-US" sz="1400" b="1" i="1" u="none" strike="noStrike">
                          <a:solidFill>
                            <a:srgbClr val="1D202C"/>
                          </a:solidFill>
                          <a:latin typeface="Times New Roman"/>
                        </a:rPr>
                        <a:t>Supports new or existing research initiatives in social sciences and humanities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6"/>
                  </a:ext>
                </a:extLst>
              </a:tr>
              <a:tr h="306979">
                <a:tc vMerge="1">
                  <a:txBody>
                    <a:bodyPr/>
                    <a:lstStyle/>
                    <a:p>
                      <a:endParaRPr lang="en-US"/>
                    </a:p>
                  </a:txBody>
                  <a:tcPr/>
                </a:tc>
                <a:tc vMerge="1">
                  <a:txBody>
                    <a:bodyPr/>
                    <a:lstStyle/>
                    <a:p>
                      <a:endParaRPr lang="en-US"/>
                    </a:p>
                  </a:txBody>
                  <a:tcPr/>
                </a:tc>
                <a:tc>
                  <a:txBody>
                    <a:bodyPr/>
                    <a:lstStyle/>
                    <a:p>
                      <a:pPr algn="ctr" fontAlgn="ctr"/>
                      <a:r>
                        <a:rPr lang="en-US" sz="1400" b="1" i="1" u="none" strike="noStrike">
                          <a:solidFill>
                            <a:srgbClr val="1D202C"/>
                          </a:solidFill>
                          <a:latin typeface="Times New Roman"/>
                        </a:rPr>
                        <a:t>Worth up to CAD 20,000</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7"/>
                  </a:ext>
                </a:extLst>
              </a:tr>
              <a:tr h="306979">
                <a:tc vMerge="1">
                  <a:txBody>
                    <a:bodyPr/>
                    <a:lstStyle/>
                    <a:p>
                      <a:endParaRPr lang="en-US"/>
                    </a:p>
                  </a:txBody>
                  <a:tcPr/>
                </a:tc>
                <a:tc vMerge="1">
                  <a:txBody>
                    <a:bodyPr/>
                    <a:lstStyle/>
                    <a:p>
                      <a:endParaRPr lang="en-US"/>
                    </a:p>
                  </a:txBody>
                  <a:tcPr/>
                </a:tc>
                <a:tc>
                  <a:txBody>
                    <a:bodyPr/>
                    <a:lstStyle/>
                    <a:p>
                      <a:pPr algn="ctr" fontAlgn="ctr"/>
                      <a:r>
                        <a:rPr lang="en-US" sz="1400" b="1" i="1" u="none" strike="noStrike">
                          <a:solidFill>
                            <a:srgbClr val="1D202C"/>
                          </a:solidFill>
                          <a:latin typeface="Times New Roman"/>
                        </a:rPr>
                        <a:t>Duration: 4 to 7 years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8"/>
                  </a:ext>
                </a:extLst>
              </a:tr>
              <a:tr h="920940">
                <a:tc vMerge="1">
                  <a:txBody>
                    <a:bodyPr/>
                    <a:lstStyle/>
                    <a:p>
                      <a:endParaRPr lang="en-US"/>
                    </a:p>
                  </a:txBody>
                  <a:tcPr/>
                </a:tc>
                <a:tc vMerge="1">
                  <a:txBody>
                    <a:bodyPr/>
                    <a:lstStyle/>
                    <a:p>
                      <a:endParaRPr lang="en-US"/>
                    </a:p>
                  </a:txBody>
                  <a:tcPr/>
                </a:tc>
                <a:tc>
                  <a:txBody>
                    <a:bodyPr/>
                    <a:lstStyle/>
                    <a:p>
                      <a:pPr algn="ctr" fontAlgn="ctr"/>
                      <a:r>
                        <a:rPr lang="en-US" sz="1400" b="1" i="1" u="none" strike="noStrike" dirty="0">
                          <a:solidFill>
                            <a:srgbClr val="1D202C"/>
                          </a:solidFill>
                          <a:latin typeface="Times New Roman"/>
                        </a:rPr>
                        <a:t>(</a:t>
                      </a:r>
                      <a:r>
                        <a:rPr lang="en-US" sz="1400" b="1" i="1" u="none" strike="noStrike" dirty="0" err="1">
                          <a:solidFill>
                            <a:srgbClr val="1D202C"/>
                          </a:solidFill>
                          <a:latin typeface="Times New Roman"/>
                        </a:rPr>
                        <a:t>Source:https</a:t>
                      </a:r>
                      <a:r>
                        <a:rPr lang="en-US" sz="1400" b="1" i="1" u="none" strike="noStrike" dirty="0">
                          <a:solidFill>
                            <a:srgbClr val="1D202C"/>
                          </a:solidFill>
                          <a:latin typeface="Times New Roman"/>
                        </a:rPr>
                        <a:t>://</a:t>
                      </a:r>
                      <a:r>
                        <a:rPr lang="en-US" sz="1400" b="1" i="1" u="none" strike="noStrike" dirty="0" err="1">
                          <a:solidFill>
                            <a:srgbClr val="1D202C"/>
                          </a:solidFill>
                          <a:latin typeface="Times New Roman"/>
                        </a:rPr>
                        <a:t>www.sshrc-crsh.gc.ca</a:t>
                      </a:r>
                      <a:r>
                        <a:rPr lang="en-US" sz="1400" b="1" i="1" u="none" strike="noStrike" dirty="0">
                          <a:solidFill>
                            <a:srgbClr val="1D202C"/>
                          </a:solidFill>
                          <a:latin typeface="Times New Roman"/>
                        </a:rPr>
                        <a:t>/funding-</a:t>
                      </a:r>
                      <a:r>
                        <a:rPr lang="en-US" sz="1400" b="1" i="1" u="none" strike="noStrike" dirty="0" err="1">
                          <a:solidFill>
                            <a:srgbClr val="1D202C"/>
                          </a:solidFill>
                          <a:latin typeface="Times New Roman"/>
                        </a:rPr>
                        <a:t>financement</a:t>
                      </a:r>
                      <a:r>
                        <a:rPr lang="en-US" sz="1400" b="1" i="1" u="none" strike="noStrike" dirty="0">
                          <a:solidFill>
                            <a:srgbClr val="1D202C"/>
                          </a:solidFill>
                          <a:latin typeface="Times New Roman"/>
                        </a:rPr>
                        <a:t>/programs-</a:t>
                      </a:r>
                      <a:r>
                        <a:rPr lang="en-US" sz="1400" b="1" i="1" u="none" strike="noStrike" dirty="0" err="1">
                          <a:solidFill>
                            <a:srgbClr val="1D202C"/>
                          </a:solidFill>
                          <a:latin typeface="Times New Roman"/>
                        </a:rPr>
                        <a:t>programmes</a:t>
                      </a:r>
                      <a:r>
                        <a:rPr lang="en-US" sz="1400" b="1" i="1" u="none" strike="noStrike" dirty="0">
                          <a:solidFill>
                            <a:srgbClr val="1D202C"/>
                          </a:solidFill>
                          <a:latin typeface="Times New Roman"/>
                        </a:rPr>
                        <a:t>/partnership_grants_stage1-subventions_partenariat_etape1-eng.aspx)</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5000" y="304800"/>
          <a:ext cx="8534400" cy="452412"/>
        </p:xfrm>
        <a:graphic>
          <a:graphicData uri="http://schemas.openxmlformats.org/drawingml/2006/table">
            <a:tbl>
              <a:tblPr/>
              <a:tblGrid>
                <a:gridCol w="653090">
                  <a:extLst>
                    <a:ext uri="{9D8B030D-6E8A-4147-A177-3AD203B41FA5}">
                      <a16:colId xmlns:a16="http://schemas.microsoft.com/office/drawing/2014/main" val="20000"/>
                    </a:ext>
                  </a:extLst>
                </a:gridCol>
                <a:gridCol w="3809697">
                  <a:extLst>
                    <a:ext uri="{9D8B030D-6E8A-4147-A177-3AD203B41FA5}">
                      <a16:colId xmlns:a16="http://schemas.microsoft.com/office/drawing/2014/main" val="20001"/>
                    </a:ext>
                  </a:extLst>
                </a:gridCol>
                <a:gridCol w="4071613">
                  <a:extLst>
                    <a:ext uri="{9D8B030D-6E8A-4147-A177-3AD203B41FA5}">
                      <a16:colId xmlns:a16="http://schemas.microsoft.com/office/drawing/2014/main" val="20002"/>
                    </a:ext>
                  </a:extLst>
                </a:gridCol>
              </a:tblGrid>
              <a:tr h="452412">
                <a:tc>
                  <a:txBody>
                    <a:bodyPr/>
                    <a:lstStyle/>
                    <a:p>
                      <a:pPr algn="ctr" fontAlgn="ctr"/>
                      <a:r>
                        <a:rPr lang="en-US" sz="1400" b="1" i="0" u="none" strike="noStrike">
                          <a:solidFill>
                            <a:srgbClr val="953735"/>
                          </a:solidFill>
                          <a:latin typeface="Times New Roman"/>
                        </a:rPr>
                        <a:t>S. No.</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a:solidFill>
                            <a:srgbClr val="953735"/>
                          </a:solidFill>
                          <a:latin typeface="Times New Roman"/>
                        </a:rPr>
                        <a:t>Name of the scholarship</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953735"/>
                          </a:solidFill>
                          <a:latin typeface="Times New Roman"/>
                        </a:rPr>
                        <a:t>Description</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nvGraphicFramePr>
        <p:xfrm>
          <a:off x="1905000" y="761999"/>
          <a:ext cx="8534400" cy="5784142"/>
        </p:xfrm>
        <a:graphic>
          <a:graphicData uri="http://schemas.openxmlformats.org/drawingml/2006/table">
            <a:tbl>
              <a:tblPr/>
              <a:tblGrid>
                <a:gridCol w="653091">
                  <a:extLst>
                    <a:ext uri="{9D8B030D-6E8A-4147-A177-3AD203B41FA5}">
                      <a16:colId xmlns:a16="http://schemas.microsoft.com/office/drawing/2014/main" val="20000"/>
                    </a:ext>
                  </a:extLst>
                </a:gridCol>
                <a:gridCol w="3809697">
                  <a:extLst>
                    <a:ext uri="{9D8B030D-6E8A-4147-A177-3AD203B41FA5}">
                      <a16:colId xmlns:a16="http://schemas.microsoft.com/office/drawing/2014/main" val="20001"/>
                    </a:ext>
                  </a:extLst>
                </a:gridCol>
                <a:gridCol w="4071612">
                  <a:extLst>
                    <a:ext uri="{9D8B030D-6E8A-4147-A177-3AD203B41FA5}">
                      <a16:colId xmlns:a16="http://schemas.microsoft.com/office/drawing/2014/main" val="20002"/>
                    </a:ext>
                  </a:extLst>
                </a:gridCol>
              </a:tblGrid>
              <a:tr h="1056576">
                <a:tc rowSpan="4">
                  <a:txBody>
                    <a:bodyPr/>
                    <a:lstStyle/>
                    <a:p>
                      <a:pPr algn="ctr" fontAlgn="ctr"/>
                      <a:r>
                        <a:rPr lang="en-US" sz="2000" b="1" i="0" u="none" strike="noStrike" dirty="0">
                          <a:solidFill>
                            <a:srgbClr val="C00000"/>
                          </a:solidFill>
                          <a:latin typeface="Times New Roman"/>
                        </a:rPr>
                        <a:t>8</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4">
                  <a:txBody>
                    <a:bodyPr/>
                    <a:lstStyle/>
                    <a:p>
                      <a:pPr algn="ctr" fontAlgn="ctr"/>
                      <a:r>
                        <a:rPr lang="en-US" sz="2000" b="1" i="1" u="none" strike="noStrike">
                          <a:solidFill>
                            <a:srgbClr val="C00000"/>
                          </a:solidFill>
                          <a:latin typeface="Times New Roman"/>
                        </a:rPr>
                        <a:t>Banting Postdoctoral Fellowships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600" b="1" i="1" u="none" strike="noStrike" dirty="0">
                          <a:solidFill>
                            <a:srgbClr val="1D202C"/>
                          </a:solidFill>
                          <a:latin typeface="Times New Roman"/>
                        </a:rPr>
                        <a:t>Offered by the Canadian government to international students to pursue postgraduate program within the natural science, social sciences or healthcare research</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715744">
                <a:tc vMerge="1">
                  <a:txBody>
                    <a:bodyPr/>
                    <a:lstStyle/>
                    <a:p>
                      <a:endParaRPr lang="en-US"/>
                    </a:p>
                  </a:txBody>
                  <a:tcPr/>
                </a:tc>
                <a:tc vMerge="1">
                  <a:txBody>
                    <a:bodyPr/>
                    <a:lstStyle/>
                    <a:p>
                      <a:endParaRPr lang="en-US"/>
                    </a:p>
                  </a:txBody>
                  <a:tcPr/>
                </a:tc>
                <a:tc>
                  <a:txBody>
                    <a:bodyPr/>
                    <a:lstStyle/>
                    <a:p>
                      <a:pPr algn="ctr" fontAlgn="ctr"/>
                      <a:r>
                        <a:rPr lang="en-US" sz="1600" b="1" i="1" u="none" strike="noStrike" dirty="0">
                          <a:solidFill>
                            <a:srgbClr val="1D202C"/>
                          </a:solidFill>
                          <a:latin typeface="Times New Roman"/>
                        </a:rPr>
                        <a:t>This Postdoctoral Fellowship is worth $70,000 per year (taxable) for two years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7162">
                <a:tc vMerge="1">
                  <a:txBody>
                    <a:bodyPr/>
                    <a:lstStyle/>
                    <a:p>
                      <a:endParaRPr lang="en-US"/>
                    </a:p>
                  </a:txBody>
                  <a:tcPr/>
                </a:tc>
                <a:tc vMerge="1">
                  <a:txBody>
                    <a:bodyPr/>
                    <a:lstStyle/>
                    <a:p>
                      <a:endParaRPr lang="en-US"/>
                    </a:p>
                  </a:txBody>
                  <a:tcPr/>
                </a:tc>
                <a:tc>
                  <a:txBody>
                    <a:bodyPr/>
                    <a:lstStyle/>
                    <a:p>
                      <a:pPr algn="ctr" fontAlgn="ctr"/>
                      <a:r>
                        <a:rPr lang="en-US" sz="1600" b="1" i="1" u="none" strike="noStrike" dirty="0">
                          <a:solidFill>
                            <a:srgbClr val="1D202C"/>
                          </a:solidFill>
                          <a:latin typeface="Times New Roman"/>
                        </a:rPr>
                        <a:t>Deadline for this scholarship is 1st October 2020</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45330">
                <a:tc vMerge="1">
                  <a:txBody>
                    <a:bodyPr/>
                    <a:lstStyle/>
                    <a:p>
                      <a:endParaRPr lang="en-US"/>
                    </a:p>
                  </a:txBody>
                  <a:tcPr/>
                </a:tc>
                <a:tc vMerge="1">
                  <a:txBody>
                    <a:bodyPr/>
                    <a:lstStyle/>
                    <a:p>
                      <a:endParaRPr lang="en-US"/>
                    </a:p>
                  </a:txBody>
                  <a:tcPr/>
                </a:tc>
                <a:tc>
                  <a:txBody>
                    <a:bodyPr/>
                    <a:lstStyle/>
                    <a:p>
                      <a:pPr algn="ctr" fontAlgn="ctr"/>
                      <a:r>
                        <a:rPr lang="en-US" sz="1600" b="1" i="1" u="none" strike="noStrike" dirty="0">
                          <a:solidFill>
                            <a:srgbClr val="1D202C"/>
                          </a:solidFill>
                          <a:latin typeface="Times New Roman"/>
                        </a:rPr>
                        <a:t>(</a:t>
                      </a:r>
                      <a:r>
                        <a:rPr lang="en-US" sz="1600" b="1" i="1" u="none" strike="noStrike" dirty="0" err="1">
                          <a:solidFill>
                            <a:srgbClr val="1D202C"/>
                          </a:solidFill>
                          <a:latin typeface="Times New Roman"/>
                        </a:rPr>
                        <a:t>Source:https</a:t>
                      </a:r>
                      <a:r>
                        <a:rPr lang="en-US" sz="1600" b="1" i="1" u="none" strike="noStrike" dirty="0">
                          <a:solidFill>
                            <a:srgbClr val="1D202C"/>
                          </a:solidFill>
                          <a:latin typeface="Times New Roman"/>
                        </a:rPr>
                        <a:t>://</a:t>
                      </a:r>
                      <a:r>
                        <a:rPr lang="en-US" sz="1600" b="1" i="1" u="none" strike="noStrike" dirty="0" err="1">
                          <a:solidFill>
                            <a:srgbClr val="1D202C"/>
                          </a:solidFill>
                          <a:latin typeface="Times New Roman"/>
                        </a:rPr>
                        <a:t>www.educanada.ca</a:t>
                      </a:r>
                      <a:r>
                        <a:rPr lang="en-US" sz="1600" b="1" i="1" u="none" strike="noStrike" dirty="0">
                          <a:solidFill>
                            <a:srgbClr val="1D202C"/>
                          </a:solidFill>
                          <a:latin typeface="Times New Roman"/>
                        </a:rPr>
                        <a:t>/scholarships-bourses/news-</a:t>
                      </a:r>
                      <a:r>
                        <a:rPr lang="en-US" sz="1600" b="1" i="1" u="none" strike="noStrike" dirty="0" err="1">
                          <a:solidFill>
                            <a:srgbClr val="1D202C"/>
                          </a:solidFill>
                          <a:latin typeface="Times New Roman"/>
                        </a:rPr>
                        <a:t>nouvelles</a:t>
                      </a:r>
                      <a:r>
                        <a:rPr lang="en-US" sz="1600" b="1" i="1" u="none" strike="noStrike" dirty="0">
                          <a:solidFill>
                            <a:srgbClr val="1D202C"/>
                          </a:solidFill>
                          <a:latin typeface="Times New Roman"/>
                        </a:rPr>
                        <a:t>/2020/2020-06-01.aspx?lang=eng)</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17995">
                <a:tc rowSpan="4">
                  <a:txBody>
                    <a:bodyPr/>
                    <a:lstStyle/>
                    <a:p>
                      <a:pPr algn="ctr" fontAlgn="ctr"/>
                      <a:r>
                        <a:rPr lang="en-US" sz="2000" b="1" i="0" u="none" strike="noStrike" dirty="0">
                          <a:solidFill>
                            <a:srgbClr val="C00000"/>
                          </a:solidFill>
                          <a:latin typeface="Times New Roman"/>
                        </a:rPr>
                        <a:t>9</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rowSpan="4">
                  <a:txBody>
                    <a:bodyPr/>
                    <a:lstStyle/>
                    <a:p>
                      <a:pPr algn="ctr" fontAlgn="ctr"/>
                      <a:r>
                        <a:rPr lang="en-US" sz="2000" b="1" i="1" u="none" strike="noStrike" dirty="0">
                          <a:solidFill>
                            <a:srgbClr val="C00000"/>
                          </a:solidFill>
                          <a:latin typeface="Times New Roman"/>
                        </a:rPr>
                        <a:t>Vanier Canada Graduate Scholarships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a:txBody>
                    <a:bodyPr/>
                    <a:lstStyle/>
                    <a:p>
                      <a:pPr algn="ctr" fontAlgn="ctr"/>
                      <a:r>
                        <a:rPr lang="en-US" sz="1600" b="1" i="1" u="none" strike="noStrike" dirty="0">
                          <a:solidFill>
                            <a:srgbClr val="1D202C"/>
                          </a:solidFill>
                          <a:latin typeface="Times New Roman"/>
                        </a:rPr>
                        <a:t>This scholarship is awarded by Government of Canada to meritorious students who aspire to pursue a doctoral degree at a Canadian institution</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4"/>
                  </a:ext>
                </a:extLst>
              </a:tr>
              <a:tr h="715744">
                <a:tc vMerge="1">
                  <a:txBody>
                    <a:bodyPr/>
                    <a:lstStyle/>
                    <a:p>
                      <a:endParaRPr lang="en-US"/>
                    </a:p>
                  </a:txBody>
                  <a:tcPr/>
                </a:tc>
                <a:tc vMerge="1">
                  <a:txBody>
                    <a:bodyPr/>
                    <a:lstStyle/>
                    <a:p>
                      <a:endParaRPr lang="en-US"/>
                    </a:p>
                  </a:txBody>
                  <a:tcPr/>
                </a:tc>
                <a:tc>
                  <a:txBody>
                    <a:bodyPr/>
                    <a:lstStyle/>
                    <a:p>
                      <a:pPr algn="ctr" fontAlgn="ctr"/>
                      <a:r>
                        <a:rPr lang="en-US" sz="1600" b="1" i="1" u="none" strike="noStrike" dirty="0">
                          <a:solidFill>
                            <a:srgbClr val="1D202C"/>
                          </a:solidFill>
                          <a:latin typeface="Times New Roman"/>
                        </a:rPr>
                        <a:t>Duration is for 3 years (non-renewable) and amount is 50,000 CAD per year</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5"/>
                  </a:ext>
                </a:extLst>
              </a:tr>
              <a:tr h="340830">
                <a:tc vMerge="1">
                  <a:txBody>
                    <a:bodyPr/>
                    <a:lstStyle/>
                    <a:p>
                      <a:endParaRPr lang="en-US"/>
                    </a:p>
                  </a:txBody>
                  <a:tcPr/>
                </a:tc>
                <a:tc vMerge="1">
                  <a:txBody>
                    <a:bodyPr/>
                    <a:lstStyle/>
                    <a:p>
                      <a:endParaRPr lang="en-US"/>
                    </a:p>
                  </a:txBody>
                  <a:tcPr/>
                </a:tc>
                <a:tc>
                  <a:txBody>
                    <a:bodyPr/>
                    <a:lstStyle/>
                    <a:p>
                      <a:pPr algn="ctr" fontAlgn="ctr"/>
                      <a:r>
                        <a:rPr lang="en-US" sz="1600" b="1" i="1" u="none" strike="noStrike" dirty="0">
                          <a:solidFill>
                            <a:srgbClr val="1D202C"/>
                          </a:solidFill>
                          <a:latin typeface="Times New Roman"/>
                        </a:rPr>
                        <a:t>Deadline is November 3, 2020</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6"/>
                  </a:ext>
                </a:extLst>
              </a:tr>
              <a:tr h="664620">
                <a:tc vMerge="1">
                  <a:txBody>
                    <a:bodyPr/>
                    <a:lstStyle/>
                    <a:p>
                      <a:endParaRPr lang="en-US"/>
                    </a:p>
                  </a:txBody>
                  <a:tcPr/>
                </a:tc>
                <a:tc vMerge="1">
                  <a:txBody>
                    <a:bodyPr/>
                    <a:lstStyle/>
                    <a:p>
                      <a:endParaRPr lang="en-US"/>
                    </a:p>
                  </a:txBody>
                  <a:tcPr/>
                </a:tc>
                <a:tc>
                  <a:txBody>
                    <a:bodyPr/>
                    <a:lstStyle/>
                    <a:p>
                      <a:pPr algn="ctr" fontAlgn="ctr"/>
                      <a:r>
                        <a:rPr lang="en-US" sz="1600" b="1" i="1" u="none" strike="noStrike" dirty="0">
                          <a:solidFill>
                            <a:srgbClr val="1D202C"/>
                          </a:solidFill>
                          <a:latin typeface="Times New Roman"/>
                        </a:rPr>
                        <a:t>(</a:t>
                      </a:r>
                      <a:r>
                        <a:rPr lang="en-US" sz="1600" b="1" i="1" u="none" strike="noStrike" dirty="0" err="1">
                          <a:solidFill>
                            <a:srgbClr val="1D202C"/>
                          </a:solidFill>
                          <a:latin typeface="Times New Roman"/>
                        </a:rPr>
                        <a:t>Source:https</a:t>
                      </a:r>
                      <a:r>
                        <a:rPr lang="en-US" sz="1600" b="1" i="1" u="none" strike="noStrike" dirty="0">
                          <a:solidFill>
                            <a:srgbClr val="1D202C"/>
                          </a:solidFill>
                          <a:latin typeface="Times New Roman"/>
                        </a:rPr>
                        <a:t>://</a:t>
                      </a:r>
                      <a:r>
                        <a:rPr lang="en-US" sz="1600" b="1" i="1" u="none" strike="noStrike" dirty="0" err="1">
                          <a:solidFill>
                            <a:srgbClr val="1D202C"/>
                          </a:solidFill>
                          <a:latin typeface="Times New Roman"/>
                        </a:rPr>
                        <a:t>www.educanada.ca</a:t>
                      </a:r>
                      <a:r>
                        <a:rPr lang="en-US" sz="1600" b="1" i="1" u="none" strike="noStrike" dirty="0">
                          <a:solidFill>
                            <a:srgbClr val="1D202C"/>
                          </a:solidFill>
                          <a:latin typeface="Times New Roman"/>
                        </a:rPr>
                        <a:t>/scholarships-bourses/news-</a:t>
                      </a:r>
                      <a:r>
                        <a:rPr lang="en-US" sz="1600" b="1" i="1" u="none" strike="noStrike" dirty="0" err="1">
                          <a:solidFill>
                            <a:srgbClr val="1D202C"/>
                          </a:solidFill>
                          <a:latin typeface="Times New Roman"/>
                        </a:rPr>
                        <a:t>nouvelles</a:t>
                      </a:r>
                      <a:r>
                        <a:rPr lang="en-US" sz="1600" b="1" i="1" u="none" strike="noStrike" dirty="0">
                          <a:solidFill>
                            <a:srgbClr val="1D202C"/>
                          </a:solidFill>
                          <a:latin typeface="Times New Roman"/>
                        </a:rPr>
                        <a:t>/2020/2020-06-24.aspx?lang=eng)</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5000" y="304800"/>
          <a:ext cx="8534400" cy="452412"/>
        </p:xfrm>
        <a:graphic>
          <a:graphicData uri="http://schemas.openxmlformats.org/drawingml/2006/table">
            <a:tbl>
              <a:tblPr/>
              <a:tblGrid>
                <a:gridCol w="653090">
                  <a:extLst>
                    <a:ext uri="{9D8B030D-6E8A-4147-A177-3AD203B41FA5}">
                      <a16:colId xmlns:a16="http://schemas.microsoft.com/office/drawing/2014/main" val="20000"/>
                    </a:ext>
                  </a:extLst>
                </a:gridCol>
                <a:gridCol w="3809697">
                  <a:extLst>
                    <a:ext uri="{9D8B030D-6E8A-4147-A177-3AD203B41FA5}">
                      <a16:colId xmlns:a16="http://schemas.microsoft.com/office/drawing/2014/main" val="20001"/>
                    </a:ext>
                  </a:extLst>
                </a:gridCol>
                <a:gridCol w="4071613">
                  <a:extLst>
                    <a:ext uri="{9D8B030D-6E8A-4147-A177-3AD203B41FA5}">
                      <a16:colId xmlns:a16="http://schemas.microsoft.com/office/drawing/2014/main" val="20002"/>
                    </a:ext>
                  </a:extLst>
                </a:gridCol>
              </a:tblGrid>
              <a:tr h="452412">
                <a:tc>
                  <a:txBody>
                    <a:bodyPr/>
                    <a:lstStyle/>
                    <a:p>
                      <a:pPr algn="ctr" fontAlgn="ctr"/>
                      <a:r>
                        <a:rPr lang="en-US" sz="1400" b="1" i="0" u="none" strike="noStrike">
                          <a:solidFill>
                            <a:srgbClr val="953735"/>
                          </a:solidFill>
                          <a:latin typeface="Times New Roman"/>
                        </a:rPr>
                        <a:t>S. No.</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a:solidFill>
                            <a:srgbClr val="953735"/>
                          </a:solidFill>
                          <a:latin typeface="Times New Roman"/>
                        </a:rPr>
                        <a:t>Name of the scholarship</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953735"/>
                          </a:solidFill>
                          <a:latin typeface="Times New Roman"/>
                        </a:rPr>
                        <a:t>Description</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nvGraphicFramePr>
        <p:xfrm>
          <a:off x="1905000" y="762000"/>
          <a:ext cx="8534401" cy="5378670"/>
        </p:xfrm>
        <a:graphic>
          <a:graphicData uri="http://schemas.openxmlformats.org/drawingml/2006/table">
            <a:tbl>
              <a:tblPr/>
              <a:tblGrid>
                <a:gridCol w="653091">
                  <a:extLst>
                    <a:ext uri="{9D8B030D-6E8A-4147-A177-3AD203B41FA5}">
                      <a16:colId xmlns:a16="http://schemas.microsoft.com/office/drawing/2014/main" val="20000"/>
                    </a:ext>
                  </a:extLst>
                </a:gridCol>
                <a:gridCol w="3809697">
                  <a:extLst>
                    <a:ext uri="{9D8B030D-6E8A-4147-A177-3AD203B41FA5}">
                      <a16:colId xmlns:a16="http://schemas.microsoft.com/office/drawing/2014/main" val="20001"/>
                    </a:ext>
                  </a:extLst>
                </a:gridCol>
                <a:gridCol w="4071613">
                  <a:extLst>
                    <a:ext uri="{9D8B030D-6E8A-4147-A177-3AD203B41FA5}">
                      <a16:colId xmlns:a16="http://schemas.microsoft.com/office/drawing/2014/main" val="20002"/>
                    </a:ext>
                  </a:extLst>
                </a:gridCol>
              </a:tblGrid>
              <a:tr h="1148563">
                <a:tc rowSpan="3">
                  <a:txBody>
                    <a:bodyPr/>
                    <a:lstStyle/>
                    <a:p>
                      <a:pPr algn="ctr" fontAlgn="ctr"/>
                      <a:r>
                        <a:rPr lang="en-US" sz="2000" b="1" i="0" u="none" strike="noStrike" dirty="0">
                          <a:solidFill>
                            <a:srgbClr val="C00000"/>
                          </a:solidFill>
                          <a:latin typeface="Times New Roman"/>
                        </a:rPr>
                        <a:t>10</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rowSpan="3">
                  <a:txBody>
                    <a:bodyPr/>
                    <a:lstStyle/>
                    <a:p>
                      <a:pPr algn="ctr" fontAlgn="ctr"/>
                      <a:r>
                        <a:rPr lang="en-US" sz="2000" b="1" i="1" u="none" strike="noStrike">
                          <a:solidFill>
                            <a:srgbClr val="C00000"/>
                          </a:solidFill>
                          <a:latin typeface="Times New Roman"/>
                        </a:rPr>
                        <a:t>Anne Vallee Ecological Fund</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tc>
                  <a:txBody>
                    <a:bodyPr/>
                    <a:lstStyle/>
                    <a:p>
                      <a:pPr algn="ctr" fontAlgn="ctr"/>
                      <a:r>
                        <a:rPr lang="en-US" sz="1400" b="1" i="1" u="none" strike="noStrike" dirty="0">
                          <a:solidFill>
                            <a:srgbClr val="1D202C"/>
                          </a:solidFill>
                          <a:latin typeface="Times New Roman"/>
                        </a:rPr>
                        <a:t>These scholarships are designated for international students to support them undertake animal research at master or doctoral program in Québec or British Columbia University</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0"/>
                  </a:ext>
                </a:extLst>
              </a:tr>
              <a:tr h="545080">
                <a:tc vMerge="1">
                  <a:txBody>
                    <a:bodyPr/>
                    <a:lstStyle/>
                    <a:p>
                      <a:endParaRPr lang="en-US"/>
                    </a:p>
                  </a:txBody>
                  <a:tcPr/>
                </a:tc>
                <a:tc vMerge="1">
                  <a:txBody>
                    <a:bodyPr/>
                    <a:lstStyle/>
                    <a:p>
                      <a:endParaRPr lang="en-US"/>
                    </a:p>
                  </a:txBody>
                  <a:tcPr/>
                </a:tc>
                <a:tc>
                  <a:txBody>
                    <a:bodyPr/>
                    <a:lstStyle/>
                    <a:p>
                      <a:pPr algn="ctr" fontAlgn="ctr"/>
                      <a:r>
                        <a:rPr lang="en-US" sz="1400" b="1" i="1" u="none" strike="noStrike" dirty="0">
                          <a:solidFill>
                            <a:srgbClr val="1D202C"/>
                          </a:solidFill>
                          <a:latin typeface="Times New Roman"/>
                        </a:rPr>
                        <a:t>This fund offers two $1,500 scholarship</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1"/>
                  </a:ext>
                </a:extLst>
              </a:tr>
              <a:tr h="389342">
                <a:tc vMerge="1">
                  <a:txBody>
                    <a:bodyPr/>
                    <a:lstStyle/>
                    <a:p>
                      <a:endParaRPr lang="en-US"/>
                    </a:p>
                  </a:txBody>
                  <a:tcPr/>
                </a:tc>
                <a:tc vMerge="1">
                  <a:txBody>
                    <a:bodyPr/>
                    <a:lstStyle/>
                    <a:p>
                      <a:endParaRPr lang="en-US"/>
                    </a:p>
                  </a:txBody>
                  <a:tcPr/>
                </a:tc>
                <a:tc>
                  <a:txBody>
                    <a:bodyPr/>
                    <a:lstStyle/>
                    <a:p>
                      <a:pPr algn="ctr" fontAlgn="ctr"/>
                      <a:r>
                        <a:rPr lang="en-US" sz="1400" b="1" i="1" u="none" strike="noStrike" dirty="0">
                          <a:solidFill>
                            <a:srgbClr val="1D202C"/>
                          </a:solidFill>
                          <a:latin typeface="Times New Roman"/>
                        </a:rPr>
                        <a:t>(Source: https://www.grad.ubc.ca/awards/anne-vallee-ecological-fund)</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9"/>
                    </a:solidFill>
                  </a:tcPr>
                </a:tc>
                <a:extLst>
                  <a:ext uri="{0D108BD9-81ED-4DB2-BD59-A6C34878D82A}">
                    <a16:rowId xmlns:a16="http://schemas.microsoft.com/office/drawing/2014/main" val="10002"/>
                  </a:ext>
                </a:extLst>
              </a:tr>
              <a:tr h="837087">
                <a:tc rowSpan="4">
                  <a:txBody>
                    <a:bodyPr/>
                    <a:lstStyle/>
                    <a:p>
                      <a:pPr algn="ctr" fontAlgn="ctr"/>
                      <a:r>
                        <a:rPr lang="en-US" sz="2000" b="1" i="0" u="none" strike="noStrike" dirty="0">
                          <a:solidFill>
                            <a:srgbClr val="C00000"/>
                          </a:solidFill>
                          <a:latin typeface="Times New Roman"/>
                        </a:rPr>
                        <a:t>11</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4">
                  <a:txBody>
                    <a:bodyPr/>
                    <a:lstStyle/>
                    <a:p>
                      <a:pPr algn="ctr" fontAlgn="ctr"/>
                      <a:r>
                        <a:rPr lang="en-US" sz="2000" b="1" i="1" u="none" strike="noStrike" dirty="0">
                          <a:solidFill>
                            <a:srgbClr val="C00000"/>
                          </a:solidFill>
                          <a:latin typeface="Times New Roman"/>
                        </a:rPr>
                        <a:t>Trudeau Scholarships and Fellowships</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400" b="1" i="1" u="none" strike="noStrike" dirty="0">
                          <a:solidFill>
                            <a:srgbClr val="1D202C"/>
                          </a:solidFill>
                          <a:latin typeface="Times New Roman"/>
                        </a:rPr>
                        <a:t>These are offered to international students at doctorate level for some specific Canadian institutions </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76023">
                <a:tc vMerge="1">
                  <a:txBody>
                    <a:bodyPr/>
                    <a:lstStyle/>
                    <a:p>
                      <a:endParaRPr lang="en-US"/>
                    </a:p>
                  </a:txBody>
                  <a:tcPr/>
                </a:tc>
                <a:tc vMerge="1">
                  <a:txBody>
                    <a:bodyPr/>
                    <a:lstStyle/>
                    <a:p>
                      <a:endParaRPr lang="en-US"/>
                    </a:p>
                  </a:txBody>
                  <a:tcPr/>
                </a:tc>
                <a:tc>
                  <a:txBody>
                    <a:bodyPr/>
                    <a:lstStyle/>
                    <a:p>
                      <a:pPr algn="ctr" fontAlgn="ctr"/>
                      <a:r>
                        <a:rPr lang="en-US" sz="1400" b="1" i="1" u="none" strike="noStrike" dirty="0">
                          <a:solidFill>
                            <a:srgbClr val="1D202C"/>
                          </a:solidFill>
                          <a:latin typeface="Times New Roman"/>
                        </a:rPr>
                        <a:t>The amount is $40,000 each year for three years; and $20,000 each year for three years, as research and travel allowance</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20285">
                <a:tc vMerge="1">
                  <a:txBody>
                    <a:bodyPr/>
                    <a:lstStyle/>
                    <a:p>
                      <a:endParaRPr lang="en-US"/>
                    </a:p>
                  </a:txBody>
                  <a:tcPr/>
                </a:tc>
                <a:tc vMerge="1">
                  <a:txBody>
                    <a:bodyPr/>
                    <a:lstStyle/>
                    <a:p>
                      <a:endParaRPr lang="en-US"/>
                    </a:p>
                  </a:txBody>
                  <a:tcPr/>
                </a:tc>
                <a:tc>
                  <a:txBody>
                    <a:bodyPr/>
                    <a:lstStyle/>
                    <a:p>
                      <a:pPr algn="ctr" fontAlgn="ctr"/>
                      <a:r>
                        <a:rPr lang="en-US" sz="1400" b="1" i="1" u="none" strike="noStrike" dirty="0">
                          <a:solidFill>
                            <a:srgbClr val="1D202C"/>
                          </a:solidFill>
                          <a:latin typeface="Times New Roman"/>
                        </a:rPr>
                        <a:t>Deadline: Mid Fall Session, your IDP </a:t>
                      </a:r>
                      <a:r>
                        <a:rPr lang="en-US" sz="1400" b="1" i="1" u="none" strike="noStrike" dirty="0" err="1">
                          <a:solidFill>
                            <a:srgbClr val="1D202C"/>
                          </a:solidFill>
                          <a:latin typeface="Times New Roman"/>
                        </a:rPr>
                        <a:t>counsellor</a:t>
                      </a:r>
                      <a:r>
                        <a:rPr lang="en-US" sz="1400" b="1" i="1" u="none" strike="noStrike" dirty="0">
                          <a:solidFill>
                            <a:srgbClr val="1D202C"/>
                          </a:solidFill>
                          <a:latin typeface="Times New Roman"/>
                        </a:rPr>
                        <a:t> can help you with the application process </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817620">
                <a:tc vMerge="1">
                  <a:txBody>
                    <a:bodyPr/>
                    <a:lstStyle/>
                    <a:p>
                      <a:endParaRPr lang="en-US"/>
                    </a:p>
                  </a:txBody>
                  <a:tcPr/>
                </a:tc>
                <a:tc vMerge="1">
                  <a:txBody>
                    <a:bodyPr/>
                    <a:lstStyle/>
                    <a:p>
                      <a:endParaRPr lang="en-US"/>
                    </a:p>
                  </a:txBody>
                  <a:tcPr/>
                </a:tc>
                <a:tc>
                  <a:txBody>
                    <a:bodyPr/>
                    <a:lstStyle/>
                    <a:p>
                      <a:pPr algn="ctr" fontAlgn="ctr"/>
                      <a:r>
                        <a:rPr lang="en-US" sz="1400" b="1" i="1" u="none" strike="noStrike" dirty="0">
                          <a:solidFill>
                            <a:srgbClr val="1D202C"/>
                          </a:solidFill>
                          <a:latin typeface="Times New Roman"/>
                        </a:rPr>
                        <a:t>(Source: https://www.mcgill.ca/gps/funding/students/trudeau)</a:t>
                      </a:r>
                    </a:p>
                  </a:txBody>
                  <a:tcPr marL="7292" marR="7292" marT="7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828800" y="1371601"/>
          <a:ext cx="8534400" cy="4114801"/>
        </p:xfrm>
        <a:graphic>
          <a:graphicData uri="http://schemas.openxmlformats.org/drawingml/2006/table">
            <a:tbl>
              <a:tblPr/>
              <a:tblGrid>
                <a:gridCol w="8534400">
                  <a:extLst>
                    <a:ext uri="{9D8B030D-6E8A-4147-A177-3AD203B41FA5}">
                      <a16:colId xmlns:a16="http://schemas.microsoft.com/office/drawing/2014/main" val="20000"/>
                    </a:ext>
                  </a:extLst>
                </a:gridCol>
              </a:tblGrid>
              <a:tr h="986715">
                <a:tc>
                  <a:txBody>
                    <a:bodyPr/>
                    <a:lstStyle/>
                    <a:p>
                      <a:pPr algn="ctr" fontAlgn="ctr"/>
                      <a:r>
                        <a:rPr lang="en-US" sz="4400" b="1" i="0" u="none" strike="noStrike" dirty="0">
                          <a:solidFill>
                            <a:srgbClr val="FF0000"/>
                          </a:solidFill>
                          <a:latin typeface="Times New Roman"/>
                        </a:rPr>
                        <a:t>U S A</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08824">
                <a:tc>
                  <a:txBody>
                    <a:bodyPr/>
                    <a:lstStyle/>
                    <a:p>
                      <a:pPr algn="ctr" fontAlgn="ctr"/>
                      <a:r>
                        <a:rPr lang="en-US" sz="3200" b="1" i="0" u="none" strike="noStrike" dirty="0">
                          <a:solidFill>
                            <a:srgbClr val="953735"/>
                          </a:solidFill>
                          <a:latin typeface="Times New Roman"/>
                        </a:rPr>
                        <a:t>Exams for USA</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19877">
                <a:tc>
                  <a:txBody>
                    <a:bodyPr/>
                    <a:lstStyle/>
                    <a:p>
                      <a:pPr algn="ctr" fontAlgn="b"/>
                      <a:r>
                        <a:rPr lang="en-US" sz="2000" b="1" i="0" u="none" strike="noStrike" dirty="0">
                          <a:solidFill>
                            <a:srgbClr val="000000"/>
                          </a:solidFill>
                          <a:latin typeface="Times New Roman"/>
                        </a:rPr>
                        <a:t>International English Language Testing System [IELTS]</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19877">
                <a:tc>
                  <a:txBody>
                    <a:bodyPr/>
                    <a:lstStyle/>
                    <a:p>
                      <a:pPr algn="ctr" fontAlgn="b"/>
                      <a:r>
                        <a:rPr lang="en-US" sz="2000" b="1" i="0" u="none" strike="noStrike" dirty="0">
                          <a:solidFill>
                            <a:srgbClr val="000000"/>
                          </a:solidFill>
                          <a:latin typeface="Times New Roman"/>
                        </a:rPr>
                        <a:t>Test of English as a Foreign Language [TOEFL]</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19877">
                <a:tc>
                  <a:txBody>
                    <a:bodyPr/>
                    <a:lstStyle/>
                    <a:p>
                      <a:pPr algn="ctr" fontAlgn="b"/>
                      <a:r>
                        <a:rPr lang="en-US" sz="2000" b="1" i="0" u="none" strike="noStrike" dirty="0">
                          <a:solidFill>
                            <a:srgbClr val="000000"/>
                          </a:solidFill>
                          <a:latin typeface="Times New Roman"/>
                        </a:rPr>
                        <a:t>Pearson Test of English [PTE]</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19877">
                <a:tc>
                  <a:txBody>
                    <a:bodyPr/>
                    <a:lstStyle/>
                    <a:p>
                      <a:pPr algn="ctr" fontAlgn="b"/>
                      <a:r>
                        <a:rPr lang="en-US" sz="2000" b="1" i="0" u="none" strike="noStrike" dirty="0">
                          <a:solidFill>
                            <a:srgbClr val="000000"/>
                          </a:solidFill>
                          <a:latin typeface="Times New Roman"/>
                        </a:rPr>
                        <a:t>Graduate Record Examination [GRE]</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19877">
                <a:tc>
                  <a:txBody>
                    <a:bodyPr/>
                    <a:lstStyle/>
                    <a:p>
                      <a:pPr algn="ctr" fontAlgn="b"/>
                      <a:r>
                        <a:rPr lang="en-US" sz="2000" b="1" i="0" u="none" strike="noStrike" dirty="0">
                          <a:solidFill>
                            <a:srgbClr val="000000"/>
                          </a:solidFill>
                          <a:latin typeface="Times New Roman"/>
                        </a:rPr>
                        <a:t>Graduate Management Admission Test [GMAT]</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19877">
                <a:tc>
                  <a:txBody>
                    <a:bodyPr/>
                    <a:lstStyle/>
                    <a:p>
                      <a:pPr algn="ctr" fontAlgn="b"/>
                      <a:r>
                        <a:rPr lang="en-US" sz="2000" b="1" i="0" u="none" strike="noStrike" dirty="0">
                          <a:solidFill>
                            <a:srgbClr val="000000"/>
                          </a:solidFill>
                          <a:latin typeface="Times New Roman"/>
                        </a:rPr>
                        <a:t>Scholastic Aptitude Test [SAT]</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752600" y="304803"/>
          <a:ext cx="8686801" cy="6248399"/>
        </p:xfrm>
        <a:graphic>
          <a:graphicData uri="http://schemas.openxmlformats.org/drawingml/2006/table">
            <a:tbl>
              <a:tblPr/>
              <a:tblGrid>
                <a:gridCol w="1925096">
                  <a:extLst>
                    <a:ext uri="{9D8B030D-6E8A-4147-A177-3AD203B41FA5}">
                      <a16:colId xmlns:a16="http://schemas.microsoft.com/office/drawing/2014/main" val="20000"/>
                    </a:ext>
                  </a:extLst>
                </a:gridCol>
                <a:gridCol w="3555818">
                  <a:extLst>
                    <a:ext uri="{9D8B030D-6E8A-4147-A177-3AD203B41FA5}">
                      <a16:colId xmlns:a16="http://schemas.microsoft.com/office/drawing/2014/main" val="20001"/>
                    </a:ext>
                  </a:extLst>
                </a:gridCol>
                <a:gridCol w="3205887">
                  <a:extLst>
                    <a:ext uri="{9D8B030D-6E8A-4147-A177-3AD203B41FA5}">
                      <a16:colId xmlns:a16="http://schemas.microsoft.com/office/drawing/2014/main" val="20002"/>
                    </a:ext>
                  </a:extLst>
                </a:gridCol>
              </a:tblGrid>
              <a:tr h="1128743">
                <a:tc gridSpan="3">
                  <a:txBody>
                    <a:bodyPr/>
                    <a:lstStyle/>
                    <a:p>
                      <a:pPr algn="ctr" fontAlgn="ctr"/>
                      <a:r>
                        <a:rPr lang="en-US" sz="2800" b="1" i="0" u="none" strike="noStrike" dirty="0">
                          <a:solidFill>
                            <a:srgbClr val="0070C0"/>
                          </a:solidFill>
                          <a:latin typeface="Times New Roman"/>
                        </a:rPr>
                        <a:t>Top Universities for International Students</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65934">
                <a:tc>
                  <a:txBody>
                    <a:bodyPr/>
                    <a:lstStyle/>
                    <a:p>
                      <a:pPr algn="ctr" fontAlgn="ctr"/>
                      <a:r>
                        <a:rPr lang="en-US" sz="1600" b="1" i="0" u="none" strike="noStrike" dirty="0">
                          <a:solidFill>
                            <a:srgbClr val="C00000"/>
                          </a:solidFill>
                          <a:latin typeface="Times New Roman"/>
                        </a:rPr>
                        <a:t>Rankings </a:t>
                      </a:r>
                      <a:br>
                        <a:rPr lang="en-US" sz="1600" b="1" i="0" u="none" strike="noStrike" dirty="0">
                          <a:solidFill>
                            <a:srgbClr val="C00000"/>
                          </a:solidFill>
                          <a:latin typeface="Times New Roman"/>
                        </a:rPr>
                      </a:br>
                      <a:r>
                        <a:rPr lang="en-US" sz="1600" b="1" i="0" u="none" strike="noStrike" dirty="0">
                          <a:solidFill>
                            <a:srgbClr val="C00000"/>
                          </a:solidFill>
                          <a:latin typeface="Times New Roman"/>
                        </a:rPr>
                        <a:t>(US News 2020)</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C00000"/>
                          </a:solidFill>
                          <a:latin typeface="Times New Roman"/>
                        </a:rPr>
                        <a:t>Name of the Institute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Acceptance Rate</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3122">
                <a:tc>
                  <a:txBody>
                    <a:bodyPr/>
                    <a:lstStyle/>
                    <a:p>
                      <a:pPr algn="ctr" fontAlgn="ctr"/>
                      <a:r>
                        <a:rPr lang="en-US" sz="1600" b="1" i="0" u="none" strike="noStrike" dirty="0">
                          <a:solidFill>
                            <a:srgbClr val="000000"/>
                          </a:solidFill>
                          <a:latin typeface="Times New Roman"/>
                        </a:rPr>
                        <a:t>1</a:t>
                      </a:r>
                    </a:p>
                  </a:txBody>
                  <a:tcPr marL="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Princeton University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5.50%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03122">
                <a:tc>
                  <a:txBody>
                    <a:bodyPr/>
                    <a:lstStyle/>
                    <a:p>
                      <a:pPr algn="ctr" fontAlgn="ctr"/>
                      <a:r>
                        <a:rPr lang="en-US" sz="1600" b="1" i="0" u="none" strike="noStrike" dirty="0">
                          <a:solidFill>
                            <a:srgbClr val="000000"/>
                          </a:solidFill>
                          <a:latin typeface="Times New Roman"/>
                        </a:rPr>
                        <a:t>2</a:t>
                      </a:r>
                    </a:p>
                  </a:txBody>
                  <a:tcPr marL="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Harvard University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4.70%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3122">
                <a:tc>
                  <a:txBody>
                    <a:bodyPr/>
                    <a:lstStyle/>
                    <a:p>
                      <a:pPr algn="ctr" fontAlgn="ctr"/>
                      <a:r>
                        <a:rPr lang="en-US" sz="1600" b="1" i="0" u="none" strike="noStrike" dirty="0">
                          <a:solidFill>
                            <a:srgbClr val="000000"/>
                          </a:solidFill>
                          <a:latin typeface="Times New Roman"/>
                        </a:rPr>
                        <a:t>3 (tie)</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Columbia University</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5.90%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65934">
                <a:tc>
                  <a:txBody>
                    <a:bodyPr/>
                    <a:lstStyle/>
                    <a:p>
                      <a:pPr algn="ctr" fontAlgn="ctr"/>
                      <a:r>
                        <a:rPr lang="en-US" sz="1600" b="1" i="0" u="none" strike="noStrike" dirty="0">
                          <a:solidFill>
                            <a:srgbClr val="000000"/>
                          </a:solidFill>
                          <a:latin typeface="Times New Roman"/>
                        </a:rPr>
                        <a:t>3 (tie)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Massachusetts Institute of Technology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6.70%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03122">
                <a:tc>
                  <a:txBody>
                    <a:bodyPr/>
                    <a:lstStyle/>
                    <a:p>
                      <a:pPr algn="ctr" fontAlgn="ctr"/>
                      <a:r>
                        <a:rPr lang="en-US" sz="1600" b="1" i="0" u="none" strike="noStrike" dirty="0">
                          <a:solidFill>
                            <a:srgbClr val="000000"/>
                          </a:solidFill>
                          <a:latin typeface="Times New Roman"/>
                        </a:rPr>
                        <a:t>3 (tie)</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 Yale University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6.30%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03122">
                <a:tc>
                  <a:txBody>
                    <a:bodyPr/>
                    <a:lstStyle/>
                    <a:p>
                      <a:pPr algn="ctr" fontAlgn="ctr"/>
                      <a:r>
                        <a:rPr lang="en-US" sz="1600" b="1" i="0" u="none" strike="noStrike" dirty="0">
                          <a:solidFill>
                            <a:srgbClr val="000000"/>
                          </a:solidFill>
                          <a:latin typeface="Times New Roman"/>
                        </a:rPr>
                        <a:t>6 (tie)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Stanford University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4.40%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03122">
                <a:tc>
                  <a:txBody>
                    <a:bodyPr/>
                    <a:lstStyle/>
                    <a:p>
                      <a:pPr algn="ctr" fontAlgn="ctr"/>
                      <a:r>
                        <a:rPr lang="en-US" sz="1600" b="1" i="0" u="none" strike="noStrike" dirty="0">
                          <a:solidFill>
                            <a:srgbClr val="000000"/>
                          </a:solidFill>
                          <a:latin typeface="Times New Roman"/>
                        </a:rPr>
                        <a:t>6 (tie)</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University of Chicago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7.30%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765934">
                <a:tc>
                  <a:txBody>
                    <a:bodyPr/>
                    <a:lstStyle/>
                    <a:p>
                      <a:pPr algn="ctr" fontAlgn="ctr"/>
                      <a:r>
                        <a:rPr lang="en-US" sz="1600" b="1" i="0" u="none" strike="noStrike" dirty="0">
                          <a:solidFill>
                            <a:srgbClr val="000000"/>
                          </a:solidFill>
                          <a:latin typeface="Times New Roman"/>
                        </a:rPr>
                        <a:t>6 (tie)</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University of Pennsylvania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8.40%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03122">
                <a:tc>
                  <a:txBody>
                    <a:bodyPr/>
                    <a:lstStyle/>
                    <a:p>
                      <a:pPr algn="ctr" fontAlgn="ctr"/>
                      <a:r>
                        <a:rPr lang="en-US" sz="1600" b="1" i="0" u="none" strike="noStrike" dirty="0">
                          <a:solidFill>
                            <a:srgbClr val="000000"/>
                          </a:solidFill>
                          <a:latin typeface="Times New Roman"/>
                        </a:rPr>
                        <a:t>9</a:t>
                      </a:r>
                    </a:p>
                  </a:txBody>
                  <a:tcPr marL="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600" b="1" i="0" u="none" strike="noStrike" dirty="0">
                          <a:solidFill>
                            <a:srgbClr val="000000"/>
                          </a:solidFill>
                          <a:latin typeface="Times New Roman"/>
                        </a:rPr>
                        <a:t>Northwestern University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8.50%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752600" y="457203"/>
          <a:ext cx="8686800" cy="5943598"/>
        </p:xfrm>
        <a:graphic>
          <a:graphicData uri="http://schemas.openxmlformats.org/drawingml/2006/table">
            <a:tbl>
              <a:tblPr/>
              <a:tblGrid>
                <a:gridCol w="4197119">
                  <a:extLst>
                    <a:ext uri="{9D8B030D-6E8A-4147-A177-3AD203B41FA5}">
                      <a16:colId xmlns:a16="http://schemas.microsoft.com/office/drawing/2014/main" val="20000"/>
                    </a:ext>
                  </a:extLst>
                </a:gridCol>
                <a:gridCol w="4489681">
                  <a:extLst>
                    <a:ext uri="{9D8B030D-6E8A-4147-A177-3AD203B41FA5}">
                      <a16:colId xmlns:a16="http://schemas.microsoft.com/office/drawing/2014/main" val="20001"/>
                    </a:ext>
                  </a:extLst>
                </a:gridCol>
              </a:tblGrid>
              <a:tr h="737530">
                <a:tc gridSpan="2">
                  <a:txBody>
                    <a:bodyPr/>
                    <a:lstStyle/>
                    <a:p>
                      <a:pPr algn="ctr" fontAlgn="ctr"/>
                      <a:r>
                        <a:rPr lang="en-US" sz="3200" b="1" i="0" u="none" strike="noStrike" dirty="0">
                          <a:solidFill>
                            <a:srgbClr val="0070C0"/>
                          </a:solidFill>
                          <a:latin typeface="Times New Roman"/>
                        </a:rPr>
                        <a:t>Popular Courses to Study in USA</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433839">
                <a:tc>
                  <a:txBody>
                    <a:bodyPr/>
                    <a:lstStyle/>
                    <a:p>
                      <a:pPr algn="l" fontAlgn="b"/>
                      <a:r>
                        <a:rPr lang="en-US" sz="1800" b="1" i="0" u="none" strike="noStrike" dirty="0">
                          <a:solidFill>
                            <a:srgbClr val="000000"/>
                          </a:solidFill>
                          <a:latin typeface="Times New Roman"/>
                        </a:rPr>
                        <a:t>MS</a:t>
                      </a:r>
                    </a:p>
                  </a:txBody>
                  <a:tcPr marL="18288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latin typeface="Times New Roman"/>
                        </a:rPr>
                        <a:t>MS in Engineering Management</a:t>
                      </a:r>
                    </a:p>
                  </a:txBody>
                  <a:tcPr marL="182880"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33839">
                <a:tc>
                  <a:txBody>
                    <a:bodyPr/>
                    <a:lstStyle/>
                    <a:p>
                      <a:pPr algn="l" fontAlgn="b"/>
                      <a:r>
                        <a:rPr lang="en-US" sz="1800" b="1" i="0" u="none" strike="noStrike" dirty="0">
                          <a:solidFill>
                            <a:srgbClr val="000000"/>
                          </a:solidFill>
                          <a:latin typeface="Times New Roman"/>
                        </a:rPr>
                        <a:t>MBA</a:t>
                      </a:r>
                    </a:p>
                  </a:txBody>
                  <a:tcPr marL="18288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M.Arch</a:t>
                      </a:r>
                    </a:p>
                  </a:txBody>
                  <a:tcPr marL="182880"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33839">
                <a:tc>
                  <a:txBody>
                    <a:bodyPr/>
                    <a:lstStyle/>
                    <a:p>
                      <a:pPr algn="l" fontAlgn="b"/>
                      <a:r>
                        <a:rPr lang="en-US" sz="1800" b="1" i="0" u="none" strike="noStrike" dirty="0">
                          <a:solidFill>
                            <a:srgbClr val="000000"/>
                          </a:solidFill>
                          <a:latin typeface="Times New Roman"/>
                        </a:rPr>
                        <a:t>MBBS</a:t>
                      </a:r>
                    </a:p>
                  </a:txBody>
                  <a:tcPr marL="18288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Masters in Cybersecurity</a:t>
                      </a:r>
                    </a:p>
                  </a:txBody>
                  <a:tcPr marL="182880"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33839">
                <a:tc>
                  <a:txBody>
                    <a:bodyPr/>
                    <a:lstStyle/>
                    <a:p>
                      <a:pPr algn="l" fontAlgn="b"/>
                      <a:r>
                        <a:rPr lang="en-US" sz="1800" b="1" i="0" u="none" strike="noStrike" dirty="0">
                          <a:solidFill>
                            <a:srgbClr val="000000"/>
                          </a:solidFill>
                          <a:latin typeface="Times New Roman"/>
                        </a:rPr>
                        <a:t>MS in Data Science</a:t>
                      </a:r>
                    </a:p>
                  </a:txBody>
                  <a:tcPr marL="18288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B.Tech</a:t>
                      </a:r>
                    </a:p>
                  </a:txBody>
                  <a:tcPr marL="182880"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33839">
                <a:tc>
                  <a:txBody>
                    <a:bodyPr/>
                    <a:lstStyle/>
                    <a:p>
                      <a:pPr algn="l" fontAlgn="b"/>
                      <a:r>
                        <a:rPr lang="en-US" sz="1800" b="1" i="0" u="none" strike="noStrike" dirty="0">
                          <a:solidFill>
                            <a:srgbClr val="000000"/>
                          </a:solidFill>
                          <a:latin typeface="Times New Roman"/>
                        </a:rPr>
                        <a:t>Masters in Business Analytics</a:t>
                      </a:r>
                    </a:p>
                  </a:txBody>
                  <a:tcPr marL="18288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Masters in Economics</a:t>
                      </a:r>
                    </a:p>
                  </a:txBody>
                  <a:tcPr marL="182880"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33839">
                <a:tc>
                  <a:txBody>
                    <a:bodyPr/>
                    <a:lstStyle/>
                    <a:p>
                      <a:pPr algn="l" fontAlgn="b"/>
                      <a:r>
                        <a:rPr lang="en-US" sz="1800" b="1" i="0" u="none" strike="noStrike" dirty="0">
                          <a:solidFill>
                            <a:srgbClr val="000000"/>
                          </a:solidFill>
                          <a:latin typeface="Times New Roman"/>
                        </a:rPr>
                        <a:t>Masters in Finance</a:t>
                      </a:r>
                    </a:p>
                  </a:txBody>
                  <a:tcPr marL="18288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latin typeface="Times New Roman"/>
                        </a:rPr>
                        <a:t>Masters in Supply Chain Management</a:t>
                      </a:r>
                    </a:p>
                  </a:txBody>
                  <a:tcPr marL="182880"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33839">
                <a:tc>
                  <a:txBody>
                    <a:bodyPr/>
                    <a:lstStyle/>
                    <a:p>
                      <a:pPr algn="l" fontAlgn="b"/>
                      <a:r>
                        <a:rPr lang="en-US" sz="1800" b="1" i="0" u="none" strike="noStrike" dirty="0">
                          <a:solidFill>
                            <a:srgbClr val="000000"/>
                          </a:solidFill>
                          <a:latin typeface="Times New Roman"/>
                        </a:rPr>
                        <a:t>MS in Computer Science</a:t>
                      </a:r>
                    </a:p>
                  </a:txBody>
                  <a:tcPr marL="18288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latin typeface="Times New Roman"/>
                        </a:rPr>
                        <a:t>Masters in Mechanical Engineering</a:t>
                      </a:r>
                    </a:p>
                  </a:txBody>
                  <a:tcPr marL="182880"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33839">
                <a:tc>
                  <a:txBody>
                    <a:bodyPr/>
                    <a:lstStyle/>
                    <a:p>
                      <a:pPr algn="l" fontAlgn="b"/>
                      <a:r>
                        <a:rPr lang="en-US" sz="1800" b="1" i="0" u="none" strike="noStrike">
                          <a:solidFill>
                            <a:srgbClr val="000000"/>
                          </a:solidFill>
                          <a:latin typeface="Times New Roman"/>
                        </a:rPr>
                        <a:t>MS in Data Analytics</a:t>
                      </a:r>
                    </a:p>
                  </a:txBody>
                  <a:tcPr marL="18288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latin typeface="Times New Roman"/>
                        </a:rPr>
                        <a:t>Masters in Project Management</a:t>
                      </a:r>
                    </a:p>
                  </a:txBody>
                  <a:tcPr marL="182880"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33839">
                <a:tc>
                  <a:txBody>
                    <a:bodyPr/>
                    <a:lstStyle/>
                    <a:p>
                      <a:pPr algn="l" fontAlgn="b"/>
                      <a:r>
                        <a:rPr lang="en-US" sz="1800" b="1" i="0" u="none" strike="noStrike">
                          <a:solidFill>
                            <a:srgbClr val="000000"/>
                          </a:solidFill>
                          <a:latin typeface="Times New Roman"/>
                        </a:rPr>
                        <a:t>Masters in Management</a:t>
                      </a:r>
                    </a:p>
                  </a:txBody>
                  <a:tcPr marL="18288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latin typeface="Times New Roman"/>
                        </a:rPr>
                        <a:t>Masters in Information Systems</a:t>
                      </a:r>
                    </a:p>
                  </a:txBody>
                  <a:tcPr marL="182880"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33839">
                <a:tc>
                  <a:txBody>
                    <a:bodyPr/>
                    <a:lstStyle/>
                    <a:p>
                      <a:pPr algn="l" fontAlgn="b"/>
                      <a:r>
                        <a:rPr lang="en-US" sz="1800" b="1" i="0" u="none" strike="noStrike">
                          <a:solidFill>
                            <a:srgbClr val="000000"/>
                          </a:solidFill>
                          <a:latin typeface="Times New Roman"/>
                        </a:rPr>
                        <a:t>MS in Civil Engineering</a:t>
                      </a:r>
                    </a:p>
                  </a:txBody>
                  <a:tcPr marL="18288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err="1">
                          <a:solidFill>
                            <a:srgbClr val="000000"/>
                          </a:solidFill>
                          <a:latin typeface="Times New Roman"/>
                        </a:rPr>
                        <a:t>B.Sc</a:t>
                      </a:r>
                      <a:r>
                        <a:rPr lang="en-US" sz="1800" b="1" i="0" u="none" strike="noStrike" dirty="0">
                          <a:solidFill>
                            <a:srgbClr val="000000"/>
                          </a:solidFill>
                          <a:latin typeface="Times New Roman"/>
                        </a:rPr>
                        <a:t> Computer Science</a:t>
                      </a:r>
                    </a:p>
                  </a:txBody>
                  <a:tcPr marL="182880"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33839">
                <a:tc>
                  <a:txBody>
                    <a:bodyPr/>
                    <a:lstStyle/>
                    <a:p>
                      <a:pPr algn="l" fontAlgn="b"/>
                      <a:r>
                        <a:rPr lang="en-US" sz="1800" b="1" i="0" u="none" strike="noStrike">
                          <a:solidFill>
                            <a:srgbClr val="000000"/>
                          </a:solidFill>
                          <a:latin typeface="Times New Roman"/>
                        </a:rPr>
                        <a:t>MS in Artificial Intelligence</a:t>
                      </a:r>
                    </a:p>
                  </a:txBody>
                  <a:tcPr marL="18288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latin typeface="Times New Roman"/>
                        </a:rPr>
                        <a:t>Masters in International Business</a:t>
                      </a:r>
                    </a:p>
                  </a:txBody>
                  <a:tcPr marL="182880"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433839">
                <a:tc>
                  <a:txBody>
                    <a:bodyPr/>
                    <a:lstStyle/>
                    <a:p>
                      <a:pPr algn="l" fontAlgn="b"/>
                      <a:r>
                        <a:rPr lang="en-US" sz="1800" b="1" i="0" u="none" strike="noStrike">
                          <a:solidFill>
                            <a:srgbClr val="000000"/>
                          </a:solidFill>
                          <a:latin typeface="Times New Roman"/>
                        </a:rPr>
                        <a:t>BBA</a:t>
                      </a:r>
                    </a:p>
                  </a:txBody>
                  <a:tcPr marL="182880"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i="0" u="none" strike="noStrike" dirty="0">
                          <a:solidFill>
                            <a:srgbClr val="000000"/>
                          </a:solidFill>
                          <a:latin typeface="Times New Roman"/>
                        </a:rPr>
                        <a:t>Masters in Digital Marketing</a:t>
                      </a:r>
                    </a:p>
                  </a:txBody>
                  <a:tcPr marL="182880"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2" y="304797"/>
          <a:ext cx="8686799" cy="5902838"/>
        </p:xfrm>
        <a:graphic>
          <a:graphicData uri="http://schemas.openxmlformats.org/drawingml/2006/table">
            <a:tbl>
              <a:tblPr/>
              <a:tblGrid>
                <a:gridCol w="4067397">
                  <a:extLst>
                    <a:ext uri="{9D8B030D-6E8A-4147-A177-3AD203B41FA5}">
                      <a16:colId xmlns:a16="http://schemas.microsoft.com/office/drawing/2014/main" val="20000"/>
                    </a:ext>
                  </a:extLst>
                </a:gridCol>
                <a:gridCol w="2309701">
                  <a:extLst>
                    <a:ext uri="{9D8B030D-6E8A-4147-A177-3AD203B41FA5}">
                      <a16:colId xmlns:a16="http://schemas.microsoft.com/office/drawing/2014/main" val="20001"/>
                    </a:ext>
                  </a:extLst>
                </a:gridCol>
                <a:gridCol w="2309701">
                  <a:extLst>
                    <a:ext uri="{9D8B030D-6E8A-4147-A177-3AD203B41FA5}">
                      <a16:colId xmlns:a16="http://schemas.microsoft.com/office/drawing/2014/main" val="20002"/>
                    </a:ext>
                  </a:extLst>
                </a:gridCol>
              </a:tblGrid>
              <a:tr h="343319">
                <a:tc gridSpan="3">
                  <a:txBody>
                    <a:bodyPr/>
                    <a:lstStyle/>
                    <a:p>
                      <a:pPr algn="ctr" fontAlgn="b"/>
                      <a:r>
                        <a:rPr lang="en-US" sz="2400" b="1" i="0" u="none" strike="noStrike" dirty="0">
                          <a:solidFill>
                            <a:srgbClr val="0070C0"/>
                          </a:solidFill>
                          <a:latin typeface="Times New Roman"/>
                        </a:rPr>
                        <a:t>Cost of Study in U S A</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29587">
                <a:tc gridSpan="2">
                  <a:txBody>
                    <a:bodyPr/>
                    <a:lstStyle/>
                    <a:p>
                      <a:pPr algn="ctr" fontAlgn="ctr"/>
                      <a:r>
                        <a:rPr lang="en-US" sz="1600" b="1" i="0" u="none" strike="noStrike" dirty="0">
                          <a:solidFill>
                            <a:srgbClr val="C00000"/>
                          </a:solidFill>
                          <a:latin typeface="Times New Roman"/>
                        </a:rPr>
                        <a:t>Tuition Fees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ctr"/>
                      <a:r>
                        <a:rPr lang="en-US" sz="1600" b="1" i="0" u="none" strike="noStrike" dirty="0">
                          <a:solidFill>
                            <a:srgbClr val="C00000"/>
                          </a:solidFill>
                          <a:latin typeface="Times New Roman"/>
                        </a:rPr>
                        <a:t>Amount (in USD, per year)</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74655">
                <a:tc rowSpan="3">
                  <a:txBody>
                    <a:bodyPr/>
                    <a:lstStyle/>
                    <a:p>
                      <a:pPr algn="ctr" fontAlgn="ctr"/>
                      <a:r>
                        <a:rPr lang="en-US" sz="1600" b="1" i="0" u="none" strike="noStrike">
                          <a:solidFill>
                            <a:srgbClr val="000000"/>
                          </a:solidFill>
                          <a:latin typeface="Times New Roman"/>
                        </a:rPr>
                        <a:t>Average tuition Fees( UG)</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Public 2-year colleges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3,570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74655">
                <a:tc vMerge="1">
                  <a:txBody>
                    <a:bodyPr/>
                    <a:lstStyle/>
                    <a:p>
                      <a:endParaRPr lang="en-US"/>
                    </a:p>
                  </a:txBody>
                  <a:tcPr/>
                </a:tc>
                <a:tc>
                  <a:txBody>
                    <a:bodyPr/>
                    <a:lstStyle/>
                    <a:p>
                      <a:pPr algn="ctr" fontAlgn="ctr"/>
                      <a:r>
                        <a:rPr lang="en-US" sz="1600" b="1" i="0" u="none" strike="noStrike">
                          <a:solidFill>
                            <a:srgbClr val="000000"/>
                          </a:solidFill>
                          <a:latin typeface="Times New Roman"/>
                        </a:rPr>
                        <a:t>Public 4-year colleges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9,970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74655">
                <a:tc vMerge="1">
                  <a:txBody>
                    <a:bodyPr/>
                    <a:lstStyle/>
                    <a:p>
                      <a:endParaRPr lang="en-US"/>
                    </a:p>
                  </a:txBody>
                  <a:tcPr/>
                </a:tc>
                <a:tc>
                  <a:txBody>
                    <a:bodyPr/>
                    <a:lstStyle/>
                    <a:p>
                      <a:pPr algn="ctr" fontAlgn="ctr"/>
                      <a:r>
                        <a:rPr lang="en-US" sz="1600" b="1" i="0" u="none" strike="noStrike">
                          <a:solidFill>
                            <a:srgbClr val="000000"/>
                          </a:solidFill>
                          <a:latin typeface="Times New Roman"/>
                        </a:rPr>
                        <a:t>Private 4-year college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34,740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74655">
                <a:tc rowSpan="2">
                  <a:txBody>
                    <a:bodyPr/>
                    <a:lstStyle/>
                    <a:p>
                      <a:pPr algn="ctr" fontAlgn="ctr"/>
                      <a:r>
                        <a:rPr lang="en-US" sz="1600" b="1" i="0" u="none" strike="noStrike">
                          <a:solidFill>
                            <a:srgbClr val="000000"/>
                          </a:solidFill>
                          <a:latin typeface="Times New Roman"/>
                        </a:rPr>
                        <a:t>Average tuition Fees (PG)</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Public institution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25,000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74655">
                <a:tc vMerge="1">
                  <a:txBody>
                    <a:bodyPr/>
                    <a:lstStyle/>
                    <a:p>
                      <a:endParaRPr lang="en-US"/>
                    </a:p>
                  </a:txBody>
                  <a:tcPr/>
                </a:tc>
                <a:tc>
                  <a:txBody>
                    <a:bodyPr/>
                    <a:lstStyle/>
                    <a:p>
                      <a:pPr algn="ctr" fontAlgn="ctr"/>
                      <a:r>
                        <a:rPr lang="en-US" sz="1600" b="1" i="0" u="none" strike="noStrike">
                          <a:solidFill>
                            <a:srgbClr val="000000"/>
                          </a:solidFill>
                          <a:latin typeface="Times New Roman"/>
                        </a:rPr>
                        <a:t>Private institutions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30,000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88389">
                <a:tc gridSpan="2">
                  <a:txBody>
                    <a:bodyPr/>
                    <a:lstStyle/>
                    <a:p>
                      <a:pPr algn="ctr" fontAlgn="ctr"/>
                      <a:r>
                        <a:rPr lang="en-US" sz="1600" b="1" i="0" u="none" strike="noStrike">
                          <a:solidFill>
                            <a:srgbClr val="002060"/>
                          </a:solidFill>
                          <a:latin typeface="Times New Roman"/>
                        </a:rPr>
                        <a:t>Health Insurance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600" b="1" i="0" u="none" strike="noStrike">
                          <a:solidFill>
                            <a:srgbClr val="002060"/>
                          </a:solidFill>
                          <a:latin typeface="Times New Roman"/>
                        </a:rPr>
                        <a:t>2,000 to 36,740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0">
                <a:tc gridSpan="3">
                  <a:txBody>
                    <a:bodyPr/>
                    <a:lstStyle/>
                    <a:p>
                      <a:pPr algn="l" fontAlgn="b"/>
                      <a:endParaRPr lang="en-US" sz="1600" b="0" i="0" u="none" strike="noStrike" dirty="0">
                        <a:solidFill>
                          <a:srgbClr val="000000"/>
                        </a:solidFill>
                        <a:latin typeface="Times New Roman"/>
                      </a:endParaRP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600" b="0" i="0" u="none" strike="noStrike" dirty="0">
                        <a:solidFill>
                          <a:srgbClr val="000000"/>
                        </a:solidFill>
                        <a:latin typeface="Times New Roman"/>
                      </a:endParaRPr>
                    </a:p>
                  </a:txBody>
                  <a:tcPr marL="7896" marR="7896" marT="789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600" b="0" i="0" u="none" strike="noStrike" dirty="0">
                        <a:solidFill>
                          <a:srgbClr val="000000"/>
                        </a:solidFill>
                        <a:latin typeface="Times New Roman"/>
                      </a:endParaRPr>
                    </a:p>
                  </a:txBody>
                  <a:tcPr marL="7896" marR="7896" marT="7896"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43319">
                <a:tc gridSpan="3">
                  <a:txBody>
                    <a:bodyPr/>
                    <a:lstStyle/>
                    <a:p>
                      <a:pPr algn="ctr" fontAlgn="b"/>
                      <a:r>
                        <a:rPr lang="en-US" sz="2400" b="1" i="0" u="none" strike="noStrike" dirty="0">
                          <a:solidFill>
                            <a:srgbClr val="0070C0"/>
                          </a:solidFill>
                          <a:latin typeface="Times New Roman"/>
                        </a:rPr>
                        <a:t>Cost of living</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4655">
                <a:tc>
                  <a:txBody>
                    <a:bodyPr/>
                    <a:lstStyle/>
                    <a:p>
                      <a:pPr algn="ctr" fontAlgn="ctr"/>
                      <a:r>
                        <a:rPr lang="en-US" sz="1600" b="1" i="0" u="none" strike="noStrike">
                          <a:solidFill>
                            <a:srgbClr val="000000"/>
                          </a:solidFill>
                          <a:latin typeface="Times New Roman"/>
                        </a:rPr>
                        <a:t>Type of Expenditure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Cost (in USD, per month</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0"/>
                  </a:ext>
                </a:extLst>
              </a:tr>
              <a:tr h="274655">
                <a:tc>
                  <a:txBody>
                    <a:bodyPr/>
                    <a:lstStyle/>
                    <a:p>
                      <a:pPr algn="ctr" fontAlgn="ctr"/>
                      <a:r>
                        <a:rPr lang="en-US" sz="1600" b="1" i="0" u="none" strike="noStrike">
                          <a:solidFill>
                            <a:srgbClr val="000000"/>
                          </a:solidFill>
                          <a:latin typeface="Times New Roman"/>
                        </a:rPr>
                        <a:t>Food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250 to 1,200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1"/>
                  </a:ext>
                </a:extLst>
              </a:tr>
              <a:tr h="274655">
                <a:tc>
                  <a:txBody>
                    <a:bodyPr/>
                    <a:lstStyle/>
                    <a:p>
                      <a:pPr algn="ctr" fontAlgn="ctr"/>
                      <a:r>
                        <a:rPr lang="en-US" sz="1600" b="1" i="0" u="none" strike="noStrike">
                          <a:solidFill>
                            <a:srgbClr val="000000"/>
                          </a:solidFill>
                          <a:latin typeface="Times New Roman"/>
                        </a:rPr>
                        <a:t>Transportation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120 to 250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2"/>
                  </a:ext>
                </a:extLst>
              </a:tr>
              <a:tr h="274655">
                <a:tc>
                  <a:txBody>
                    <a:bodyPr/>
                    <a:lstStyle/>
                    <a:p>
                      <a:pPr algn="ctr" fontAlgn="ctr"/>
                      <a:r>
                        <a:rPr lang="en-US" sz="1600" b="1" i="0" u="none" strike="noStrike">
                          <a:solidFill>
                            <a:srgbClr val="000000"/>
                          </a:solidFill>
                          <a:latin typeface="Times New Roman"/>
                        </a:rPr>
                        <a:t>Utilities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589</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3"/>
                  </a:ext>
                </a:extLst>
              </a:tr>
              <a:tr h="274655">
                <a:tc>
                  <a:txBody>
                    <a:bodyPr/>
                    <a:lstStyle/>
                    <a:p>
                      <a:pPr algn="ctr" fontAlgn="ctr"/>
                      <a:r>
                        <a:rPr lang="en-US" sz="1600" b="1" i="0" u="none" strike="noStrike">
                          <a:solidFill>
                            <a:srgbClr val="000000"/>
                          </a:solidFill>
                          <a:latin typeface="Times New Roman"/>
                        </a:rPr>
                        <a:t>Internet pass</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66.17</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4"/>
                  </a:ext>
                </a:extLst>
              </a:tr>
              <a:tr h="274655">
                <a:tc>
                  <a:txBody>
                    <a:bodyPr/>
                    <a:lstStyle/>
                    <a:p>
                      <a:pPr algn="ctr" fontAlgn="ctr"/>
                      <a:r>
                        <a:rPr lang="en-US" sz="1600" b="1" i="0" u="none" strike="noStrike">
                          <a:solidFill>
                            <a:srgbClr val="000000"/>
                          </a:solidFill>
                          <a:latin typeface="Times New Roman"/>
                        </a:rPr>
                        <a:t>Gas and Electricity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165</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5"/>
                  </a:ext>
                </a:extLst>
              </a:tr>
              <a:tr h="274655">
                <a:tc>
                  <a:txBody>
                    <a:bodyPr/>
                    <a:lstStyle/>
                    <a:p>
                      <a:pPr algn="ctr" fontAlgn="ctr"/>
                      <a:r>
                        <a:rPr lang="en-US" sz="1600" b="1" i="0" u="none" strike="noStrike">
                          <a:solidFill>
                            <a:srgbClr val="000000"/>
                          </a:solidFill>
                          <a:latin typeface="Times New Roman"/>
                        </a:rPr>
                        <a:t>Entertainment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215</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6"/>
                  </a:ext>
                </a:extLst>
              </a:tr>
              <a:tr h="274655">
                <a:tc>
                  <a:txBody>
                    <a:bodyPr/>
                    <a:lstStyle/>
                    <a:p>
                      <a:pPr algn="ctr" fontAlgn="ctr"/>
                      <a:r>
                        <a:rPr lang="en-US" sz="1600" b="1" i="0" u="none" strike="noStrike">
                          <a:solidFill>
                            <a:srgbClr val="000000"/>
                          </a:solidFill>
                          <a:latin typeface="Times New Roman"/>
                        </a:rPr>
                        <a:t>Books, Supplies and other Learning material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200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7"/>
                  </a:ext>
                </a:extLst>
              </a:tr>
              <a:tr h="274655">
                <a:tc>
                  <a:txBody>
                    <a:bodyPr/>
                    <a:lstStyle/>
                    <a:p>
                      <a:pPr algn="ctr" fontAlgn="ctr"/>
                      <a:r>
                        <a:rPr lang="en-US" sz="1600" b="1" i="0" u="none" strike="noStrike">
                          <a:solidFill>
                            <a:srgbClr val="000000"/>
                          </a:solidFill>
                          <a:latin typeface="Times New Roman"/>
                        </a:rPr>
                        <a:t>Accommodation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450 to 1,200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8"/>
                  </a:ext>
                </a:extLst>
              </a:tr>
              <a:tr h="274655">
                <a:tc>
                  <a:txBody>
                    <a:bodyPr/>
                    <a:lstStyle/>
                    <a:p>
                      <a:pPr algn="ctr" fontAlgn="ctr"/>
                      <a:r>
                        <a:rPr lang="en-US" sz="1600" b="1" i="0" u="none" strike="noStrike">
                          <a:solidFill>
                            <a:srgbClr val="000000"/>
                          </a:solidFill>
                          <a:latin typeface="Times New Roman"/>
                        </a:rPr>
                        <a:t>Living expenses for 1 year as Guarantee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600" b="1" i="0" u="none" strike="noStrike" dirty="0">
                          <a:solidFill>
                            <a:srgbClr val="000000"/>
                          </a:solidFill>
                          <a:latin typeface="Times New Roman"/>
                        </a:rPr>
                        <a:t>80,000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9"/>
                  </a:ext>
                </a:extLst>
              </a:tr>
            </a:tbl>
          </a:graphicData>
        </a:graphic>
      </p:graphicFrame>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2" y="228603"/>
          <a:ext cx="8686799" cy="6271386"/>
        </p:xfrm>
        <a:graphic>
          <a:graphicData uri="http://schemas.openxmlformats.org/drawingml/2006/table">
            <a:tbl>
              <a:tblPr/>
              <a:tblGrid>
                <a:gridCol w="3497203">
                  <a:extLst>
                    <a:ext uri="{9D8B030D-6E8A-4147-A177-3AD203B41FA5}">
                      <a16:colId xmlns:a16="http://schemas.microsoft.com/office/drawing/2014/main" val="20000"/>
                    </a:ext>
                  </a:extLst>
                </a:gridCol>
                <a:gridCol w="1751723">
                  <a:extLst>
                    <a:ext uri="{9D8B030D-6E8A-4147-A177-3AD203B41FA5}">
                      <a16:colId xmlns:a16="http://schemas.microsoft.com/office/drawing/2014/main" val="20001"/>
                    </a:ext>
                  </a:extLst>
                </a:gridCol>
                <a:gridCol w="1985910">
                  <a:extLst>
                    <a:ext uri="{9D8B030D-6E8A-4147-A177-3AD203B41FA5}">
                      <a16:colId xmlns:a16="http://schemas.microsoft.com/office/drawing/2014/main" val="20002"/>
                    </a:ext>
                  </a:extLst>
                </a:gridCol>
                <a:gridCol w="1451963">
                  <a:extLst>
                    <a:ext uri="{9D8B030D-6E8A-4147-A177-3AD203B41FA5}">
                      <a16:colId xmlns:a16="http://schemas.microsoft.com/office/drawing/2014/main" val="20003"/>
                    </a:ext>
                  </a:extLst>
                </a:gridCol>
              </a:tblGrid>
              <a:tr h="449517">
                <a:tc gridSpan="4">
                  <a:txBody>
                    <a:bodyPr/>
                    <a:lstStyle/>
                    <a:p>
                      <a:pPr algn="ctr" fontAlgn="ctr"/>
                      <a:r>
                        <a:rPr lang="en-US" sz="2800" b="1" i="0" u="none" strike="noStrike" dirty="0">
                          <a:solidFill>
                            <a:srgbClr val="0070C0"/>
                          </a:solidFill>
                          <a:latin typeface="Times New Roman"/>
                        </a:rPr>
                        <a:t>Scholarships in U S A</a:t>
                      </a:r>
                    </a:p>
                  </a:txBody>
                  <a:tcPr marL="4475" marR="4475" marT="447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71800">
                <a:tc>
                  <a:txBody>
                    <a:bodyPr/>
                    <a:lstStyle/>
                    <a:p>
                      <a:pPr algn="ctr" fontAlgn="ctr"/>
                      <a:r>
                        <a:rPr lang="en-US" sz="1200" b="1" i="0" u="none" strike="noStrike" dirty="0">
                          <a:solidFill>
                            <a:srgbClr val="C00000"/>
                          </a:solidFill>
                          <a:latin typeface="Times New Roman"/>
                        </a:rPr>
                        <a:t>Name of Scholarships</a:t>
                      </a:r>
                    </a:p>
                  </a:txBody>
                  <a:tcPr marL="4475" marR="4475" marT="447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a:solidFill>
                            <a:srgbClr val="C00000"/>
                          </a:solidFill>
                          <a:latin typeface="Times New Roman"/>
                        </a:rPr>
                        <a:t>Administered by</a:t>
                      </a:r>
                    </a:p>
                  </a:txBody>
                  <a:tcPr marL="4475"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a:solidFill>
                            <a:srgbClr val="C00000"/>
                          </a:solidFill>
                          <a:latin typeface="Times New Roman"/>
                        </a:rPr>
                        <a:t>Benefits/Requirements </a:t>
                      </a:r>
                    </a:p>
                  </a:txBody>
                  <a:tcPr marL="4475"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dirty="0">
                          <a:solidFill>
                            <a:srgbClr val="C00000"/>
                          </a:solidFill>
                          <a:latin typeface="Times New Roman"/>
                        </a:rPr>
                        <a:t>Amount</a:t>
                      </a:r>
                    </a:p>
                  </a:txBody>
                  <a:tcPr marL="4475" marR="4475" marT="447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7247">
                <a:tc>
                  <a:txBody>
                    <a:bodyPr/>
                    <a:lstStyle/>
                    <a:p>
                      <a:pPr algn="ctr" fontAlgn="ctr"/>
                      <a:r>
                        <a:rPr lang="en-US" sz="1600" b="1" i="0" u="none" strike="noStrike" dirty="0">
                          <a:solidFill>
                            <a:srgbClr val="7030A0"/>
                          </a:solidFill>
                          <a:latin typeface="Times New Roman"/>
                        </a:rPr>
                        <a:t>Federal Student Aid</a:t>
                      </a:r>
                    </a:p>
                  </a:txBody>
                  <a:tcPr marL="4475" marR="4475" marT="447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US Department of Education</a:t>
                      </a:r>
                    </a:p>
                  </a:txBody>
                  <a:tcPr marL="4475"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Offers scholarships, loans and work while study jobs</a:t>
                      </a:r>
                    </a:p>
                  </a:txBody>
                  <a:tcPr marL="4475"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Depends upon the federal funds available</a:t>
                      </a:r>
                    </a:p>
                  </a:txBody>
                  <a:tcPr marL="4475" marR="4475" marT="447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93120">
                <a:tc>
                  <a:txBody>
                    <a:bodyPr/>
                    <a:lstStyle/>
                    <a:p>
                      <a:pPr algn="ctr" fontAlgn="ctr"/>
                      <a:r>
                        <a:rPr lang="en-US" sz="1600" b="1" i="0" u="none" strike="noStrike" dirty="0">
                          <a:solidFill>
                            <a:srgbClr val="7030A0"/>
                          </a:solidFill>
                          <a:latin typeface="Times New Roman"/>
                        </a:rPr>
                        <a:t>AAUW International Fellowship Program</a:t>
                      </a:r>
                    </a:p>
                  </a:txBody>
                  <a:tcPr marL="4475" marR="4475" marT="447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a:t>
                      </a:r>
                    </a:p>
                  </a:txBody>
                  <a:tcPr marL="4475"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Given to women pursuing graduate and post-graduate studies in USA on demonstration of academic excellence</a:t>
                      </a:r>
                    </a:p>
                  </a:txBody>
                  <a:tcPr marL="4475"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18,000 USD – 30,000 USD</a:t>
                      </a:r>
                    </a:p>
                  </a:txBody>
                  <a:tcPr marL="4475" marR="4475" marT="447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03571">
                <a:tc>
                  <a:txBody>
                    <a:bodyPr/>
                    <a:lstStyle/>
                    <a:p>
                      <a:pPr algn="ctr" fontAlgn="ctr"/>
                      <a:r>
                        <a:rPr lang="en-US" sz="1600" b="1" i="0" u="none" strike="noStrike" dirty="0">
                          <a:solidFill>
                            <a:srgbClr val="7030A0"/>
                          </a:solidFill>
                          <a:latin typeface="Times New Roman"/>
                        </a:rPr>
                        <a:t>Fulbright Student Program</a:t>
                      </a:r>
                    </a:p>
                  </a:txBody>
                  <a:tcPr marL="4475" marR="4475" marT="447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Times New Roman"/>
                        </a:rPr>
                        <a:t>Bi-national</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Fulbright</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Commissions or US</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Embassies</a:t>
                      </a:r>
                    </a:p>
                  </a:txBody>
                  <a:tcPr marL="4475"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Times New Roman"/>
                        </a:rPr>
                        <a:t>Operated in more than 155</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countries worldwide, requirements differ across countries</a:t>
                      </a:r>
                    </a:p>
                  </a:txBody>
                  <a:tcPr marL="4475"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Times New Roman"/>
                        </a:rPr>
                        <a:t>Tuition fee,</a:t>
                      </a:r>
                      <a:br>
                        <a:rPr lang="en-US" sz="1200" b="1" i="0" u="none" strike="noStrike">
                          <a:solidFill>
                            <a:srgbClr val="000000"/>
                          </a:solidFill>
                          <a:latin typeface="Times New Roman"/>
                        </a:rPr>
                      </a:br>
                      <a:r>
                        <a:rPr lang="en-US" sz="1200" b="1" i="0" u="none" strike="noStrike">
                          <a:solidFill>
                            <a:srgbClr val="000000"/>
                          </a:solidFill>
                          <a:latin typeface="Times New Roman"/>
                        </a:rPr>
                        <a:t>airfare, health</a:t>
                      </a:r>
                      <a:br>
                        <a:rPr lang="en-US" sz="1200" b="1" i="0" u="none" strike="noStrike">
                          <a:solidFill>
                            <a:srgbClr val="000000"/>
                          </a:solidFill>
                          <a:latin typeface="Times New Roman"/>
                        </a:rPr>
                      </a:br>
                      <a:r>
                        <a:rPr lang="en-US" sz="1200" b="1" i="0" u="none" strike="noStrike">
                          <a:solidFill>
                            <a:srgbClr val="000000"/>
                          </a:solidFill>
                          <a:latin typeface="Times New Roman"/>
                        </a:rPr>
                        <a:t>insurance, and other expenses as</a:t>
                      </a:r>
                      <a:br>
                        <a:rPr lang="en-US" sz="1200" b="1" i="0" u="none" strike="noStrike">
                          <a:solidFill>
                            <a:srgbClr val="000000"/>
                          </a:solidFill>
                          <a:latin typeface="Times New Roman"/>
                        </a:rPr>
                      </a:br>
                      <a:r>
                        <a:rPr lang="en-US" sz="1200" b="1" i="0" u="none" strike="noStrike">
                          <a:solidFill>
                            <a:srgbClr val="000000"/>
                          </a:solidFill>
                          <a:latin typeface="Times New Roman"/>
                        </a:rPr>
                        <a:t>per federal funds</a:t>
                      </a:r>
                    </a:p>
                  </a:txBody>
                  <a:tcPr marL="4475" marR="4475" marT="447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02195">
                <a:tc>
                  <a:txBody>
                    <a:bodyPr/>
                    <a:lstStyle/>
                    <a:p>
                      <a:pPr algn="ctr" fontAlgn="ctr"/>
                      <a:r>
                        <a:rPr lang="en-US" sz="1600" b="1" i="0" u="none" strike="noStrike" dirty="0">
                          <a:solidFill>
                            <a:srgbClr val="7030A0"/>
                          </a:solidFill>
                          <a:latin typeface="Times New Roman"/>
                        </a:rPr>
                        <a:t>Joint Japan World Bank Graduate Scholarship</a:t>
                      </a:r>
                      <a:br>
                        <a:rPr lang="en-US" sz="1600" b="1" i="0" u="none" strike="noStrike" dirty="0">
                          <a:solidFill>
                            <a:srgbClr val="7030A0"/>
                          </a:solidFill>
                          <a:latin typeface="Times New Roman"/>
                        </a:rPr>
                      </a:br>
                      <a:r>
                        <a:rPr lang="en-US" sz="1600" b="1" i="0" u="none" strike="noStrike" dirty="0">
                          <a:solidFill>
                            <a:srgbClr val="7030A0"/>
                          </a:solidFill>
                          <a:latin typeface="Times New Roman"/>
                        </a:rPr>
                        <a:t>Program</a:t>
                      </a:r>
                    </a:p>
                  </a:txBody>
                  <a:tcPr marL="4475" marR="4475" marT="447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Times New Roman"/>
                        </a:rPr>
                        <a:t>-</a:t>
                      </a:r>
                    </a:p>
                  </a:txBody>
                  <a:tcPr marL="4475"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Times New Roman"/>
                        </a:rPr>
                        <a:t>Students pursuing a master’s</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degree in a topic related to</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‘Development’; Citizenship of World</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Bank Member Developing Country</a:t>
                      </a:r>
                    </a:p>
                  </a:txBody>
                  <a:tcPr marL="4475"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Times New Roman"/>
                        </a:rPr>
                        <a:t>Full tuition fee,</a:t>
                      </a:r>
                      <a:br>
                        <a:rPr lang="en-US" sz="1200" b="1" i="0" u="none" strike="noStrike">
                          <a:solidFill>
                            <a:srgbClr val="000000"/>
                          </a:solidFill>
                          <a:latin typeface="Times New Roman"/>
                        </a:rPr>
                      </a:br>
                      <a:r>
                        <a:rPr lang="en-US" sz="1200" b="1" i="0" u="none" strike="noStrike">
                          <a:solidFill>
                            <a:srgbClr val="000000"/>
                          </a:solidFill>
                          <a:latin typeface="Times New Roman"/>
                        </a:rPr>
                        <a:t>airfare, a monthly</a:t>
                      </a:r>
                      <a:br>
                        <a:rPr lang="en-US" sz="1200" b="1" i="0" u="none" strike="noStrike">
                          <a:solidFill>
                            <a:srgbClr val="000000"/>
                          </a:solidFill>
                          <a:latin typeface="Times New Roman"/>
                        </a:rPr>
                      </a:br>
                      <a:r>
                        <a:rPr lang="en-US" sz="1200" b="1" i="0" u="none" strike="noStrike">
                          <a:solidFill>
                            <a:srgbClr val="000000"/>
                          </a:solidFill>
                          <a:latin typeface="Times New Roman"/>
                        </a:rPr>
                        <a:t>living stipend, and</a:t>
                      </a:r>
                      <a:br>
                        <a:rPr lang="en-US" sz="1200" b="1" i="0" u="none" strike="noStrike">
                          <a:solidFill>
                            <a:srgbClr val="000000"/>
                          </a:solidFill>
                          <a:latin typeface="Times New Roman"/>
                        </a:rPr>
                      </a:br>
                      <a:r>
                        <a:rPr lang="en-US" sz="1200" b="1" i="0" u="none" strike="noStrike">
                          <a:solidFill>
                            <a:srgbClr val="000000"/>
                          </a:solidFill>
                          <a:latin typeface="Times New Roman"/>
                        </a:rPr>
                        <a:t>health insurance</a:t>
                      </a:r>
                    </a:p>
                  </a:txBody>
                  <a:tcPr marL="4475" marR="4475" marT="447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98068">
                <a:tc>
                  <a:txBody>
                    <a:bodyPr/>
                    <a:lstStyle/>
                    <a:p>
                      <a:pPr algn="ctr" fontAlgn="ctr"/>
                      <a:r>
                        <a:rPr lang="en-US" sz="1600" b="1" i="0" u="none" strike="noStrike" dirty="0">
                          <a:solidFill>
                            <a:srgbClr val="7030A0"/>
                          </a:solidFill>
                          <a:latin typeface="Times New Roman"/>
                        </a:rPr>
                        <a:t>Aga Khan Foundation International Scholarship</a:t>
                      </a:r>
                      <a:br>
                        <a:rPr lang="en-US" sz="1600" b="1" i="0" u="none" strike="noStrike" dirty="0">
                          <a:solidFill>
                            <a:srgbClr val="7030A0"/>
                          </a:solidFill>
                          <a:latin typeface="Times New Roman"/>
                        </a:rPr>
                      </a:br>
                      <a:r>
                        <a:rPr lang="en-US" sz="1600" b="1" i="0" u="none" strike="noStrike" dirty="0">
                          <a:solidFill>
                            <a:srgbClr val="7030A0"/>
                          </a:solidFill>
                          <a:latin typeface="Times New Roman"/>
                        </a:rPr>
                        <a:t>Program</a:t>
                      </a:r>
                    </a:p>
                  </a:txBody>
                  <a:tcPr marL="4475" marR="4475" marT="447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Times New Roman"/>
                        </a:rPr>
                        <a:t>-</a:t>
                      </a:r>
                    </a:p>
                  </a:txBody>
                  <a:tcPr marL="4475"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Times New Roman"/>
                        </a:rPr>
                        <a:t>Awarded on a 50% grant and 50%</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loan basis to students pursuing</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masters in the USA; Applicants</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should be a national of a developing</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country</a:t>
                      </a:r>
                    </a:p>
                  </a:txBody>
                  <a:tcPr marL="4475"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Times New Roman"/>
                        </a:rPr>
                        <a:t>Assists in covering</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living cost and</a:t>
                      </a:r>
                      <a:br>
                        <a:rPr lang="en-US" sz="1200" b="1" i="0" u="none" strike="noStrike" dirty="0">
                          <a:solidFill>
                            <a:srgbClr val="000000"/>
                          </a:solidFill>
                          <a:latin typeface="Times New Roman"/>
                        </a:rPr>
                      </a:br>
                      <a:r>
                        <a:rPr lang="en-US" sz="1200" b="1" i="0" u="none" strike="noStrike" dirty="0">
                          <a:solidFill>
                            <a:srgbClr val="000000"/>
                          </a:solidFill>
                          <a:latin typeface="Times New Roman"/>
                        </a:rPr>
                        <a:t>tuition fee</a:t>
                      </a:r>
                    </a:p>
                  </a:txBody>
                  <a:tcPr marL="4475" marR="4475" marT="447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2" y="457202"/>
          <a:ext cx="8686799" cy="5867398"/>
        </p:xfrm>
        <a:graphic>
          <a:graphicData uri="http://schemas.openxmlformats.org/drawingml/2006/table">
            <a:tbl>
              <a:tblPr/>
              <a:tblGrid>
                <a:gridCol w="8686799">
                  <a:extLst>
                    <a:ext uri="{9D8B030D-6E8A-4147-A177-3AD203B41FA5}">
                      <a16:colId xmlns:a16="http://schemas.microsoft.com/office/drawing/2014/main" val="20000"/>
                    </a:ext>
                  </a:extLst>
                </a:gridCol>
              </a:tblGrid>
              <a:tr h="1041114">
                <a:tc>
                  <a:txBody>
                    <a:bodyPr/>
                    <a:lstStyle/>
                    <a:p>
                      <a:pPr algn="l" fontAlgn="ctr"/>
                      <a:r>
                        <a:rPr lang="en-US" sz="1800" b="1" i="0" u="none" strike="noStrike" dirty="0">
                          <a:solidFill>
                            <a:srgbClr val="C00000"/>
                          </a:solidFill>
                          <a:latin typeface="Times New Roman"/>
                        </a:rPr>
                        <a:t>Asian Women in Business Scholarships Fund </a:t>
                      </a:r>
                      <a:r>
                        <a:rPr lang="en-US" sz="1800" b="1" i="0" u="none" strike="noStrike" dirty="0">
                          <a:solidFill>
                            <a:srgbClr val="000000"/>
                          </a:solidFill>
                          <a:latin typeface="Times New Roman"/>
                        </a:rPr>
                        <a:t>- Offering female students the chance to receive funding for an </a:t>
                      </a:r>
                      <a:r>
                        <a:rPr lang="en-US" sz="1800" b="1" i="0" u="none" strike="noStrike" dirty="0" err="1">
                          <a:solidFill>
                            <a:srgbClr val="000000"/>
                          </a:solidFill>
                          <a:latin typeface="Times New Roman"/>
                        </a:rPr>
                        <a:t>undergradute</a:t>
                      </a:r>
                      <a:r>
                        <a:rPr lang="en-US" sz="1800" b="1" i="0" u="none" strike="noStrike" dirty="0">
                          <a:solidFill>
                            <a:srgbClr val="000000"/>
                          </a:solidFill>
                          <a:latin typeface="Times New Roman"/>
                        </a:rPr>
                        <a:t> business degree taken at an accredited US university.</a:t>
                      </a:r>
                    </a:p>
                  </a:txBody>
                  <a:tcPr marL="40273"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41114">
                <a:tc>
                  <a:txBody>
                    <a:bodyPr/>
                    <a:lstStyle/>
                    <a:p>
                      <a:pPr algn="l" fontAlgn="ctr"/>
                      <a:r>
                        <a:rPr lang="en-US" sz="1800" b="1" i="0" u="none" strike="noStrike" dirty="0">
                          <a:solidFill>
                            <a:srgbClr val="C00000"/>
                          </a:solidFill>
                          <a:latin typeface="Times New Roman"/>
                        </a:rPr>
                        <a:t>Chicago Booth School of Business </a:t>
                      </a:r>
                      <a:r>
                        <a:rPr lang="en-US" sz="1800" b="1" i="0" u="none" strike="noStrike" dirty="0">
                          <a:solidFill>
                            <a:srgbClr val="000000"/>
                          </a:solidFill>
                          <a:latin typeface="Times New Roman"/>
                        </a:rPr>
                        <a:t>- The Ramakrishna Family Scholarships and </a:t>
                      </a:r>
                      <a:r>
                        <a:rPr lang="en-US" sz="1800" b="1" i="0" u="none" strike="noStrike" dirty="0" err="1">
                          <a:solidFill>
                            <a:srgbClr val="000000"/>
                          </a:solidFill>
                          <a:latin typeface="Times New Roman"/>
                        </a:rPr>
                        <a:t>Akhtarali</a:t>
                      </a:r>
                      <a:r>
                        <a:rPr lang="en-US" sz="1800" b="1" i="0" u="none" strike="noStrike" dirty="0">
                          <a:solidFill>
                            <a:srgbClr val="000000"/>
                          </a:solidFill>
                          <a:latin typeface="Times New Roman"/>
                        </a:rPr>
                        <a:t> H. </a:t>
                      </a:r>
                      <a:r>
                        <a:rPr lang="en-US" sz="1800" b="1" i="0" u="none" strike="noStrike" dirty="0" err="1">
                          <a:solidFill>
                            <a:srgbClr val="000000"/>
                          </a:solidFill>
                          <a:latin typeface="Times New Roman"/>
                        </a:rPr>
                        <a:t>Tobaccowala</a:t>
                      </a:r>
                      <a:r>
                        <a:rPr lang="en-US" sz="1800" b="1" i="0" u="none" strike="noStrike" dirty="0">
                          <a:solidFill>
                            <a:srgbClr val="000000"/>
                          </a:solidFill>
                          <a:latin typeface="Times New Roman"/>
                        </a:rPr>
                        <a:t> Fellowship are both available for Indian students who apply to study a full-time MBA at the school.</a:t>
                      </a:r>
                    </a:p>
                  </a:txBody>
                  <a:tcPr marL="40273"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51471">
                <a:tc>
                  <a:txBody>
                    <a:bodyPr/>
                    <a:lstStyle/>
                    <a:p>
                      <a:pPr algn="l" fontAlgn="ctr"/>
                      <a:r>
                        <a:rPr lang="en-US" sz="1800" b="1" i="0" u="none" strike="noStrike" dirty="0">
                          <a:solidFill>
                            <a:srgbClr val="C00000"/>
                          </a:solidFill>
                          <a:latin typeface="Times New Roman"/>
                        </a:rPr>
                        <a:t>Cornell University Tata Scholarship </a:t>
                      </a:r>
                      <a:r>
                        <a:rPr lang="en-US" sz="1800" b="1" i="0" u="none" strike="noStrike" dirty="0">
                          <a:solidFill>
                            <a:srgbClr val="000000"/>
                          </a:solidFill>
                          <a:latin typeface="Times New Roman"/>
                        </a:rPr>
                        <a:t>- Scholarships for Indian citizens who have been accepted to study an undergraduate program at Cornell University.</a:t>
                      </a:r>
                    </a:p>
                  </a:txBody>
                  <a:tcPr marL="40273"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41114">
                <a:tc>
                  <a:txBody>
                    <a:bodyPr/>
                    <a:lstStyle/>
                    <a:p>
                      <a:pPr algn="l" fontAlgn="ctr"/>
                      <a:r>
                        <a:rPr lang="en-US" sz="1800" b="1" i="0" u="none" strike="noStrike" dirty="0">
                          <a:solidFill>
                            <a:srgbClr val="C00000"/>
                          </a:solidFill>
                          <a:latin typeface="Times New Roman"/>
                        </a:rPr>
                        <a:t>Fulbright-Nehru Research Fellowships </a:t>
                      </a:r>
                      <a:r>
                        <a:rPr lang="en-US" sz="1800" b="1" i="0" u="none" strike="noStrike" dirty="0">
                          <a:solidFill>
                            <a:srgbClr val="000000"/>
                          </a:solidFill>
                          <a:latin typeface="Times New Roman"/>
                        </a:rPr>
                        <a:t>- Offering funding to outstanding Indian students wishing to pursue study at any level within an accredited US institution. See individual scholarships for specific criteria.</a:t>
                      </a:r>
                    </a:p>
                  </a:txBody>
                  <a:tcPr marL="40273"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51471">
                <a:tc>
                  <a:txBody>
                    <a:bodyPr/>
                    <a:lstStyle/>
                    <a:p>
                      <a:pPr algn="l" fontAlgn="ctr"/>
                      <a:r>
                        <a:rPr lang="en-US" sz="1800" b="1" i="0" u="none" strike="noStrike" dirty="0">
                          <a:solidFill>
                            <a:srgbClr val="C00000"/>
                          </a:solidFill>
                          <a:latin typeface="Times New Roman"/>
                        </a:rPr>
                        <a:t>S.N. Bose Scholarships </a:t>
                      </a:r>
                      <a:r>
                        <a:rPr lang="en-US" sz="1800" b="1" i="0" u="none" strike="noStrike" dirty="0" err="1">
                          <a:solidFill>
                            <a:srgbClr val="000000"/>
                          </a:solidFill>
                          <a:latin typeface="Times New Roman"/>
                        </a:rPr>
                        <a:t>Stuent</a:t>
                      </a:r>
                      <a:r>
                        <a:rPr lang="en-US" sz="1800" b="1" i="0" u="none" strike="noStrike" dirty="0">
                          <a:solidFill>
                            <a:srgbClr val="000000"/>
                          </a:solidFill>
                          <a:latin typeface="Times New Roman"/>
                        </a:rPr>
                        <a:t> Exchange Program for Indian Students - Opportunities for Indian researchers at master's level or higher to study a selected program in the field of science and technology at a university in the US.</a:t>
                      </a:r>
                    </a:p>
                  </a:txBody>
                  <a:tcPr marL="40273"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41114">
                <a:tc>
                  <a:txBody>
                    <a:bodyPr/>
                    <a:lstStyle/>
                    <a:p>
                      <a:pPr algn="l" fontAlgn="ctr"/>
                      <a:r>
                        <a:rPr lang="en-US" sz="1800" b="1" i="0" u="none" strike="noStrike" dirty="0">
                          <a:solidFill>
                            <a:srgbClr val="C00000"/>
                          </a:solidFill>
                          <a:latin typeface="Times New Roman"/>
                        </a:rPr>
                        <a:t>Stanford Reliance </a:t>
                      </a:r>
                      <a:r>
                        <a:rPr lang="en-US" sz="1800" b="1" i="0" u="none" strike="noStrike" dirty="0" err="1">
                          <a:solidFill>
                            <a:srgbClr val="C00000"/>
                          </a:solidFill>
                          <a:latin typeface="Times New Roman"/>
                        </a:rPr>
                        <a:t>Dhirubhai</a:t>
                      </a:r>
                      <a:r>
                        <a:rPr lang="en-US" sz="1800" b="1" i="0" u="none" strike="noStrike" dirty="0">
                          <a:solidFill>
                            <a:srgbClr val="C00000"/>
                          </a:solidFill>
                          <a:latin typeface="Times New Roman"/>
                        </a:rPr>
                        <a:t> Fellowships </a:t>
                      </a:r>
                      <a:r>
                        <a:rPr lang="en-US" sz="1800" b="1" i="0" u="none" strike="noStrike" dirty="0">
                          <a:solidFill>
                            <a:srgbClr val="000000"/>
                          </a:solidFill>
                          <a:latin typeface="Times New Roman"/>
                        </a:rPr>
                        <a:t>for Indian students - Scholarships for Indian students to study at </a:t>
                      </a:r>
                      <a:r>
                        <a:rPr lang="en-US" sz="1800" b="1" i="0" u="none" strike="noStrike" dirty="0" err="1">
                          <a:solidFill>
                            <a:srgbClr val="000000"/>
                          </a:solidFill>
                          <a:latin typeface="Times New Roman"/>
                        </a:rPr>
                        <a:t>Standford</a:t>
                      </a:r>
                      <a:r>
                        <a:rPr lang="en-US" sz="1800" b="1" i="0" u="none" strike="noStrike" dirty="0">
                          <a:solidFill>
                            <a:srgbClr val="000000"/>
                          </a:solidFill>
                          <a:latin typeface="Times New Roman"/>
                        </a:rPr>
                        <a:t> Graduate School of Business on the MBA program. To be eligible students must return to India within two years of completing their studies.</a:t>
                      </a:r>
                    </a:p>
                  </a:txBody>
                  <a:tcPr marL="40273" marR="4475" marT="44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28800" y="725056"/>
          <a:ext cx="8534400" cy="5142345"/>
        </p:xfrm>
        <a:graphic>
          <a:graphicData uri="http://schemas.openxmlformats.org/drawingml/2006/table">
            <a:tbl>
              <a:tblPr/>
              <a:tblGrid>
                <a:gridCol w="8534400">
                  <a:extLst>
                    <a:ext uri="{9D8B030D-6E8A-4147-A177-3AD203B41FA5}">
                      <a16:colId xmlns:a16="http://schemas.microsoft.com/office/drawing/2014/main" val="20000"/>
                    </a:ext>
                  </a:extLst>
                </a:gridCol>
              </a:tblGrid>
              <a:tr h="838203">
                <a:tc>
                  <a:txBody>
                    <a:bodyPr/>
                    <a:lstStyle/>
                    <a:p>
                      <a:pPr algn="ctr" fontAlgn="ctr"/>
                      <a:r>
                        <a:rPr lang="en-US" sz="2800" b="1" i="0" u="none" strike="noStrike" dirty="0">
                          <a:solidFill>
                            <a:srgbClr val="FF0000"/>
                          </a:solidFill>
                          <a:latin typeface="Times New Roman"/>
                        </a:rPr>
                        <a:t>UNITED KINGDOM</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09600">
                <a:tc>
                  <a:txBody>
                    <a:bodyPr/>
                    <a:lstStyle/>
                    <a:p>
                      <a:pPr algn="ctr" fontAlgn="ctr"/>
                      <a:r>
                        <a:rPr lang="en-US" sz="2400" b="1" i="0" u="none" strike="noStrike" dirty="0">
                          <a:solidFill>
                            <a:srgbClr val="0070C0"/>
                          </a:solidFill>
                          <a:latin typeface="Times New Roman"/>
                        </a:rPr>
                        <a:t>Exams for UK</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15757">
                <a:tc>
                  <a:txBody>
                    <a:bodyPr/>
                    <a:lstStyle/>
                    <a:p>
                      <a:pPr algn="ctr" fontAlgn="b"/>
                      <a:r>
                        <a:rPr lang="en-US" sz="2000" b="1" i="0" u="none" strike="noStrike">
                          <a:solidFill>
                            <a:srgbClr val="000000"/>
                          </a:solidFill>
                          <a:latin typeface="Times New Roman"/>
                        </a:rPr>
                        <a:t>International English Language Testing System [IELTS]</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15757">
                <a:tc>
                  <a:txBody>
                    <a:bodyPr/>
                    <a:lstStyle/>
                    <a:p>
                      <a:pPr algn="ctr" fontAlgn="b"/>
                      <a:r>
                        <a:rPr lang="en-US" sz="2000" b="1" i="0" u="none" strike="noStrike">
                          <a:solidFill>
                            <a:srgbClr val="000000"/>
                          </a:solidFill>
                          <a:latin typeface="Times New Roman"/>
                        </a:rPr>
                        <a:t>Test of English as a Foreign Language [TOEFL]</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15757">
                <a:tc>
                  <a:txBody>
                    <a:bodyPr/>
                    <a:lstStyle/>
                    <a:p>
                      <a:pPr algn="ctr" fontAlgn="b"/>
                      <a:r>
                        <a:rPr lang="en-US" sz="2000" b="1" i="0" u="none" strike="noStrike">
                          <a:solidFill>
                            <a:srgbClr val="000000"/>
                          </a:solidFill>
                          <a:latin typeface="Times New Roman"/>
                        </a:rPr>
                        <a:t>Pearson Test of English [PTE]</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15757">
                <a:tc>
                  <a:txBody>
                    <a:bodyPr/>
                    <a:lstStyle/>
                    <a:p>
                      <a:pPr algn="ctr" fontAlgn="b"/>
                      <a:r>
                        <a:rPr lang="en-US" sz="2000" b="1" i="0" u="none" strike="noStrike">
                          <a:solidFill>
                            <a:srgbClr val="000000"/>
                          </a:solidFill>
                          <a:latin typeface="Times New Roman"/>
                        </a:rPr>
                        <a:t>Graduate Record Examination [GRE]</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15757">
                <a:tc>
                  <a:txBody>
                    <a:bodyPr/>
                    <a:lstStyle/>
                    <a:p>
                      <a:pPr algn="ctr" fontAlgn="b"/>
                      <a:r>
                        <a:rPr lang="en-US" sz="2000" b="1" i="0" u="none" strike="noStrike">
                          <a:solidFill>
                            <a:srgbClr val="000000"/>
                          </a:solidFill>
                          <a:latin typeface="Times New Roman"/>
                        </a:rPr>
                        <a:t>Graduate Management Admission Test [GMAT]</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615757">
                <a:tc>
                  <a:txBody>
                    <a:bodyPr/>
                    <a:lstStyle/>
                    <a:p>
                      <a:pPr algn="ctr" fontAlgn="b"/>
                      <a:r>
                        <a:rPr lang="en-US" sz="2000" b="1" i="0" u="none" strike="noStrike" dirty="0">
                          <a:solidFill>
                            <a:srgbClr val="000000"/>
                          </a:solidFill>
                          <a:latin typeface="Times New Roman"/>
                        </a:rPr>
                        <a:t>Scholastic Aptitude Test [SAT]</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28801" y="401584"/>
          <a:ext cx="8534401" cy="5999217"/>
        </p:xfrm>
        <a:graphic>
          <a:graphicData uri="http://schemas.openxmlformats.org/drawingml/2006/table">
            <a:tbl>
              <a:tblPr/>
              <a:tblGrid>
                <a:gridCol w="4125391">
                  <a:extLst>
                    <a:ext uri="{9D8B030D-6E8A-4147-A177-3AD203B41FA5}">
                      <a16:colId xmlns:a16="http://schemas.microsoft.com/office/drawing/2014/main" val="20000"/>
                    </a:ext>
                  </a:extLst>
                </a:gridCol>
                <a:gridCol w="2066378">
                  <a:extLst>
                    <a:ext uri="{9D8B030D-6E8A-4147-A177-3AD203B41FA5}">
                      <a16:colId xmlns:a16="http://schemas.microsoft.com/office/drawing/2014/main" val="20001"/>
                    </a:ext>
                  </a:extLst>
                </a:gridCol>
                <a:gridCol w="2342632">
                  <a:extLst>
                    <a:ext uri="{9D8B030D-6E8A-4147-A177-3AD203B41FA5}">
                      <a16:colId xmlns:a16="http://schemas.microsoft.com/office/drawing/2014/main" val="20002"/>
                    </a:ext>
                  </a:extLst>
                </a:gridCol>
              </a:tblGrid>
              <a:tr h="877452">
                <a:tc gridSpan="3">
                  <a:txBody>
                    <a:bodyPr/>
                    <a:lstStyle/>
                    <a:p>
                      <a:pPr algn="ctr" fontAlgn="b"/>
                      <a:r>
                        <a:rPr lang="en-US" sz="3200" b="1" i="0" u="none" strike="noStrike" dirty="0">
                          <a:solidFill>
                            <a:srgbClr val="0070C0"/>
                          </a:solidFill>
                          <a:latin typeface="Times New Roman"/>
                        </a:rPr>
                        <a:t>Top universities in UK</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18958">
                <a:tc>
                  <a:txBody>
                    <a:bodyPr/>
                    <a:lstStyle/>
                    <a:p>
                      <a:pPr algn="ctr" fontAlgn="ctr"/>
                      <a:r>
                        <a:rPr lang="en-US" sz="2000" b="1" i="0" u="none" strike="noStrike">
                          <a:solidFill>
                            <a:srgbClr val="C00000"/>
                          </a:solidFill>
                          <a:latin typeface="Times New Roman"/>
                        </a:rPr>
                        <a:t>Name of the Institute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C00000"/>
                          </a:solidFill>
                          <a:latin typeface="Times New Roman"/>
                        </a:rPr>
                        <a:t>THE World Rankings 2021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rgbClr val="C00000"/>
                          </a:solidFill>
                          <a:latin typeface="Times New Roman"/>
                        </a:rPr>
                        <a:t>THE UK Rankings 2021</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9479">
                <a:tc>
                  <a:txBody>
                    <a:bodyPr/>
                    <a:lstStyle/>
                    <a:p>
                      <a:pPr algn="ctr" fontAlgn="ctr"/>
                      <a:r>
                        <a:rPr lang="en-US" sz="2000" b="1" i="0" u="none" strike="noStrike">
                          <a:solidFill>
                            <a:srgbClr val="000000"/>
                          </a:solidFill>
                          <a:latin typeface="Times New Roman"/>
                        </a:rPr>
                        <a:t>University of Oxford</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1</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1</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09479">
                <a:tc>
                  <a:txBody>
                    <a:bodyPr/>
                    <a:lstStyle/>
                    <a:p>
                      <a:pPr algn="ctr" fontAlgn="ctr"/>
                      <a:r>
                        <a:rPr lang="en-US" sz="2000" b="1" i="0" u="none" strike="noStrike">
                          <a:solidFill>
                            <a:srgbClr val="000000"/>
                          </a:solidFill>
                          <a:latin typeface="Times New Roman"/>
                        </a:rPr>
                        <a:t>University of Cambridge</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6</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2</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9479">
                <a:tc>
                  <a:txBody>
                    <a:bodyPr/>
                    <a:lstStyle/>
                    <a:p>
                      <a:pPr algn="ctr" fontAlgn="ctr"/>
                      <a:r>
                        <a:rPr lang="en-US" sz="2000" b="1" i="0" u="none" strike="noStrike">
                          <a:solidFill>
                            <a:srgbClr val="000000"/>
                          </a:solidFill>
                          <a:latin typeface="Times New Roman"/>
                        </a:rPr>
                        <a:t>Imperial College London</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11</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3</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09479">
                <a:tc>
                  <a:txBody>
                    <a:bodyPr/>
                    <a:lstStyle/>
                    <a:p>
                      <a:pPr algn="ctr" fontAlgn="ctr"/>
                      <a:r>
                        <a:rPr lang="en-US" sz="2000" b="1" i="0" u="none" strike="noStrike">
                          <a:solidFill>
                            <a:srgbClr val="000000"/>
                          </a:solidFill>
                          <a:latin typeface="Times New Roman"/>
                        </a:rPr>
                        <a:t>University College London (UCL)</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16</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4</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09479">
                <a:tc>
                  <a:txBody>
                    <a:bodyPr/>
                    <a:lstStyle/>
                    <a:p>
                      <a:pPr algn="ctr" fontAlgn="ctr"/>
                      <a:r>
                        <a:rPr lang="en-US" sz="2000" b="1" i="0" u="none" strike="noStrike">
                          <a:solidFill>
                            <a:srgbClr val="000000"/>
                          </a:solidFill>
                          <a:latin typeface="Times New Roman"/>
                        </a:rPr>
                        <a:t>London School of Economics and Political Science</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27</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5</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09479">
                <a:tc>
                  <a:txBody>
                    <a:bodyPr/>
                    <a:lstStyle/>
                    <a:p>
                      <a:pPr algn="ctr" fontAlgn="ctr"/>
                      <a:r>
                        <a:rPr lang="en-US" sz="2000" b="1" i="0" u="none" strike="noStrike">
                          <a:solidFill>
                            <a:srgbClr val="000000"/>
                          </a:solidFill>
                          <a:latin typeface="Times New Roman"/>
                        </a:rPr>
                        <a:t>University of Edinburgh</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30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6</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09479">
                <a:tc>
                  <a:txBody>
                    <a:bodyPr/>
                    <a:lstStyle/>
                    <a:p>
                      <a:pPr algn="ctr" fontAlgn="ctr"/>
                      <a:r>
                        <a:rPr lang="en-US" sz="2000" b="1" i="0" u="none" strike="noStrike">
                          <a:solidFill>
                            <a:srgbClr val="000000"/>
                          </a:solidFill>
                          <a:latin typeface="Times New Roman"/>
                        </a:rPr>
                        <a:t>King’s College London</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35</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7</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09479">
                <a:tc>
                  <a:txBody>
                    <a:bodyPr/>
                    <a:lstStyle/>
                    <a:p>
                      <a:pPr algn="ctr" fontAlgn="ctr"/>
                      <a:r>
                        <a:rPr lang="en-US" sz="2000" b="1" i="0" u="none" strike="noStrike">
                          <a:solidFill>
                            <a:srgbClr val="000000"/>
                          </a:solidFill>
                          <a:latin typeface="Times New Roman"/>
                        </a:rPr>
                        <a:t>University of Manchester</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51</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8</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09479">
                <a:tc>
                  <a:txBody>
                    <a:bodyPr/>
                    <a:lstStyle/>
                    <a:p>
                      <a:pPr algn="ctr" fontAlgn="ctr"/>
                      <a:r>
                        <a:rPr lang="en-US" sz="2000" b="1" i="0" u="none" strike="noStrike">
                          <a:solidFill>
                            <a:srgbClr val="000000"/>
                          </a:solidFill>
                          <a:latin typeface="Times New Roman"/>
                        </a:rPr>
                        <a:t>University of Warwick</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77</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9</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09479">
                <a:tc>
                  <a:txBody>
                    <a:bodyPr/>
                    <a:lstStyle/>
                    <a:p>
                      <a:pPr algn="ctr" fontAlgn="ctr"/>
                      <a:r>
                        <a:rPr lang="en-US" sz="2000" b="1" i="0" u="none" strike="noStrike">
                          <a:solidFill>
                            <a:srgbClr val="000000"/>
                          </a:solidFill>
                          <a:latin typeface="Times New Roman"/>
                        </a:rPr>
                        <a:t>University of Bristol</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a:solidFill>
                            <a:srgbClr val="000000"/>
                          </a:solidFill>
                          <a:latin typeface="Times New Roman"/>
                        </a:rPr>
                        <a:t>91</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rgbClr val="000000"/>
                          </a:solidFill>
                          <a:latin typeface="Times New Roman"/>
                        </a:rPr>
                        <a:t>10</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5000" y="381000"/>
          <a:ext cx="8382001" cy="6176462"/>
        </p:xfrm>
        <a:graphic>
          <a:graphicData uri="http://schemas.openxmlformats.org/drawingml/2006/table">
            <a:tbl>
              <a:tblPr/>
              <a:tblGrid>
                <a:gridCol w="3374493">
                  <a:extLst>
                    <a:ext uri="{9D8B030D-6E8A-4147-A177-3AD203B41FA5}">
                      <a16:colId xmlns:a16="http://schemas.microsoft.com/office/drawing/2014/main" val="20000"/>
                    </a:ext>
                  </a:extLst>
                </a:gridCol>
                <a:gridCol w="1690260">
                  <a:extLst>
                    <a:ext uri="{9D8B030D-6E8A-4147-A177-3AD203B41FA5}">
                      <a16:colId xmlns:a16="http://schemas.microsoft.com/office/drawing/2014/main" val="20001"/>
                    </a:ext>
                  </a:extLst>
                </a:gridCol>
                <a:gridCol w="1916230">
                  <a:extLst>
                    <a:ext uri="{9D8B030D-6E8A-4147-A177-3AD203B41FA5}">
                      <a16:colId xmlns:a16="http://schemas.microsoft.com/office/drawing/2014/main" val="20002"/>
                    </a:ext>
                  </a:extLst>
                </a:gridCol>
                <a:gridCol w="1401018">
                  <a:extLst>
                    <a:ext uri="{9D8B030D-6E8A-4147-A177-3AD203B41FA5}">
                      <a16:colId xmlns:a16="http://schemas.microsoft.com/office/drawing/2014/main" val="20003"/>
                    </a:ext>
                  </a:extLst>
                </a:gridCol>
              </a:tblGrid>
              <a:tr h="726422">
                <a:tc gridSpan="4">
                  <a:txBody>
                    <a:bodyPr/>
                    <a:lstStyle/>
                    <a:p>
                      <a:pPr algn="ctr" fontAlgn="ctr"/>
                      <a:r>
                        <a:rPr lang="en-US" sz="2800" b="1" i="0" u="none" strike="noStrike" dirty="0">
                          <a:solidFill>
                            <a:srgbClr val="0070C0"/>
                          </a:solidFill>
                          <a:latin typeface="Times New Roman"/>
                        </a:rPr>
                        <a:t>Popular Courses in UK</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47493">
                <a:tc>
                  <a:txBody>
                    <a:bodyPr/>
                    <a:lstStyle/>
                    <a:p>
                      <a:pPr algn="ctr" fontAlgn="ctr"/>
                      <a:r>
                        <a:rPr lang="en-US" sz="1800" b="1" i="0" u="none" strike="noStrike" dirty="0">
                          <a:solidFill>
                            <a:srgbClr val="C00000"/>
                          </a:solidFill>
                          <a:latin typeface="Times New Roman"/>
                        </a:rPr>
                        <a:t>Popular Program</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C00000"/>
                          </a:solidFill>
                          <a:latin typeface="Times New Roman"/>
                        </a:rPr>
                        <a:t>Best UK University for the course</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C00000"/>
                          </a:solidFill>
                          <a:latin typeface="Times New Roman"/>
                        </a:rPr>
                        <a:t>Duration</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C00000"/>
                          </a:solidFill>
                          <a:latin typeface="Times New Roman"/>
                        </a:rPr>
                        <a:t>Employment Rate</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847493">
                <a:tc>
                  <a:txBody>
                    <a:bodyPr/>
                    <a:lstStyle/>
                    <a:p>
                      <a:pPr algn="ctr" fontAlgn="ctr"/>
                      <a:r>
                        <a:rPr lang="en-US" sz="1800" b="1" i="0" u="none" strike="noStrike">
                          <a:solidFill>
                            <a:srgbClr val="000000"/>
                          </a:solidFill>
                          <a:latin typeface="Times New Roman"/>
                        </a:rPr>
                        <a:t>MBA</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London School of</a:t>
                      </a:r>
                      <a:br>
                        <a:rPr lang="en-US" sz="1800" b="1" i="0" u="none" strike="noStrike">
                          <a:solidFill>
                            <a:srgbClr val="000000"/>
                          </a:solidFill>
                          <a:latin typeface="Times New Roman"/>
                        </a:rPr>
                      </a:br>
                      <a:r>
                        <a:rPr lang="en-US" sz="1800" b="1" i="0" u="none" strike="noStrike">
                          <a:solidFill>
                            <a:srgbClr val="000000"/>
                          </a:solidFill>
                          <a:latin typeface="Times New Roman"/>
                        </a:rPr>
                        <a:t>Business</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15 to 21</a:t>
                      </a:r>
                      <a:br>
                        <a:rPr lang="en-US" sz="1800" b="1" i="0" u="none" strike="noStrike">
                          <a:solidFill>
                            <a:srgbClr val="000000"/>
                          </a:solidFill>
                          <a:latin typeface="Times New Roman"/>
                        </a:rPr>
                      </a:br>
                      <a:r>
                        <a:rPr lang="en-US" sz="1800" b="1" i="0" u="none" strike="noStrike">
                          <a:solidFill>
                            <a:srgbClr val="000000"/>
                          </a:solidFill>
                          <a:latin typeface="Times New Roman"/>
                        </a:rPr>
                        <a:t>months</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94%</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23746">
                <a:tc>
                  <a:txBody>
                    <a:bodyPr/>
                    <a:lstStyle/>
                    <a:p>
                      <a:pPr algn="ctr" fontAlgn="ctr"/>
                      <a:r>
                        <a:rPr lang="en-US" sz="1800" b="1" i="0" u="none" strike="noStrike">
                          <a:solidFill>
                            <a:srgbClr val="000000"/>
                          </a:solidFill>
                          <a:latin typeface="Times New Roman"/>
                        </a:rPr>
                        <a:t>Civil Engineering</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Imperial College</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3 years </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78.40%</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23746">
                <a:tc>
                  <a:txBody>
                    <a:bodyPr/>
                    <a:lstStyle/>
                    <a:p>
                      <a:pPr algn="ctr" fontAlgn="ctr"/>
                      <a:r>
                        <a:rPr lang="en-US" sz="1800" b="1" i="0" u="none" strike="noStrike">
                          <a:solidFill>
                            <a:srgbClr val="000000"/>
                          </a:solidFill>
                          <a:latin typeface="Times New Roman"/>
                        </a:rPr>
                        <a:t>Masters (MS) in Law</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University of Cambridge</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3 years </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93.30%</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23746">
                <a:tc>
                  <a:txBody>
                    <a:bodyPr/>
                    <a:lstStyle/>
                    <a:p>
                      <a:pPr algn="ctr" fontAlgn="ctr"/>
                      <a:r>
                        <a:rPr lang="en-US" sz="1800" b="1" i="0" u="none" strike="noStrike">
                          <a:solidFill>
                            <a:srgbClr val="000000"/>
                          </a:solidFill>
                          <a:latin typeface="Times New Roman"/>
                        </a:rPr>
                        <a:t>Medicine</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University of Oxford</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5 to 6 years</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99.30%</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23746">
                <a:tc>
                  <a:txBody>
                    <a:bodyPr/>
                    <a:lstStyle/>
                    <a:p>
                      <a:pPr algn="ctr" fontAlgn="ctr"/>
                      <a:r>
                        <a:rPr lang="en-US" sz="1800" b="1" i="0" u="none" strike="noStrike">
                          <a:solidFill>
                            <a:srgbClr val="000000"/>
                          </a:solidFill>
                          <a:latin typeface="Times New Roman"/>
                        </a:rPr>
                        <a:t>Computer Science</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University of Oxford</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3 years </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81.80%</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23746">
                <a:tc>
                  <a:txBody>
                    <a:bodyPr/>
                    <a:lstStyle/>
                    <a:p>
                      <a:pPr algn="ctr" fontAlgn="ctr"/>
                      <a:r>
                        <a:rPr lang="en-US" sz="1800" b="1" i="0" u="none" strike="noStrike">
                          <a:solidFill>
                            <a:srgbClr val="000000"/>
                          </a:solidFill>
                          <a:latin typeface="Times New Roman"/>
                        </a:rPr>
                        <a:t>MS in Psychology</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University of Oxford</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3 years </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83.70%</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23746">
                <a:tc>
                  <a:txBody>
                    <a:bodyPr/>
                    <a:lstStyle/>
                    <a:p>
                      <a:pPr algn="ctr" fontAlgn="ctr"/>
                      <a:r>
                        <a:rPr lang="en-US" sz="1800" b="1" i="0" u="none" strike="noStrike">
                          <a:solidFill>
                            <a:srgbClr val="000000"/>
                          </a:solidFill>
                          <a:latin typeface="Times New Roman"/>
                        </a:rPr>
                        <a:t>Education</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Durham University</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3 years </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95.20%</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423746">
                <a:tc>
                  <a:txBody>
                    <a:bodyPr/>
                    <a:lstStyle/>
                    <a:p>
                      <a:pPr algn="ctr" fontAlgn="ctr"/>
                      <a:r>
                        <a:rPr lang="en-US" sz="1800" b="1" i="0" u="none" strike="noStrike">
                          <a:solidFill>
                            <a:srgbClr val="000000"/>
                          </a:solidFill>
                          <a:latin typeface="Times New Roman"/>
                        </a:rPr>
                        <a:t>Masters (MS) in Architecture</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University of Cambridge</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3 years </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Times New Roman"/>
                        </a:rPr>
                        <a:t>86.30%</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2" y="228605"/>
          <a:ext cx="8686799" cy="6440450"/>
        </p:xfrm>
        <a:graphic>
          <a:graphicData uri="http://schemas.openxmlformats.org/drawingml/2006/table">
            <a:tbl>
              <a:tblPr/>
              <a:tblGrid>
                <a:gridCol w="4197119">
                  <a:extLst>
                    <a:ext uri="{9D8B030D-6E8A-4147-A177-3AD203B41FA5}">
                      <a16:colId xmlns:a16="http://schemas.microsoft.com/office/drawing/2014/main" val="20000"/>
                    </a:ext>
                  </a:extLst>
                </a:gridCol>
                <a:gridCol w="2104186">
                  <a:extLst>
                    <a:ext uri="{9D8B030D-6E8A-4147-A177-3AD203B41FA5}">
                      <a16:colId xmlns:a16="http://schemas.microsoft.com/office/drawing/2014/main" val="20001"/>
                    </a:ext>
                  </a:extLst>
                </a:gridCol>
                <a:gridCol w="2385494">
                  <a:extLst>
                    <a:ext uri="{9D8B030D-6E8A-4147-A177-3AD203B41FA5}">
                      <a16:colId xmlns:a16="http://schemas.microsoft.com/office/drawing/2014/main" val="20002"/>
                    </a:ext>
                  </a:extLst>
                </a:gridCol>
              </a:tblGrid>
              <a:tr h="587842">
                <a:tc gridSpan="3">
                  <a:txBody>
                    <a:bodyPr/>
                    <a:lstStyle/>
                    <a:p>
                      <a:pPr algn="ctr" fontAlgn="ctr"/>
                      <a:r>
                        <a:rPr lang="en-US" sz="2800" b="1" i="0" u="none" strike="noStrike" dirty="0">
                          <a:solidFill>
                            <a:srgbClr val="0070C0"/>
                          </a:solidFill>
                          <a:latin typeface="Times New Roman"/>
                        </a:rPr>
                        <a:t>Tuition fees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29057">
                <a:tc gridSpan="2">
                  <a:txBody>
                    <a:bodyPr/>
                    <a:lstStyle/>
                    <a:p>
                      <a:pPr algn="ctr" fontAlgn="ctr"/>
                      <a:r>
                        <a:rPr lang="en-US" sz="1400" b="1" i="0" u="none" strike="noStrike">
                          <a:solidFill>
                            <a:srgbClr val="C00000"/>
                          </a:solidFill>
                          <a:latin typeface="Times New Roman"/>
                        </a:rPr>
                        <a:t>Level of program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r>
                        <a:rPr lang="en-US" sz="1400" b="1" i="0" u="none" strike="noStrike">
                          <a:solidFill>
                            <a:srgbClr val="C00000"/>
                          </a:solidFill>
                          <a:latin typeface="Times New Roman"/>
                        </a:rPr>
                        <a:t>Estimated Fee (in GBP, per year)</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29057">
                <a:tc gridSpan="2">
                  <a:txBody>
                    <a:bodyPr/>
                    <a:lstStyle/>
                    <a:p>
                      <a:pPr algn="ctr" fontAlgn="ctr"/>
                      <a:r>
                        <a:rPr lang="en-US" sz="1400" b="1" i="0" u="none" strike="noStrike">
                          <a:solidFill>
                            <a:srgbClr val="000000"/>
                          </a:solidFill>
                          <a:latin typeface="Times New Roman"/>
                        </a:rPr>
                        <a:t>Undergraduate level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r>
                        <a:rPr lang="en-US" sz="1400" b="1" i="0" u="none" strike="noStrike">
                          <a:solidFill>
                            <a:srgbClr val="000000"/>
                          </a:solidFill>
                          <a:latin typeface="Times New Roman"/>
                        </a:rPr>
                        <a:t>10,000 to 26,000 (58,600 for medical programs)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86906">
                <a:tc gridSpan="2">
                  <a:txBody>
                    <a:bodyPr/>
                    <a:lstStyle/>
                    <a:p>
                      <a:pPr algn="ctr" fontAlgn="ctr"/>
                      <a:r>
                        <a:rPr lang="en-US" sz="1400" b="1" i="0" u="none" strike="noStrike">
                          <a:solidFill>
                            <a:srgbClr val="000000"/>
                          </a:solidFill>
                          <a:latin typeface="Times New Roman"/>
                        </a:rPr>
                        <a:t>Postgraduate Level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r>
                        <a:rPr lang="en-US" sz="1400" b="1" i="0" u="none" strike="noStrike">
                          <a:solidFill>
                            <a:srgbClr val="000000"/>
                          </a:solidFill>
                          <a:latin typeface="Times New Roman"/>
                        </a:rPr>
                        <a:t>14,096 (21,767 and 18,914 for clinical and MBA courses, respectively)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0561">
                <a:tc gridSpan="2">
                  <a:txBody>
                    <a:bodyPr/>
                    <a:lstStyle/>
                    <a:p>
                      <a:pPr algn="ctr" fontAlgn="ctr"/>
                      <a:r>
                        <a:rPr lang="en-US" sz="1400" b="1" i="0" u="none" strike="noStrike">
                          <a:solidFill>
                            <a:srgbClr val="000000"/>
                          </a:solidFill>
                          <a:latin typeface="Times New Roman"/>
                        </a:rPr>
                        <a:t>Doctoral Level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r>
                        <a:rPr lang="en-US" sz="1400" b="1" i="0" u="none" strike="noStrike">
                          <a:solidFill>
                            <a:srgbClr val="000000"/>
                          </a:solidFill>
                          <a:latin typeface="Times New Roman"/>
                        </a:rPr>
                        <a:t>15,000 to 24,000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67200">
                <a:tc>
                  <a:txBody>
                    <a:bodyPr/>
                    <a:lstStyle/>
                    <a:p>
                      <a:pPr algn="l" fontAlgn="b"/>
                      <a:endParaRPr lang="en-US" sz="1400" b="0" i="0" u="none" strike="noStrike">
                        <a:solidFill>
                          <a:srgbClr val="000000"/>
                        </a:solidFill>
                        <a:latin typeface="Times New Roman"/>
                      </a:endParaRPr>
                    </a:p>
                  </a:txBody>
                  <a:tcPr marL="7896" marR="7896" marT="7896" marB="0" anchor="b">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7896" marR="7896" marT="7896" marB="0" anchor="b">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7896" marR="7896" marT="7896" marB="0" anchor="b">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34001">
                <a:tc gridSpan="3">
                  <a:txBody>
                    <a:bodyPr/>
                    <a:lstStyle/>
                    <a:p>
                      <a:pPr algn="ctr" fontAlgn="ctr"/>
                      <a:r>
                        <a:rPr lang="en-US" sz="2400" b="1" i="0" u="none" strike="noStrike" dirty="0">
                          <a:solidFill>
                            <a:srgbClr val="0070C0"/>
                          </a:solidFill>
                          <a:latin typeface="Times New Roman"/>
                        </a:rPr>
                        <a:t>Cost of living in UK</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280561">
                <a:tc gridSpan="2">
                  <a:txBody>
                    <a:bodyPr/>
                    <a:lstStyle/>
                    <a:p>
                      <a:pPr algn="ctr" fontAlgn="ctr"/>
                      <a:r>
                        <a:rPr lang="en-US" sz="1400" b="1" i="0" u="none" strike="noStrike">
                          <a:solidFill>
                            <a:srgbClr val="000000"/>
                          </a:solidFill>
                          <a:latin typeface="Times New Roman"/>
                        </a:rPr>
                        <a:t>Types of Expenses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none" strike="noStrike">
                          <a:solidFill>
                            <a:srgbClr val="000000"/>
                          </a:solidFill>
                          <a:latin typeface="Times New Roman"/>
                        </a:rPr>
                        <a:t>Cost (in GBP, per month)</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80561">
                <a:tc gridSpan="2">
                  <a:txBody>
                    <a:bodyPr/>
                    <a:lstStyle/>
                    <a:p>
                      <a:pPr algn="ctr" fontAlgn="ctr"/>
                      <a:r>
                        <a:rPr lang="en-US" sz="1400" b="1" i="0" u="none" strike="noStrike">
                          <a:solidFill>
                            <a:srgbClr val="000000"/>
                          </a:solidFill>
                          <a:latin typeface="Times New Roman"/>
                        </a:rPr>
                        <a:t>Housing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none" strike="noStrike">
                          <a:solidFill>
                            <a:srgbClr val="000000"/>
                          </a:solidFill>
                          <a:latin typeface="Times New Roman"/>
                        </a:rPr>
                        <a:t>500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80561">
                <a:tc gridSpan="2">
                  <a:txBody>
                    <a:bodyPr/>
                    <a:lstStyle/>
                    <a:p>
                      <a:pPr algn="ctr" fontAlgn="ctr"/>
                      <a:r>
                        <a:rPr lang="en-US" sz="1400" b="1" i="0" u="none" strike="noStrike">
                          <a:solidFill>
                            <a:srgbClr val="000000"/>
                          </a:solidFill>
                          <a:latin typeface="Times New Roman"/>
                        </a:rPr>
                        <a:t>Bills (electric/ gas/ water)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none" strike="noStrike">
                          <a:solidFill>
                            <a:srgbClr val="000000"/>
                          </a:solidFill>
                          <a:latin typeface="Times New Roman"/>
                        </a:rPr>
                        <a:t>40-50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80561">
                <a:tc gridSpan="2">
                  <a:txBody>
                    <a:bodyPr/>
                    <a:lstStyle/>
                    <a:p>
                      <a:pPr algn="ctr" fontAlgn="ctr"/>
                      <a:r>
                        <a:rPr lang="en-US" sz="1400" b="1" i="0" u="none" strike="noStrike">
                          <a:solidFill>
                            <a:srgbClr val="000000"/>
                          </a:solidFill>
                          <a:latin typeface="Times New Roman"/>
                        </a:rPr>
                        <a:t>Food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none" strike="noStrike">
                          <a:solidFill>
                            <a:srgbClr val="000000"/>
                          </a:solidFill>
                          <a:latin typeface="Times New Roman"/>
                        </a:rPr>
                        <a:t>160- 200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80561">
                <a:tc gridSpan="2">
                  <a:txBody>
                    <a:bodyPr/>
                    <a:lstStyle/>
                    <a:p>
                      <a:pPr algn="ctr" fontAlgn="ctr"/>
                      <a:r>
                        <a:rPr lang="en-US" sz="1400" b="1" i="0" u="none" strike="noStrike">
                          <a:solidFill>
                            <a:srgbClr val="000000"/>
                          </a:solidFill>
                          <a:latin typeface="Times New Roman"/>
                        </a:rPr>
                        <a:t>TV license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none" strike="noStrike">
                          <a:solidFill>
                            <a:srgbClr val="000000"/>
                          </a:solidFill>
                          <a:latin typeface="Times New Roman"/>
                        </a:rPr>
                        <a:t>12.56 (or 150.50 per year)</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80561">
                <a:tc gridSpan="2">
                  <a:txBody>
                    <a:bodyPr/>
                    <a:lstStyle/>
                    <a:p>
                      <a:pPr algn="ctr" fontAlgn="ctr"/>
                      <a:r>
                        <a:rPr lang="en-US" sz="1400" b="1" i="0" u="none" strike="noStrike">
                          <a:solidFill>
                            <a:srgbClr val="000000"/>
                          </a:solidFill>
                          <a:latin typeface="Times New Roman"/>
                        </a:rPr>
                        <a:t>Mobile phone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none" strike="noStrike">
                          <a:solidFill>
                            <a:srgbClr val="000000"/>
                          </a:solidFill>
                          <a:latin typeface="Times New Roman"/>
                        </a:rPr>
                        <a:t>15-50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80561">
                <a:tc gridSpan="2">
                  <a:txBody>
                    <a:bodyPr/>
                    <a:lstStyle/>
                    <a:p>
                      <a:pPr algn="ctr" fontAlgn="ctr"/>
                      <a:r>
                        <a:rPr lang="en-US" sz="1400" b="1" i="0" u="none" strike="noStrike">
                          <a:solidFill>
                            <a:srgbClr val="000000"/>
                          </a:solidFill>
                          <a:latin typeface="Times New Roman"/>
                        </a:rPr>
                        <a:t>Clothes and Leisure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none" strike="noStrike">
                          <a:solidFill>
                            <a:srgbClr val="000000"/>
                          </a:solidFill>
                          <a:latin typeface="Times New Roman"/>
                        </a:rPr>
                        <a:t>40-50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80561">
                <a:tc gridSpan="2">
                  <a:txBody>
                    <a:bodyPr/>
                    <a:lstStyle/>
                    <a:p>
                      <a:pPr algn="ctr" fontAlgn="ctr"/>
                      <a:r>
                        <a:rPr lang="en-US" sz="1400" b="1" i="0" u="none" strike="noStrike">
                          <a:solidFill>
                            <a:srgbClr val="000000"/>
                          </a:solidFill>
                          <a:latin typeface="Times New Roman"/>
                        </a:rPr>
                        <a:t>Books &amp; supplies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none" strike="noStrike">
                          <a:solidFill>
                            <a:srgbClr val="000000"/>
                          </a:solidFill>
                          <a:latin typeface="Times New Roman"/>
                        </a:rPr>
                        <a:t>30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80561">
                <a:tc gridSpan="2">
                  <a:txBody>
                    <a:bodyPr/>
                    <a:lstStyle/>
                    <a:p>
                      <a:pPr algn="ctr" fontAlgn="ctr"/>
                      <a:r>
                        <a:rPr lang="en-US" sz="1400" b="1" i="0" u="none" strike="noStrike">
                          <a:solidFill>
                            <a:srgbClr val="000000"/>
                          </a:solidFill>
                          <a:latin typeface="Times New Roman"/>
                        </a:rPr>
                        <a:t>Socializing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none" strike="noStrike">
                          <a:solidFill>
                            <a:srgbClr val="000000"/>
                          </a:solidFill>
                          <a:latin typeface="Times New Roman"/>
                        </a:rPr>
                        <a:t>120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80561">
                <a:tc gridSpan="2">
                  <a:txBody>
                    <a:bodyPr/>
                    <a:lstStyle/>
                    <a:p>
                      <a:pPr algn="ctr" fontAlgn="ctr"/>
                      <a:r>
                        <a:rPr lang="en-US" sz="1400" b="1" i="0" u="none" strike="noStrike">
                          <a:solidFill>
                            <a:srgbClr val="000000"/>
                          </a:solidFill>
                          <a:latin typeface="Times New Roman"/>
                        </a:rPr>
                        <a:t>Transportation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none" strike="noStrike">
                          <a:solidFill>
                            <a:srgbClr val="000000"/>
                          </a:solidFill>
                          <a:latin typeface="Times New Roman"/>
                        </a:rPr>
                        <a:t>35-40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80561">
                <a:tc gridSpan="2">
                  <a:txBody>
                    <a:bodyPr/>
                    <a:lstStyle/>
                    <a:p>
                      <a:pPr algn="ctr" fontAlgn="ctr"/>
                      <a:r>
                        <a:rPr lang="en-US" sz="1400" b="1" i="0" u="none" strike="noStrike">
                          <a:solidFill>
                            <a:srgbClr val="000000"/>
                          </a:solidFill>
                          <a:latin typeface="Times New Roman"/>
                        </a:rPr>
                        <a:t>Visa Application Fee (international candidates)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none" strike="noStrike" dirty="0">
                          <a:solidFill>
                            <a:srgbClr val="000000"/>
                          </a:solidFill>
                          <a:latin typeface="Times New Roman"/>
                        </a:rPr>
                        <a:t>348 (one-time fee)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48720"/>
          <a:ext cx="8686802" cy="6796112"/>
        </p:xfrm>
        <a:graphic>
          <a:graphicData uri="http://schemas.openxmlformats.org/drawingml/2006/table">
            <a:tbl>
              <a:tblPr/>
              <a:tblGrid>
                <a:gridCol w="2719178">
                  <a:extLst>
                    <a:ext uri="{9D8B030D-6E8A-4147-A177-3AD203B41FA5}">
                      <a16:colId xmlns:a16="http://schemas.microsoft.com/office/drawing/2014/main" val="20000"/>
                    </a:ext>
                  </a:extLst>
                </a:gridCol>
                <a:gridCol w="1362016">
                  <a:extLst>
                    <a:ext uri="{9D8B030D-6E8A-4147-A177-3AD203B41FA5}">
                      <a16:colId xmlns:a16="http://schemas.microsoft.com/office/drawing/2014/main" val="20001"/>
                    </a:ext>
                  </a:extLst>
                </a:gridCol>
                <a:gridCol w="1544105">
                  <a:extLst>
                    <a:ext uri="{9D8B030D-6E8A-4147-A177-3AD203B41FA5}">
                      <a16:colId xmlns:a16="http://schemas.microsoft.com/office/drawing/2014/main" val="20002"/>
                    </a:ext>
                  </a:extLst>
                </a:gridCol>
                <a:gridCol w="1128944">
                  <a:extLst>
                    <a:ext uri="{9D8B030D-6E8A-4147-A177-3AD203B41FA5}">
                      <a16:colId xmlns:a16="http://schemas.microsoft.com/office/drawing/2014/main" val="20003"/>
                    </a:ext>
                  </a:extLst>
                </a:gridCol>
                <a:gridCol w="1029403">
                  <a:extLst>
                    <a:ext uri="{9D8B030D-6E8A-4147-A177-3AD203B41FA5}">
                      <a16:colId xmlns:a16="http://schemas.microsoft.com/office/drawing/2014/main" val="20004"/>
                    </a:ext>
                  </a:extLst>
                </a:gridCol>
                <a:gridCol w="903156">
                  <a:extLst>
                    <a:ext uri="{9D8B030D-6E8A-4147-A177-3AD203B41FA5}">
                      <a16:colId xmlns:a16="http://schemas.microsoft.com/office/drawing/2014/main" val="20005"/>
                    </a:ext>
                  </a:extLst>
                </a:gridCol>
              </a:tblGrid>
              <a:tr h="226772">
                <a:tc gridSpan="6">
                  <a:txBody>
                    <a:bodyPr/>
                    <a:lstStyle/>
                    <a:p>
                      <a:pPr algn="ctr" fontAlgn="ctr"/>
                      <a:r>
                        <a:rPr lang="en-US" sz="1800" b="1" i="0" u="none" strike="noStrike" dirty="0">
                          <a:solidFill>
                            <a:srgbClr val="0070C0"/>
                          </a:solidFill>
                          <a:latin typeface="Times New Roman"/>
                        </a:rPr>
                        <a:t>Scholarships in UK</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82880">
                <a:tc>
                  <a:txBody>
                    <a:bodyPr/>
                    <a:lstStyle/>
                    <a:p>
                      <a:pPr algn="ctr" fontAlgn="ctr"/>
                      <a:r>
                        <a:rPr lang="en-US" sz="1200" b="1" i="0" u="none" strike="noStrike">
                          <a:solidFill>
                            <a:srgbClr val="C00000"/>
                          </a:solidFill>
                          <a:latin typeface="Times New Roman"/>
                        </a:rPr>
                        <a:t>Name of Scholarship</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C00000"/>
                          </a:solidFill>
                          <a:latin typeface="Times New Roman"/>
                        </a:rPr>
                        <a:t>Level of study </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C00000"/>
                          </a:solidFill>
                          <a:latin typeface="Times New Roman"/>
                        </a:rPr>
                        <a:t>Countries eligible</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C00000"/>
                          </a:solidFill>
                          <a:latin typeface="Times New Roman"/>
                        </a:rPr>
                        <a:t>Eligibility criteria </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C00000"/>
                          </a:solidFill>
                          <a:latin typeface="Times New Roman"/>
                        </a:rPr>
                        <a:t>Applications open </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C00000"/>
                          </a:solidFill>
                          <a:latin typeface="Times New Roman"/>
                        </a:rPr>
                        <a:t>Amount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7238">
                <a:tc>
                  <a:txBody>
                    <a:bodyPr/>
                    <a:lstStyle/>
                    <a:p>
                      <a:pPr algn="ctr" fontAlgn="ctr"/>
                      <a:r>
                        <a:rPr lang="en-US" sz="1400" b="1" i="0" u="none" strike="noStrike" dirty="0" err="1">
                          <a:solidFill>
                            <a:srgbClr val="7030A0"/>
                          </a:solidFill>
                          <a:latin typeface="Times New Roman"/>
                        </a:rPr>
                        <a:t>Chevening</a:t>
                      </a:r>
                      <a:r>
                        <a:rPr lang="en-US" sz="1400" b="1" i="0" u="none" strike="noStrike" dirty="0">
                          <a:solidFill>
                            <a:srgbClr val="7030A0"/>
                          </a:solidFill>
                          <a:latin typeface="Times New Roman"/>
                        </a:rPr>
                        <a:t> Scholarships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Master’s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144; around 700 scholarships per year</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75334">
                <a:tc>
                  <a:txBody>
                    <a:bodyPr/>
                    <a:lstStyle/>
                    <a:p>
                      <a:pPr algn="ctr" fontAlgn="ctr"/>
                      <a:r>
                        <a:rPr lang="en-US" sz="1400" b="1" i="0" u="none" strike="noStrike" dirty="0">
                          <a:solidFill>
                            <a:srgbClr val="7030A0"/>
                          </a:solidFill>
                          <a:latin typeface="Times New Roman"/>
                        </a:rPr>
                        <a:t>Commonwealth Scholarships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Master’s and PhD</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62 commonwealth nations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Times New Roman"/>
                        </a:rPr>
                        <a:t>commonwealth citizen,</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refugee or British</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protected person and at</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least 2:1 </a:t>
                      </a:r>
                      <a:r>
                        <a:rPr lang="en-US" sz="900" b="1" i="0" u="none" strike="noStrike" dirty="0" err="1">
                          <a:solidFill>
                            <a:srgbClr val="000000"/>
                          </a:solidFill>
                          <a:latin typeface="Times New Roman"/>
                        </a:rPr>
                        <a:t>Honours</a:t>
                      </a:r>
                      <a:r>
                        <a:rPr lang="en-US" sz="900" b="1" i="0" u="none" strike="noStrike" dirty="0">
                          <a:solidFill>
                            <a:srgbClr val="000000"/>
                          </a:solidFill>
                          <a:latin typeface="Times New Roman"/>
                        </a:rPr>
                        <a:t> degree</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August before the</a:t>
                      </a:r>
                      <a:br>
                        <a:rPr lang="en-US" sz="900" b="1" i="0" u="none" strike="noStrike">
                          <a:solidFill>
                            <a:srgbClr val="000000"/>
                          </a:solidFill>
                          <a:latin typeface="Times New Roman"/>
                        </a:rPr>
                      </a:br>
                      <a:r>
                        <a:rPr lang="en-US" sz="900" b="1" i="0" u="none" strike="noStrike">
                          <a:solidFill>
                            <a:srgbClr val="000000"/>
                          </a:solidFill>
                          <a:latin typeface="Times New Roman"/>
                        </a:rPr>
                        <a:t>course is due to</a:t>
                      </a:r>
                      <a:br>
                        <a:rPr lang="en-US" sz="900" b="1" i="0" u="none" strike="noStrike">
                          <a:solidFill>
                            <a:srgbClr val="000000"/>
                          </a:solidFill>
                          <a:latin typeface="Times New Roman"/>
                        </a:rPr>
                      </a:br>
                      <a:r>
                        <a:rPr lang="en-US" sz="900" b="1" i="0" u="none" strike="noStrike">
                          <a:solidFill>
                            <a:srgbClr val="000000"/>
                          </a:solidFill>
                          <a:latin typeface="Times New Roman"/>
                        </a:rPr>
                        <a:t>start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Covers tuition</a:t>
                      </a:r>
                      <a:br>
                        <a:rPr lang="en-US" sz="900" b="1" i="0" u="none" strike="noStrike">
                          <a:solidFill>
                            <a:srgbClr val="000000"/>
                          </a:solidFill>
                          <a:latin typeface="Times New Roman"/>
                        </a:rPr>
                      </a:br>
                      <a:r>
                        <a:rPr lang="en-US" sz="900" b="1" i="0" u="none" strike="noStrike">
                          <a:solidFill>
                            <a:srgbClr val="000000"/>
                          </a:solidFill>
                          <a:latin typeface="Times New Roman"/>
                        </a:rPr>
                        <a:t>fees, a monthly</a:t>
                      </a:r>
                      <a:br>
                        <a:rPr lang="en-US" sz="900" b="1" i="0" u="none" strike="noStrike">
                          <a:solidFill>
                            <a:srgbClr val="000000"/>
                          </a:solidFill>
                          <a:latin typeface="Times New Roman"/>
                        </a:rPr>
                      </a:br>
                      <a:r>
                        <a:rPr lang="en-US" sz="900" b="1" i="0" u="none" strike="noStrike">
                          <a:solidFill>
                            <a:srgbClr val="000000"/>
                          </a:solidFill>
                          <a:latin typeface="Times New Roman"/>
                        </a:rPr>
                        <a:t>living allowance</a:t>
                      </a:r>
                      <a:br>
                        <a:rPr lang="en-US" sz="900" b="1" i="0" u="none" strike="noStrike">
                          <a:solidFill>
                            <a:srgbClr val="000000"/>
                          </a:solidFill>
                          <a:latin typeface="Times New Roman"/>
                        </a:rPr>
                      </a:br>
                      <a:r>
                        <a:rPr lang="en-US" sz="900" b="1" i="0" u="none" strike="noStrike">
                          <a:solidFill>
                            <a:srgbClr val="000000"/>
                          </a:solidFill>
                          <a:latin typeface="Times New Roman"/>
                        </a:rPr>
                        <a:t>and travel costs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60858">
                <a:tc>
                  <a:txBody>
                    <a:bodyPr/>
                    <a:lstStyle/>
                    <a:p>
                      <a:pPr algn="ctr" fontAlgn="ctr"/>
                      <a:r>
                        <a:rPr lang="en-US" sz="1400" b="1" i="0" u="none" strike="noStrike" dirty="0" err="1">
                          <a:solidFill>
                            <a:srgbClr val="7030A0"/>
                          </a:solidFill>
                          <a:latin typeface="Times New Roman"/>
                        </a:rPr>
                        <a:t>Saltire</a:t>
                      </a:r>
                      <a:r>
                        <a:rPr lang="en-US" sz="1400" b="1" i="0" u="none" strike="noStrike" dirty="0">
                          <a:solidFill>
                            <a:srgbClr val="7030A0"/>
                          </a:solidFill>
                          <a:latin typeface="Times New Roman"/>
                        </a:rPr>
                        <a:t> Scholarships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Master's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Canada, India, Pakistan, USA</a:t>
                      </a:r>
                      <a:br>
                        <a:rPr lang="en-US" sz="1200" b="1" i="0" u="none" strike="noStrike">
                          <a:solidFill>
                            <a:srgbClr val="000000"/>
                          </a:solidFill>
                          <a:latin typeface="Times New Roman"/>
                        </a:rPr>
                      </a:br>
                      <a:r>
                        <a:rPr lang="en-US" sz="1200" b="1" i="0" u="none" strike="noStrike">
                          <a:solidFill>
                            <a:srgbClr val="000000"/>
                          </a:solidFill>
                          <a:latin typeface="Times New Roman"/>
                        </a:rPr>
                        <a:t>and China</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Times New Roman"/>
                        </a:rPr>
                        <a: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October, till May</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50 scholarships</a:t>
                      </a:r>
                      <a:br>
                        <a:rPr lang="en-US" sz="900" b="1" i="0" u="none" strike="noStrike">
                          <a:solidFill>
                            <a:srgbClr val="000000"/>
                          </a:solidFill>
                          <a:latin typeface="Times New Roman"/>
                        </a:rPr>
                      </a:br>
                      <a:r>
                        <a:rPr lang="en-US" sz="900" b="1" i="0" u="none" strike="noStrike">
                          <a:solidFill>
                            <a:srgbClr val="000000"/>
                          </a:solidFill>
                          <a:latin typeface="Times New Roman"/>
                        </a:rPr>
                        <a:t>worth 8,200</a:t>
                      </a:r>
                      <a:br>
                        <a:rPr lang="en-US" sz="900" b="1" i="0" u="none" strike="noStrike">
                          <a:solidFill>
                            <a:srgbClr val="000000"/>
                          </a:solidFill>
                          <a:latin typeface="Times New Roman"/>
                        </a:rPr>
                      </a:br>
                      <a:r>
                        <a:rPr lang="en-US" sz="900" b="1" i="0" u="none" strike="noStrike">
                          <a:solidFill>
                            <a:srgbClr val="000000"/>
                          </a:solidFill>
                          <a:latin typeface="Times New Roman"/>
                        </a:rPr>
                        <a:t>GBP</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14477">
                <a:tc>
                  <a:txBody>
                    <a:bodyPr/>
                    <a:lstStyle/>
                    <a:p>
                      <a:pPr algn="ctr" fontAlgn="ctr"/>
                      <a:r>
                        <a:rPr lang="en-US" sz="1400" b="1" i="0" u="none" strike="noStrike" dirty="0">
                          <a:solidFill>
                            <a:srgbClr val="7030A0"/>
                          </a:solidFill>
                          <a:latin typeface="Times New Roman"/>
                        </a:rPr>
                        <a:t>The Australia Foundation Trust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All levels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Times New Roman"/>
                        </a:rPr>
                        <a:t>Australian citizens</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entitled to live and study</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in the UK</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10,251 GBP</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921715">
                <a:tc>
                  <a:txBody>
                    <a:bodyPr/>
                    <a:lstStyle/>
                    <a:p>
                      <a:pPr algn="ctr" fontAlgn="ctr"/>
                      <a:r>
                        <a:rPr lang="en-US" sz="1400" b="1" i="0" u="none" strike="noStrike" dirty="0">
                          <a:solidFill>
                            <a:srgbClr val="7030A0"/>
                          </a:solidFill>
                          <a:latin typeface="Times New Roman"/>
                        </a:rPr>
                        <a:t>Mackenzie King Memorial Scholarships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Master's/PhD</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Times New Roman"/>
                        </a:rPr>
                        <a:t>Degree from any Canadian</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university with a minimum</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grade A, across all</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courses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Times New Roman"/>
                        </a:rPr>
                        <a:t>January</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Times New Roman"/>
                        </a:rPr>
                        <a:t>8,710 GBP</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worth</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scholarships</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plus travel</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allowances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768096">
                <a:tc>
                  <a:txBody>
                    <a:bodyPr/>
                    <a:lstStyle/>
                    <a:p>
                      <a:pPr algn="ctr" fontAlgn="ctr"/>
                      <a:r>
                        <a:rPr lang="en-US" sz="1400" b="1" i="0" u="none" strike="noStrike" dirty="0">
                          <a:solidFill>
                            <a:srgbClr val="7030A0"/>
                          </a:solidFill>
                          <a:latin typeface="Times New Roman"/>
                        </a:rPr>
                        <a:t>China- Great Scholarships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Postgraduate</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Offer for a course at any</a:t>
                      </a:r>
                      <a:br>
                        <a:rPr lang="en-US" sz="900" b="1" i="0" u="none" strike="noStrike">
                          <a:solidFill>
                            <a:srgbClr val="000000"/>
                          </a:solidFill>
                          <a:latin typeface="Times New Roman"/>
                        </a:rPr>
                      </a:br>
                      <a:r>
                        <a:rPr lang="en-US" sz="900" b="1" i="0" u="none" strike="noStrike">
                          <a:solidFill>
                            <a:srgbClr val="000000"/>
                          </a:solidFill>
                          <a:latin typeface="Times New Roman"/>
                        </a:rPr>
                        <a:t>one of the participating</a:t>
                      </a:r>
                      <a:br>
                        <a:rPr lang="en-US" sz="900" b="1" i="0" u="none" strike="noStrike">
                          <a:solidFill>
                            <a:srgbClr val="000000"/>
                          </a:solidFill>
                          <a:latin typeface="Times New Roman"/>
                        </a:rPr>
                      </a:br>
                      <a:r>
                        <a:rPr lang="en-US" sz="900" b="1" i="0" u="none" strike="noStrike">
                          <a:solidFill>
                            <a:srgbClr val="000000"/>
                          </a:solidFill>
                          <a:latin typeface="Times New Roman"/>
                        </a:rPr>
                        <a:t>universities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Varies across</a:t>
                      </a:r>
                      <a:br>
                        <a:rPr lang="en-US" sz="900" b="1" i="0" u="none" strike="noStrike">
                          <a:solidFill>
                            <a:srgbClr val="000000"/>
                          </a:solidFill>
                          <a:latin typeface="Times New Roman"/>
                        </a:rPr>
                      </a:br>
                      <a:r>
                        <a:rPr lang="en-US" sz="900" b="1" i="0" u="none" strike="noStrike">
                          <a:solidFill>
                            <a:srgbClr val="000000"/>
                          </a:solidFill>
                          <a:latin typeface="Times New Roman"/>
                        </a:rPr>
                        <a:t>institutions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Times New Roman"/>
                        </a:rPr>
                        <a:t>Total 150</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scholarships</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worth 10,24,667</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GBP</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075334">
                <a:tc>
                  <a:txBody>
                    <a:bodyPr/>
                    <a:lstStyle/>
                    <a:p>
                      <a:pPr algn="ctr" fontAlgn="ctr"/>
                      <a:r>
                        <a:rPr lang="en-US" sz="1400" b="1" i="0" u="none" strike="noStrike" dirty="0">
                          <a:solidFill>
                            <a:srgbClr val="7030A0"/>
                          </a:solidFill>
                          <a:latin typeface="Times New Roman"/>
                        </a:rPr>
                        <a:t>BAFTA Scholarships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Master's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Chinese national seeking</a:t>
                      </a:r>
                      <a:br>
                        <a:rPr lang="en-US" sz="900" b="1" i="0" u="none" strike="noStrike">
                          <a:solidFill>
                            <a:srgbClr val="000000"/>
                          </a:solidFill>
                          <a:latin typeface="Times New Roman"/>
                        </a:rPr>
                      </a:br>
                      <a:r>
                        <a:rPr lang="en-US" sz="900" b="1" i="0" u="none" strike="noStrike">
                          <a:solidFill>
                            <a:srgbClr val="000000"/>
                          </a:solidFill>
                          <a:latin typeface="Times New Roman"/>
                        </a:rPr>
                        <a:t>to study a postgraduate</a:t>
                      </a:r>
                      <a:br>
                        <a:rPr lang="en-US" sz="900" b="1" i="0" u="none" strike="noStrike">
                          <a:solidFill>
                            <a:srgbClr val="000000"/>
                          </a:solidFill>
                          <a:latin typeface="Times New Roman"/>
                        </a:rPr>
                      </a:br>
                      <a:r>
                        <a:rPr lang="en-US" sz="900" b="1" i="0" u="none" strike="noStrike">
                          <a:solidFill>
                            <a:srgbClr val="000000"/>
                          </a:solidFill>
                          <a:latin typeface="Times New Roman"/>
                        </a:rPr>
                        <a:t>course in the field of film, television or games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March (closes in</a:t>
                      </a:r>
                      <a:br>
                        <a:rPr lang="en-US" sz="900" b="1" i="0" u="none" strike="noStrike">
                          <a:solidFill>
                            <a:srgbClr val="000000"/>
                          </a:solidFill>
                          <a:latin typeface="Times New Roman"/>
                        </a:rPr>
                      </a:br>
                      <a:r>
                        <a:rPr lang="en-US" sz="900" b="1" i="0" u="none" strike="noStrike">
                          <a:solidFill>
                            <a:srgbClr val="000000"/>
                          </a:solidFill>
                          <a:latin typeface="Times New Roman"/>
                        </a:rPr>
                        <a:t>June)</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Times New Roman"/>
                        </a:rPr>
                        <a:t>10,246 GBP as</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tuition fee plus</a:t>
                      </a:r>
                      <a:br>
                        <a:rPr lang="en-US" sz="900" b="1" i="0" u="none" strike="noStrike" dirty="0">
                          <a:solidFill>
                            <a:srgbClr val="000000"/>
                          </a:solidFill>
                          <a:latin typeface="Times New Roman"/>
                        </a:rPr>
                      </a:br>
                      <a:r>
                        <a:rPr lang="en-US" sz="900" b="1" i="0" u="none" strike="noStrike" dirty="0">
                          <a:solidFill>
                            <a:srgbClr val="000000"/>
                          </a:solidFill>
                          <a:latin typeface="Times New Roman"/>
                        </a:rPr>
                        <a:t>additional living expenses</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768096">
                <a:tc>
                  <a:txBody>
                    <a:bodyPr/>
                    <a:lstStyle/>
                    <a:p>
                      <a:pPr algn="ctr" fontAlgn="ctr"/>
                      <a:r>
                        <a:rPr lang="en-US" sz="1400" b="1" i="0" u="none" strike="noStrike" dirty="0" err="1">
                          <a:solidFill>
                            <a:srgbClr val="7030A0"/>
                          </a:solidFill>
                          <a:latin typeface="Times New Roman"/>
                        </a:rPr>
                        <a:t>Inlaks</a:t>
                      </a:r>
                      <a:r>
                        <a:rPr lang="en-US" sz="1400" b="1" i="0" u="none" strike="noStrike" dirty="0">
                          <a:solidFill>
                            <a:srgbClr val="7030A0"/>
                          </a:solidFill>
                          <a:latin typeface="Times New Roman"/>
                        </a:rPr>
                        <a:t> Scholarship</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All levels (but</a:t>
                      </a:r>
                      <a:br>
                        <a:rPr lang="en-US" sz="1200" b="1" i="0" u="none" strike="noStrike">
                          <a:solidFill>
                            <a:srgbClr val="000000"/>
                          </a:solidFill>
                          <a:latin typeface="Times New Roman"/>
                        </a:rPr>
                      </a:br>
                      <a:r>
                        <a:rPr lang="en-US" sz="1200" b="1" i="0" u="none" strike="noStrike">
                          <a:solidFill>
                            <a:srgbClr val="000000"/>
                          </a:solidFill>
                          <a:latin typeface="Times New Roman"/>
                        </a:rPr>
                        <a:t>you must have</a:t>
                      </a:r>
                      <a:br>
                        <a:rPr lang="en-US" sz="1200" b="1" i="0" u="none" strike="noStrike">
                          <a:solidFill>
                            <a:srgbClr val="000000"/>
                          </a:solidFill>
                          <a:latin typeface="Times New Roman"/>
                        </a:rPr>
                      </a:br>
                      <a:r>
                        <a:rPr lang="en-US" sz="1200" b="1" i="0" u="none" strike="noStrike">
                          <a:solidFill>
                            <a:srgbClr val="000000"/>
                          </a:solidFill>
                          <a:latin typeface="Times New Roman"/>
                        </a:rPr>
                        <a:t>an undergraduate</a:t>
                      </a:r>
                      <a:br>
                        <a:rPr lang="en-US" sz="1200" b="1" i="0" u="none" strike="noStrike">
                          <a:solidFill>
                            <a:srgbClr val="000000"/>
                          </a:solidFill>
                          <a:latin typeface="Times New Roman"/>
                        </a:rPr>
                      </a:br>
                      <a:r>
                        <a:rPr lang="en-US" sz="1200" b="1" i="0" u="none" strike="noStrike">
                          <a:solidFill>
                            <a:srgbClr val="000000"/>
                          </a:solidFill>
                          <a:latin typeface="Times New Roman"/>
                        </a:rPr>
                        <a:t>degree)</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Times New Roman"/>
                        </a:rPr>
                        <a: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Undergraduate degree,</a:t>
                      </a:r>
                      <a:br>
                        <a:rPr lang="en-US" sz="900" b="1" i="0" u="none" strike="noStrike">
                          <a:solidFill>
                            <a:srgbClr val="000000"/>
                          </a:solidFill>
                          <a:latin typeface="Times New Roman"/>
                        </a:rPr>
                      </a:br>
                      <a:r>
                        <a:rPr lang="en-US" sz="900" b="1" i="0" u="none" strike="noStrike">
                          <a:solidFill>
                            <a:srgbClr val="000000"/>
                          </a:solidFill>
                          <a:latin typeface="Times New Roman"/>
                        </a:rPr>
                        <a:t>offer letter from a ‘topranking'</a:t>
                      </a:r>
                      <a:br>
                        <a:rPr lang="en-US" sz="900" b="1" i="0" u="none" strike="noStrike">
                          <a:solidFill>
                            <a:srgbClr val="000000"/>
                          </a:solidFill>
                          <a:latin typeface="Times New Roman"/>
                        </a:rPr>
                      </a:br>
                      <a:r>
                        <a:rPr lang="en-US" sz="900" b="1" i="0" u="none" strike="noStrike">
                          <a:solidFill>
                            <a:srgbClr val="000000"/>
                          </a:solidFill>
                          <a:latin typeface="Times New Roman"/>
                        </a:rPr>
                        <a:t>institution</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January - April</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Times New Roman"/>
                        </a:rPr>
                        <a:t>-</a:t>
                      </a:r>
                    </a:p>
                  </a:txBody>
                  <a:tcPr marL="4645" marR="4645" marT="46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152400"/>
          <a:ext cx="8686800" cy="6493107"/>
        </p:xfrm>
        <a:graphic>
          <a:graphicData uri="http://schemas.openxmlformats.org/drawingml/2006/table">
            <a:tbl>
              <a:tblPr/>
              <a:tblGrid>
                <a:gridCol w="8686800">
                  <a:extLst>
                    <a:ext uri="{9D8B030D-6E8A-4147-A177-3AD203B41FA5}">
                      <a16:colId xmlns:a16="http://schemas.microsoft.com/office/drawing/2014/main" val="20000"/>
                    </a:ext>
                  </a:extLst>
                </a:gridCol>
              </a:tblGrid>
              <a:tr h="791844">
                <a:tc>
                  <a:txBody>
                    <a:bodyPr/>
                    <a:lstStyle/>
                    <a:p>
                      <a:pPr algn="l" fontAlgn="ctr"/>
                      <a:r>
                        <a:rPr lang="en-US" sz="1400" b="1" i="0" u="none" strike="noStrike" dirty="0">
                          <a:solidFill>
                            <a:srgbClr val="C00000"/>
                          </a:solidFill>
                          <a:latin typeface="Times New Roman"/>
                        </a:rPr>
                        <a:t>British Council GREAT scholarships </a:t>
                      </a:r>
                      <a:r>
                        <a:rPr lang="en-US" sz="1400" b="1" i="0" u="none" strike="noStrike" dirty="0">
                          <a:solidFill>
                            <a:srgbClr val="000000"/>
                          </a:solidFill>
                          <a:latin typeface="Times New Roman"/>
                        </a:rPr>
                        <a:t>for Indian Students - A selection of scholarships are offered by the British Council, to support Indian students applying to study abroad in the UK.</a:t>
                      </a:r>
                    </a:p>
                  </a:txBody>
                  <a:tcPr marL="4963" marR="4963" marT="4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32586">
                <a:tc>
                  <a:txBody>
                    <a:bodyPr/>
                    <a:lstStyle/>
                    <a:p>
                      <a:pPr algn="l" fontAlgn="ctr"/>
                      <a:r>
                        <a:rPr lang="en-US" sz="1400" b="1" i="0" u="none" strike="noStrike" dirty="0">
                          <a:solidFill>
                            <a:srgbClr val="C00000"/>
                          </a:solidFill>
                          <a:latin typeface="Times New Roman"/>
                        </a:rPr>
                        <a:t>Charles Wallace India Trust Scholarships </a:t>
                      </a:r>
                      <a:r>
                        <a:rPr lang="en-US" sz="1400" b="1" i="0" u="none" strike="noStrike" dirty="0">
                          <a:solidFill>
                            <a:srgbClr val="000000"/>
                          </a:solidFill>
                          <a:latin typeface="Times New Roman"/>
                        </a:rPr>
                        <a:t>- For Indian students who wish to study in the UK. Open to doctoral students, research students and visiting fellows.</a:t>
                      </a:r>
                    </a:p>
                  </a:txBody>
                  <a:tcPr marL="4963" marR="4963" marT="4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51103">
                <a:tc>
                  <a:txBody>
                    <a:bodyPr/>
                    <a:lstStyle/>
                    <a:p>
                      <a:pPr algn="l" fontAlgn="ctr"/>
                      <a:r>
                        <a:rPr lang="en-US" sz="1400" b="1" i="0" u="none" strike="noStrike" dirty="0" err="1">
                          <a:solidFill>
                            <a:srgbClr val="C00000"/>
                          </a:solidFill>
                          <a:latin typeface="Times New Roman"/>
                        </a:rPr>
                        <a:t>Heriot</a:t>
                      </a:r>
                      <a:r>
                        <a:rPr lang="en-US" sz="1400" b="1" i="0" u="none" strike="noStrike" dirty="0">
                          <a:solidFill>
                            <a:srgbClr val="C00000"/>
                          </a:solidFill>
                          <a:latin typeface="Times New Roman"/>
                        </a:rPr>
                        <a:t> Watt SML International Merit Scholarships </a:t>
                      </a:r>
                      <a:r>
                        <a:rPr lang="en-US" sz="1400" b="1" i="0" u="none" strike="noStrike" dirty="0">
                          <a:solidFill>
                            <a:srgbClr val="000000"/>
                          </a:solidFill>
                          <a:latin typeface="Times New Roman"/>
                        </a:rPr>
                        <a:t>for </a:t>
                      </a:r>
                      <a:r>
                        <a:rPr lang="en-US" sz="1400" b="1" i="0" u="none" strike="noStrike" dirty="0" err="1">
                          <a:solidFill>
                            <a:srgbClr val="000000"/>
                          </a:solidFill>
                          <a:latin typeface="Times New Roman"/>
                        </a:rPr>
                        <a:t>Idian</a:t>
                      </a:r>
                      <a:r>
                        <a:rPr lang="en-US" sz="1400" b="1" i="0" u="none" strike="noStrike" dirty="0">
                          <a:solidFill>
                            <a:srgbClr val="000000"/>
                          </a:solidFill>
                          <a:latin typeface="Times New Roman"/>
                        </a:rPr>
                        <a:t> Students - Open to Indian students at postgraduate level studying at </a:t>
                      </a:r>
                      <a:r>
                        <a:rPr lang="en-US" sz="1400" b="1" i="0" u="none" strike="noStrike" dirty="0" err="1">
                          <a:solidFill>
                            <a:srgbClr val="000000"/>
                          </a:solidFill>
                          <a:latin typeface="Times New Roman"/>
                        </a:rPr>
                        <a:t>Heriot</a:t>
                      </a:r>
                      <a:r>
                        <a:rPr lang="en-US" sz="1400" b="1" i="0" u="none" strike="noStrike" dirty="0">
                          <a:solidFill>
                            <a:srgbClr val="000000"/>
                          </a:solidFill>
                          <a:latin typeface="Times New Roman"/>
                        </a:rPr>
                        <a:t> Watt University in the UK on a taught program within the School of Energy, </a:t>
                      </a:r>
                      <a:r>
                        <a:rPr lang="en-US" sz="1400" b="1" i="0" u="none" strike="noStrike" dirty="0" err="1">
                          <a:solidFill>
                            <a:srgbClr val="000000"/>
                          </a:solidFill>
                          <a:latin typeface="Times New Roman"/>
                        </a:rPr>
                        <a:t>Geoscience</a:t>
                      </a:r>
                      <a:r>
                        <a:rPr lang="en-US" sz="1400" b="1" i="0" u="none" strike="noStrike" dirty="0">
                          <a:solidFill>
                            <a:srgbClr val="000000"/>
                          </a:solidFill>
                          <a:latin typeface="Times New Roman"/>
                        </a:rPr>
                        <a:t>, Infrastructure and Society.</a:t>
                      </a:r>
                    </a:p>
                  </a:txBody>
                  <a:tcPr marL="4963" marR="4963" marT="4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91844">
                <a:tc>
                  <a:txBody>
                    <a:bodyPr/>
                    <a:lstStyle/>
                    <a:p>
                      <a:pPr algn="l" fontAlgn="ctr"/>
                      <a:r>
                        <a:rPr lang="en-US" sz="1400" b="1" i="0" u="none" strike="noStrike" dirty="0">
                          <a:solidFill>
                            <a:srgbClr val="C00000"/>
                          </a:solidFill>
                          <a:latin typeface="Times New Roman"/>
                        </a:rPr>
                        <a:t>LSE Commonwealth Shared Scholarship </a:t>
                      </a:r>
                      <a:r>
                        <a:rPr lang="en-US" sz="1400" b="1" i="0" u="none" strike="noStrike" dirty="0">
                          <a:solidFill>
                            <a:srgbClr val="000000"/>
                          </a:solidFill>
                          <a:latin typeface="Times New Roman"/>
                        </a:rPr>
                        <a:t>Scheme (CSSS) - Five awards are available to international students from commonwealth countries (</a:t>
                      </a:r>
                      <a:r>
                        <a:rPr lang="en-US" sz="1400" b="1" i="0" u="none" strike="noStrike" dirty="0" err="1">
                          <a:solidFill>
                            <a:srgbClr val="000000"/>
                          </a:solidFill>
                          <a:latin typeface="Times New Roman"/>
                        </a:rPr>
                        <a:t>inclding</a:t>
                      </a:r>
                      <a:r>
                        <a:rPr lang="en-US" sz="1400" b="1" i="0" u="none" strike="noStrike" dirty="0">
                          <a:solidFill>
                            <a:srgbClr val="000000"/>
                          </a:solidFill>
                          <a:latin typeface="Times New Roman"/>
                        </a:rPr>
                        <a:t> India) to study at postgraduate level at the London School of Economics and Political Science (LSE).</a:t>
                      </a:r>
                    </a:p>
                  </a:txBody>
                  <a:tcPr marL="4963" marR="4963" marT="4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310359">
                <a:tc>
                  <a:txBody>
                    <a:bodyPr/>
                    <a:lstStyle/>
                    <a:p>
                      <a:pPr algn="l" fontAlgn="ctr"/>
                      <a:r>
                        <a:rPr lang="en-US" sz="1400" b="1" i="0" u="none" strike="noStrike" dirty="0">
                          <a:solidFill>
                            <a:srgbClr val="C00000"/>
                          </a:solidFill>
                          <a:latin typeface="Times New Roman"/>
                        </a:rPr>
                        <a:t>Ms. Agatha Harrison Memorial Fellowship </a:t>
                      </a:r>
                      <a:r>
                        <a:rPr lang="en-US" sz="1400" b="1" i="0" u="none" strike="noStrike" dirty="0">
                          <a:solidFill>
                            <a:srgbClr val="000000"/>
                          </a:solidFill>
                          <a:latin typeface="Times New Roman"/>
                        </a:rPr>
                        <a:t>at St. </a:t>
                      </a:r>
                      <a:r>
                        <a:rPr lang="en-US" sz="1400" b="1" i="0" u="none" strike="noStrike" dirty="0" err="1">
                          <a:solidFill>
                            <a:srgbClr val="000000"/>
                          </a:solidFill>
                          <a:latin typeface="Times New Roman"/>
                        </a:rPr>
                        <a:t>Antomy's</a:t>
                      </a:r>
                      <a:r>
                        <a:rPr lang="en-US" sz="1400" b="1" i="0" u="none" strike="noStrike" dirty="0">
                          <a:solidFill>
                            <a:srgbClr val="000000"/>
                          </a:solidFill>
                          <a:latin typeface="Times New Roman"/>
                        </a:rPr>
                        <a:t> College - Indian government fellowship offered to Indian students pursuing study at the University of Oxford's St. Antony's College in the field of history, economics and political science. Only available to high-achieving postgraduate research students.</a:t>
                      </a:r>
                    </a:p>
                  </a:txBody>
                  <a:tcPr marL="4963" marR="4963" marT="4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91844">
                <a:tc>
                  <a:txBody>
                    <a:bodyPr/>
                    <a:lstStyle/>
                    <a:p>
                      <a:pPr algn="l" fontAlgn="t"/>
                      <a:r>
                        <a:rPr lang="en-US" sz="1400" b="1" i="0" u="none" strike="noStrike" dirty="0">
                          <a:solidFill>
                            <a:srgbClr val="C00000"/>
                          </a:solidFill>
                          <a:latin typeface="Times New Roman"/>
                        </a:rPr>
                        <a:t>Oxford and </a:t>
                      </a:r>
                      <a:r>
                        <a:rPr lang="en-US" sz="1400" b="1" i="0" u="none" strike="noStrike" dirty="0" err="1">
                          <a:solidFill>
                            <a:srgbClr val="C00000"/>
                          </a:solidFill>
                          <a:latin typeface="Times New Roman"/>
                        </a:rPr>
                        <a:t>Cambride</a:t>
                      </a:r>
                      <a:r>
                        <a:rPr lang="en-US" sz="1400" b="1" i="0" u="none" strike="noStrike" dirty="0">
                          <a:solidFill>
                            <a:srgbClr val="C00000"/>
                          </a:solidFill>
                          <a:latin typeface="Times New Roman"/>
                        </a:rPr>
                        <a:t> Society of India (OCSI) Scholarships </a:t>
                      </a:r>
                      <a:r>
                        <a:rPr lang="en-US" sz="1400" b="1" i="0" u="none" strike="noStrike" dirty="0">
                          <a:solidFill>
                            <a:srgbClr val="000000"/>
                          </a:solidFill>
                          <a:latin typeface="Times New Roman"/>
                        </a:rPr>
                        <a:t>- Open to Indian students at any degree level to study at Oxford University or the University of Cambridge in the UK</a:t>
                      </a:r>
                    </a:p>
                  </a:txBody>
                  <a:tcPr marL="4963" marR="4963" marT="496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15576">
                <a:tc>
                  <a:txBody>
                    <a:bodyPr/>
                    <a:lstStyle/>
                    <a:p>
                      <a:pPr algn="l" fontAlgn="ctr"/>
                      <a:r>
                        <a:rPr lang="en-US" sz="1400" b="1" i="0" u="none" strike="noStrike" dirty="0" err="1">
                          <a:solidFill>
                            <a:srgbClr val="C00000"/>
                          </a:solidFill>
                          <a:latin typeface="Times New Roman"/>
                        </a:rPr>
                        <a:t>Saltire</a:t>
                      </a:r>
                      <a:r>
                        <a:rPr lang="en-US" sz="1400" b="1" i="0" u="none" strike="noStrike" dirty="0">
                          <a:solidFill>
                            <a:srgbClr val="C00000"/>
                          </a:solidFill>
                          <a:latin typeface="Times New Roman"/>
                        </a:rPr>
                        <a:t> Scholarships - Scholarships for </a:t>
                      </a:r>
                      <a:r>
                        <a:rPr lang="en-US" sz="1400" b="1" i="0" u="none" strike="noStrike" dirty="0">
                          <a:solidFill>
                            <a:srgbClr val="000000"/>
                          </a:solidFill>
                          <a:latin typeface="Times New Roman"/>
                        </a:rPr>
                        <a:t>students from Canada, the US, India and China to study in Scotland at any degree level.</a:t>
                      </a:r>
                    </a:p>
                  </a:txBody>
                  <a:tcPr marL="4963" marR="4963" marT="4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791844">
                <a:tc>
                  <a:txBody>
                    <a:bodyPr/>
                    <a:lstStyle/>
                    <a:p>
                      <a:pPr algn="l" fontAlgn="ctr"/>
                      <a:r>
                        <a:rPr lang="en-US" sz="1400" b="1" i="0" u="none" strike="noStrike" dirty="0">
                          <a:solidFill>
                            <a:srgbClr val="C00000"/>
                          </a:solidFill>
                          <a:latin typeface="Times New Roman"/>
                        </a:rPr>
                        <a:t>Sir </a:t>
                      </a:r>
                      <a:r>
                        <a:rPr lang="en-US" sz="1400" b="1" i="0" u="none" strike="noStrike" dirty="0" err="1">
                          <a:solidFill>
                            <a:srgbClr val="C00000"/>
                          </a:solidFill>
                          <a:latin typeface="Times New Roman"/>
                        </a:rPr>
                        <a:t>Ratan</a:t>
                      </a:r>
                      <a:r>
                        <a:rPr lang="en-US" sz="1400" b="1" i="0" u="none" strike="noStrike" dirty="0">
                          <a:solidFill>
                            <a:srgbClr val="C00000"/>
                          </a:solidFill>
                          <a:latin typeface="Times New Roman"/>
                        </a:rPr>
                        <a:t> Tata Fellowships </a:t>
                      </a:r>
                      <a:r>
                        <a:rPr lang="en-US" sz="1400" b="1" i="0" u="none" strike="noStrike" dirty="0">
                          <a:solidFill>
                            <a:srgbClr val="000000"/>
                          </a:solidFill>
                          <a:latin typeface="Times New Roman"/>
                        </a:rPr>
                        <a:t>for South Asian Students at LSE - Scholarships for social science students from South Asia to study at the London School of Economics (LSE) in the UK within the LSE Asia Research Centre (ARC).</a:t>
                      </a:r>
                    </a:p>
                  </a:txBody>
                  <a:tcPr marL="4963" marR="4963" marT="4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423618"/>
          <a:ext cx="8686800" cy="5900982"/>
        </p:xfrm>
        <a:graphic>
          <a:graphicData uri="http://schemas.openxmlformats.org/drawingml/2006/table">
            <a:tbl>
              <a:tblPr/>
              <a:tblGrid>
                <a:gridCol w="3497202">
                  <a:extLst>
                    <a:ext uri="{9D8B030D-6E8A-4147-A177-3AD203B41FA5}">
                      <a16:colId xmlns:a16="http://schemas.microsoft.com/office/drawing/2014/main" val="20000"/>
                    </a:ext>
                  </a:extLst>
                </a:gridCol>
                <a:gridCol w="1751724">
                  <a:extLst>
                    <a:ext uri="{9D8B030D-6E8A-4147-A177-3AD203B41FA5}">
                      <a16:colId xmlns:a16="http://schemas.microsoft.com/office/drawing/2014/main" val="20001"/>
                    </a:ext>
                  </a:extLst>
                </a:gridCol>
                <a:gridCol w="1985911">
                  <a:extLst>
                    <a:ext uri="{9D8B030D-6E8A-4147-A177-3AD203B41FA5}">
                      <a16:colId xmlns:a16="http://schemas.microsoft.com/office/drawing/2014/main" val="20002"/>
                    </a:ext>
                  </a:extLst>
                </a:gridCol>
                <a:gridCol w="1451963">
                  <a:extLst>
                    <a:ext uri="{9D8B030D-6E8A-4147-A177-3AD203B41FA5}">
                      <a16:colId xmlns:a16="http://schemas.microsoft.com/office/drawing/2014/main" val="20003"/>
                    </a:ext>
                  </a:extLst>
                </a:gridCol>
              </a:tblGrid>
              <a:tr h="507972">
                <a:tc gridSpan="4">
                  <a:txBody>
                    <a:bodyPr/>
                    <a:lstStyle/>
                    <a:p>
                      <a:pPr algn="l" fontAlgn="ctr"/>
                      <a:r>
                        <a:rPr lang="en-US" sz="1400" b="1" i="0" u="none" strike="noStrike" dirty="0">
                          <a:solidFill>
                            <a:srgbClr val="C00000"/>
                          </a:solidFill>
                          <a:latin typeface="Times New Roman"/>
                        </a:rPr>
                        <a:t>Sussex India Scholarships </a:t>
                      </a:r>
                      <a:r>
                        <a:rPr lang="en-US" sz="1400" b="1" i="0" u="none" strike="noStrike" dirty="0">
                          <a:solidFill>
                            <a:srgbClr val="000000"/>
                          </a:solidFill>
                          <a:latin typeface="Times New Roman"/>
                        </a:rPr>
                        <a:t>- </a:t>
                      </a:r>
                      <a:r>
                        <a:rPr lang="en-US" sz="1400" b="1" i="0" u="none" strike="noStrike" dirty="0" err="1">
                          <a:solidFill>
                            <a:srgbClr val="000000"/>
                          </a:solidFill>
                          <a:latin typeface="Times New Roman"/>
                        </a:rPr>
                        <a:t>Oppartunities</a:t>
                      </a:r>
                      <a:r>
                        <a:rPr lang="en-US" sz="1400" b="1" i="0" u="none" strike="noStrike" dirty="0">
                          <a:solidFill>
                            <a:srgbClr val="000000"/>
                          </a:solidFill>
                          <a:latin typeface="Times New Roman"/>
                        </a:rPr>
                        <a:t> to gain funding at the University of Sussex in the UUK for Indian students at Master's Degree level.</a:t>
                      </a:r>
                    </a:p>
                  </a:txBody>
                  <a:tcPr marL="4963" marR="4963" marT="49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63629">
                <a:tc gridSpan="4">
                  <a:txBody>
                    <a:bodyPr/>
                    <a:lstStyle/>
                    <a:p>
                      <a:pPr algn="l" fontAlgn="ctr"/>
                      <a:r>
                        <a:rPr lang="en-US" sz="1400" b="1" i="0" u="none" strike="noStrike" dirty="0">
                          <a:solidFill>
                            <a:srgbClr val="C00000"/>
                          </a:solidFill>
                          <a:latin typeface="Times New Roman"/>
                        </a:rPr>
                        <a:t>University of Bournemouth Business School Dean's Scholarships </a:t>
                      </a:r>
                      <a:r>
                        <a:rPr lang="en-US" sz="1400" b="1" i="0" u="none" strike="noStrike" dirty="0">
                          <a:solidFill>
                            <a:srgbClr val="000000"/>
                          </a:solidFill>
                          <a:latin typeface="Times New Roman"/>
                        </a:rPr>
                        <a:t>for Master Students - A total of five scholarships for international students to study a taught master's program at Bournemouth University in the UK. Open to students from Russia, Turkey, Nigeria, China, India, South Korea for a 50 percent tuition fee reduction.</a:t>
                      </a:r>
                    </a:p>
                  </a:txBody>
                  <a:tcPr marL="4963" marR="4963" marT="49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755249">
                <a:tc gridSpan="4">
                  <a:txBody>
                    <a:bodyPr/>
                    <a:lstStyle/>
                    <a:p>
                      <a:pPr algn="l" fontAlgn="ctr"/>
                      <a:r>
                        <a:rPr lang="en-US" sz="1400" b="1" i="0" u="none" strike="noStrike" dirty="0">
                          <a:solidFill>
                            <a:srgbClr val="C00000"/>
                          </a:solidFill>
                          <a:latin typeface="Times New Roman"/>
                        </a:rPr>
                        <a:t>University of </a:t>
                      </a:r>
                      <a:r>
                        <a:rPr lang="en-US" sz="1400" b="1" i="0" u="none" strike="noStrike" dirty="0" err="1">
                          <a:solidFill>
                            <a:srgbClr val="C00000"/>
                          </a:solidFill>
                          <a:latin typeface="Times New Roman"/>
                        </a:rPr>
                        <a:t>Lincoin</a:t>
                      </a:r>
                      <a:r>
                        <a:rPr lang="en-US" sz="1400" b="1" i="0" u="none" strike="noStrike" dirty="0">
                          <a:solidFill>
                            <a:srgbClr val="C00000"/>
                          </a:solidFill>
                          <a:latin typeface="Times New Roman"/>
                        </a:rPr>
                        <a:t> India Scholarships </a:t>
                      </a:r>
                      <a:r>
                        <a:rPr lang="en-US" sz="1400" b="1" i="0" u="none" strike="noStrike" dirty="0">
                          <a:solidFill>
                            <a:srgbClr val="000000"/>
                          </a:solidFill>
                          <a:latin typeface="Times New Roman"/>
                        </a:rPr>
                        <a:t>- Scholarships are available for high-achieving India </a:t>
                      </a:r>
                      <a:r>
                        <a:rPr lang="en-US" sz="1400" b="1" i="0" u="none" strike="noStrike" dirty="0" err="1">
                          <a:solidFill>
                            <a:srgbClr val="000000"/>
                          </a:solidFill>
                          <a:latin typeface="Times New Roman"/>
                        </a:rPr>
                        <a:t>postgraducate</a:t>
                      </a:r>
                      <a:r>
                        <a:rPr lang="en-US" sz="1400" b="1" i="0" u="none" strike="noStrike" dirty="0">
                          <a:solidFill>
                            <a:srgbClr val="000000"/>
                          </a:solidFill>
                          <a:latin typeface="Times New Roman"/>
                        </a:rPr>
                        <a:t> students, offered in the form of </a:t>
                      </a:r>
                      <a:r>
                        <a:rPr lang="en-US" sz="1400" b="1" i="0" u="none" strike="noStrike" dirty="0">
                          <a:solidFill>
                            <a:srgbClr val="000000"/>
                          </a:solidFill>
                          <a:latin typeface="Calibri"/>
                        </a:rPr>
                        <a:t>£50,000 </a:t>
                      </a:r>
                      <a:r>
                        <a:rPr lang="en-US" sz="1400" b="1" i="0" u="none" strike="noStrike" dirty="0" err="1">
                          <a:solidFill>
                            <a:srgbClr val="000000"/>
                          </a:solidFill>
                          <a:latin typeface="Calibri"/>
                        </a:rPr>
                        <a:t>tuitaion</a:t>
                      </a:r>
                      <a:r>
                        <a:rPr lang="en-US" sz="1400" b="1" i="0" u="none" strike="noStrike" dirty="0">
                          <a:solidFill>
                            <a:srgbClr val="000000"/>
                          </a:solidFill>
                          <a:latin typeface="Calibri"/>
                        </a:rPr>
                        <a:t> fee reductions.</a:t>
                      </a:r>
                      <a:endParaRPr lang="en-US" sz="1400" b="1" i="0" u="none" strike="noStrike" dirty="0">
                        <a:solidFill>
                          <a:srgbClr val="000000"/>
                        </a:solidFill>
                        <a:latin typeface="Times New Roman"/>
                      </a:endParaRPr>
                    </a:p>
                  </a:txBody>
                  <a:tcPr marL="4963" marR="4963" marT="49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507972">
                <a:tc gridSpan="4">
                  <a:txBody>
                    <a:bodyPr/>
                    <a:lstStyle/>
                    <a:p>
                      <a:pPr algn="l" fontAlgn="ctr"/>
                      <a:r>
                        <a:rPr lang="en-US" sz="1400" b="1" i="0" u="none" strike="noStrike" dirty="0">
                          <a:solidFill>
                            <a:srgbClr val="C00000"/>
                          </a:solidFill>
                          <a:latin typeface="Times New Roman"/>
                        </a:rPr>
                        <a:t>University of Oxford Felix Scholarships </a:t>
                      </a:r>
                      <a:r>
                        <a:rPr lang="en-US" sz="1400" b="1" i="0" u="none" strike="noStrike" dirty="0">
                          <a:solidFill>
                            <a:srgbClr val="000000"/>
                          </a:solidFill>
                          <a:latin typeface="Times New Roman"/>
                        </a:rPr>
                        <a:t>for Indian Students - Graduate funding opportunities for Indian students studying at the University of Oxford.</a:t>
                      </a:r>
                    </a:p>
                  </a:txBody>
                  <a:tcPr marL="4963" marR="4963" marT="49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56105">
                <a:tc gridSpan="4">
                  <a:txBody>
                    <a:bodyPr/>
                    <a:lstStyle/>
                    <a:p>
                      <a:pPr algn="l" fontAlgn="ctr"/>
                      <a:r>
                        <a:rPr lang="en-US" sz="1400" b="1" i="0" u="none" strike="noStrike" dirty="0">
                          <a:solidFill>
                            <a:srgbClr val="C00000"/>
                          </a:solidFill>
                          <a:latin typeface="Times New Roman"/>
                        </a:rPr>
                        <a:t>University of Sheffield </a:t>
                      </a:r>
                      <a:r>
                        <a:rPr lang="en-US" sz="1400" b="1" i="0" u="none" strike="noStrike" dirty="0">
                          <a:solidFill>
                            <a:srgbClr val="000000"/>
                          </a:solidFill>
                          <a:latin typeface="Times New Roman"/>
                        </a:rPr>
                        <a:t>- A range of scholarships for undergraduate and postgraduate Indian students who show strong academic potential.</a:t>
                      </a:r>
                    </a:p>
                  </a:txBody>
                  <a:tcPr marL="4963" marR="4963" marT="49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755249">
                <a:tc gridSpan="4">
                  <a:txBody>
                    <a:bodyPr/>
                    <a:lstStyle/>
                    <a:p>
                      <a:pPr algn="l" fontAlgn="ctr"/>
                      <a:r>
                        <a:rPr lang="en-US" sz="1400" b="1" i="0" u="none" strike="noStrike" dirty="0">
                          <a:solidFill>
                            <a:srgbClr val="C00000"/>
                          </a:solidFill>
                          <a:latin typeface="Times New Roman"/>
                        </a:rPr>
                        <a:t>University of Southampton LLM </a:t>
                      </a:r>
                      <a:r>
                        <a:rPr lang="en-US" sz="1400" b="1" i="0" u="none" strike="noStrike" dirty="0" err="1">
                          <a:solidFill>
                            <a:srgbClr val="C00000"/>
                          </a:solidFill>
                          <a:latin typeface="Times New Roman"/>
                        </a:rPr>
                        <a:t>Iinternational</a:t>
                      </a:r>
                      <a:r>
                        <a:rPr lang="en-US" sz="1400" b="1" i="0" u="none" strike="noStrike" dirty="0">
                          <a:solidFill>
                            <a:srgbClr val="C00000"/>
                          </a:solidFill>
                          <a:latin typeface="Times New Roman"/>
                        </a:rPr>
                        <a:t> Scholarships </a:t>
                      </a:r>
                      <a:r>
                        <a:rPr lang="en-US" sz="1400" b="1" i="0" u="none" strike="noStrike" dirty="0">
                          <a:solidFill>
                            <a:srgbClr val="000000"/>
                          </a:solidFill>
                          <a:latin typeface="Times New Roman"/>
                        </a:rPr>
                        <a:t>- International scholarships to study law at postgraduate level at the U K's University of Southampton. Open to all students from outside of the European Union.</a:t>
                      </a:r>
                    </a:p>
                  </a:txBody>
                  <a:tcPr marL="4963" marR="4963" marT="49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755249">
                <a:tc gridSpan="4">
                  <a:txBody>
                    <a:bodyPr/>
                    <a:lstStyle/>
                    <a:p>
                      <a:pPr algn="l" fontAlgn="ctr"/>
                      <a:r>
                        <a:rPr lang="en-US" sz="1400" b="1" i="0" u="none" strike="noStrike" dirty="0">
                          <a:solidFill>
                            <a:srgbClr val="C00000"/>
                          </a:solidFill>
                          <a:latin typeface="Times New Roman"/>
                        </a:rPr>
                        <a:t>UWE International Scholarships </a:t>
                      </a:r>
                      <a:r>
                        <a:rPr lang="en-US" sz="1400" b="1" i="0" u="none" strike="noStrike" dirty="0">
                          <a:solidFill>
                            <a:srgbClr val="000000"/>
                          </a:solidFill>
                          <a:latin typeface="Times New Roman"/>
                        </a:rPr>
                        <a:t>- UWE Bristol University in the UK is offering undergraduate and postgraduate </a:t>
                      </a:r>
                      <a:r>
                        <a:rPr lang="en-US" sz="1400" b="1" i="0" u="none" strike="noStrike" dirty="0" err="1">
                          <a:solidFill>
                            <a:srgbClr val="000000"/>
                          </a:solidFill>
                          <a:latin typeface="Times New Roman"/>
                        </a:rPr>
                        <a:t>tuitoin</a:t>
                      </a:r>
                      <a:r>
                        <a:rPr lang="en-US" sz="1400" b="1" i="0" u="none" strike="noStrike" dirty="0">
                          <a:solidFill>
                            <a:srgbClr val="000000"/>
                          </a:solidFill>
                          <a:latin typeface="Times New Roman"/>
                        </a:rPr>
                        <a:t> fee discount scholarships for students from several </a:t>
                      </a:r>
                      <a:r>
                        <a:rPr lang="en-US" sz="1400" b="1" i="0" u="none" strike="noStrike" dirty="0" err="1">
                          <a:solidFill>
                            <a:srgbClr val="000000"/>
                          </a:solidFill>
                          <a:latin typeface="Times New Roman"/>
                        </a:rPr>
                        <a:t>ountries</a:t>
                      </a:r>
                      <a:r>
                        <a:rPr lang="en-US" sz="1400" b="1" i="0" u="none" strike="noStrike" dirty="0">
                          <a:solidFill>
                            <a:srgbClr val="000000"/>
                          </a:solidFill>
                          <a:latin typeface="Times New Roman"/>
                        </a:rPr>
                        <a:t>, including India.</a:t>
                      </a:r>
                    </a:p>
                  </a:txBody>
                  <a:tcPr marL="4963" marR="4963" marT="49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297432">
                <a:tc>
                  <a:txBody>
                    <a:bodyPr/>
                    <a:lstStyle/>
                    <a:p>
                      <a:pPr algn="l" fontAlgn="ctr"/>
                      <a:r>
                        <a:rPr lang="en-US" sz="1400" b="1" i="0" u="none" strike="noStrike" dirty="0">
                          <a:solidFill>
                            <a:srgbClr val="C00000"/>
                          </a:solidFill>
                          <a:latin typeface="Times New Roman"/>
                        </a:rPr>
                        <a:t>Gates Cambridge Scholarships</a:t>
                      </a:r>
                    </a:p>
                  </a:txBody>
                  <a:tcPr marL="4963" marR="4963" marT="4963" marB="0" anchor="ctr">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400" b="1" i="0" u="none" strike="noStrike" dirty="0">
                        <a:solidFill>
                          <a:srgbClr val="C00000"/>
                        </a:solidFill>
                        <a:latin typeface="Times New Roman"/>
                      </a:endParaRPr>
                    </a:p>
                  </a:txBody>
                  <a:tcPr marL="4963" marR="4963" marT="4963"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400" b="1" i="0" u="none" strike="noStrike" dirty="0">
                        <a:solidFill>
                          <a:srgbClr val="C00000"/>
                        </a:solidFill>
                        <a:latin typeface="Times New Roman"/>
                      </a:endParaRPr>
                    </a:p>
                  </a:txBody>
                  <a:tcPr marL="4963" marR="4963" marT="4963"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400" b="1" i="0" u="none" strike="noStrike" dirty="0">
                        <a:solidFill>
                          <a:srgbClr val="C00000"/>
                        </a:solidFill>
                        <a:latin typeface="Times New Roman"/>
                      </a:endParaRPr>
                    </a:p>
                  </a:txBody>
                  <a:tcPr marL="4963" marR="4963" marT="4963" marB="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7"/>
                  </a:ext>
                </a:extLst>
              </a:tr>
              <a:tr h="297432">
                <a:tc>
                  <a:txBody>
                    <a:bodyPr/>
                    <a:lstStyle/>
                    <a:p>
                      <a:pPr algn="l" fontAlgn="ctr"/>
                      <a:r>
                        <a:rPr lang="en-US" sz="1400" b="1" i="0" u="none" strike="noStrike" dirty="0">
                          <a:solidFill>
                            <a:srgbClr val="C00000"/>
                          </a:solidFill>
                          <a:latin typeface="Times New Roman"/>
                        </a:rPr>
                        <a:t>Clarendon Scholarships University of Oxford</a:t>
                      </a:r>
                    </a:p>
                  </a:txBody>
                  <a:tcPr marL="4963" marR="4963" marT="4963"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ctr"/>
                      <a:endParaRPr lang="en-US" sz="1400" b="1" i="0" u="none" strike="noStrike">
                        <a:solidFill>
                          <a:srgbClr val="C00000"/>
                        </a:solidFill>
                        <a:latin typeface="Times New Roman"/>
                      </a:endParaRPr>
                    </a:p>
                  </a:txBody>
                  <a:tcPr marL="4963" marR="4963" marT="4963" marB="0" anchor="ctr">
                    <a:lnL>
                      <a:noFill/>
                    </a:lnL>
                    <a:lnR>
                      <a:noFill/>
                    </a:lnR>
                    <a:lnT>
                      <a:noFill/>
                    </a:lnT>
                    <a:lnB>
                      <a:noFill/>
                    </a:lnB>
                  </a:tcPr>
                </a:tc>
                <a:tc>
                  <a:txBody>
                    <a:bodyPr/>
                    <a:lstStyle/>
                    <a:p>
                      <a:pPr algn="l" fontAlgn="ctr"/>
                      <a:endParaRPr lang="en-US" sz="1400" b="1" i="0" u="none" strike="noStrike">
                        <a:solidFill>
                          <a:srgbClr val="C00000"/>
                        </a:solidFill>
                        <a:latin typeface="Times New Roman"/>
                      </a:endParaRPr>
                    </a:p>
                  </a:txBody>
                  <a:tcPr marL="4963" marR="4963" marT="4963" marB="0" anchor="ctr">
                    <a:lnL>
                      <a:noFill/>
                    </a:lnL>
                    <a:lnR>
                      <a:noFill/>
                    </a:lnR>
                    <a:lnT>
                      <a:noFill/>
                    </a:lnT>
                    <a:lnB>
                      <a:noFill/>
                    </a:lnB>
                  </a:tcPr>
                </a:tc>
                <a:tc>
                  <a:txBody>
                    <a:bodyPr/>
                    <a:lstStyle/>
                    <a:p>
                      <a:pPr algn="l" fontAlgn="ctr"/>
                      <a:endParaRPr lang="en-US" sz="1400" b="1" i="0" u="none" strike="noStrike" dirty="0">
                        <a:solidFill>
                          <a:srgbClr val="C00000"/>
                        </a:solidFill>
                        <a:latin typeface="Times New Roman"/>
                      </a:endParaRPr>
                    </a:p>
                  </a:txBody>
                  <a:tcPr marL="4963" marR="4963" marT="4963" marB="0" anchor="ctr">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297432">
                <a:tc>
                  <a:txBody>
                    <a:bodyPr/>
                    <a:lstStyle/>
                    <a:p>
                      <a:pPr algn="l" fontAlgn="ctr"/>
                      <a:r>
                        <a:rPr lang="en-US" sz="1400" b="1" i="0" u="none" strike="noStrike">
                          <a:solidFill>
                            <a:srgbClr val="C00000"/>
                          </a:solidFill>
                          <a:latin typeface="Times New Roman"/>
                        </a:rPr>
                        <a:t>Warwick Chancellor's International Scholarships</a:t>
                      </a:r>
                    </a:p>
                  </a:txBody>
                  <a:tcPr marL="4963" marR="4963" marT="4963"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ctr"/>
                      <a:endParaRPr lang="en-US" sz="1400" b="1" i="0" u="none" strike="noStrike">
                        <a:solidFill>
                          <a:srgbClr val="C00000"/>
                        </a:solidFill>
                        <a:latin typeface="Times New Roman"/>
                      </a:endParaRPr>
                    </a:p>
                  </a:txBody>
                  <a:tcPr marL="4963" marR="4963" marT="4963" marB="0" anchor="ctr">
                    <a:lnL>
                      <a:noFill/>
                    </a:lnL>
                    <a:lnR>
                      <a:noFill/>
                    </a:lnR>
                    <a:lnT>
                      <a:noFill/>
                    </a:lnT>
                    <a:lnB>
                      <a:noFill/>
                    </a:lnB>
                  </a:tcPr>
                </a:tc>
                <a:tc>
                  <a:txBody>
                    <a:bodyPr/>
                    <a:lstStyle/>
                    <a:p>
                      <a:pPr algn="l" fontAlgn="ctr"/>
                      <a:endParaRPr lang="en-US" sz="1400" b="1" i="0" u="none" strike="noStrike">
                        <a:solidFill>
                          <a:srgbClr val="C00000"/>
                        </a:solidFill>
                        <a:latin typeface="Times New Roman"/>
                      </a:endParaRPr>
                    </a:p>
                  </a:txBody>
                  <a:tcPr marL="4963" marR="4963" marT="4963" marB="0" anchor="ctr">
                    <a:lnL>
                      <a:noFill/>
                    </a:lnL>
                    <a:lnR>
                      <a:noFill/>
                    </a:lnR>
                    <a:lnT>
                      <a:noFill/>
                    </a:lnT>
                    <a:lnB>
                      <a:noFill/>
                    </a:lnB>
                  </a:tcPr>
                </a:tc>
                <a:tc>
                  <a:txBody>
                    <a:bodyPr/>
                    <a:lstStyle/>
                    <a:p>
                      <a:pPr algn="l" fontAlgn="ctr"/>
                      <a:endParaRPr lang="en-US" sz="1400" b="1" i="0" u="none" strike="noStrike" dirty="0">
                        <a:solidFill>
                          <a:srgbClr val="C00000"/>
                        </a:solidFill>
                        <a:latin typeface="Times New Roman"/>
                      </a:endParaRPr>
                    </a:p>
                  </a:txBody>
                  <a:tcPr marL="4963" marR="4963" marT="4963" marB="0" anchor="ctr">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297432">
                <a:tc>
                  <a:txBody>
                    <a:bodyPr/>
                    <a:lstStyle/>
                    <a:p>
                      <a:pPr algn="l" fontAlgn="ctr"/>
                      <a:r>
                        <a:rPr lang="en-US" sz="1400" b="1" i="0" u="none" strike="noStrike">
                          <a:solidFill>
                            <a:srgbClr val="C00000"/>
                          </a:solidFill>
                          <a:latin typeface="Times New Roman"/>
                        </a:rPr>
                        <a:t>Westminister Full International Scholarship</a:t>
                      </a:r>
                    </a:p>
                  </a:txBody>
                  <a:tcPr marL="4963" marR="4963" marT="4963"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ctr"/>
                      <a:endParaRPr lang="en-US" sz="1400" b="0" i="0" u="none" strike="noStrike">
                        <a:solidFill>
                          <a:srgbClr val="C00000"/>
                        </a:solidFill>
                        <a:latin typeface="Times New Roman"/>
                      </a:endParaRPr>
                    </a:p>
                  </a:txBody>
                  <a:tcPr marL="4963" marR="4963" marT="496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endParaRPr lang="en-US" sz="1400" b="0" i="0" u="none" strike="noStrike">
                        <a:solidFill>
                          <a:srgbClr val="C00000"/>
                        </a:solidFill>
                        <a:latin typeface="Times New Roman"/>
                      </a:endParaRPr>
                    </a:p>
                  </a:txBody>
                  <a:tcPr marL="4963" marR="4963" marT="496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endParaRPr lang="en-US" sz="1400" b="0" i="0" u="none" strike="noStrike" dirty="0">
                        <a:solidFill>
                          <a:srgbClr val="C00000"/>
                        </a:solidFill>
                        <a:latin typeface="Times New Roman"/>
                      </a:endParaRPr>
                    </a:p>
                  </a:txBody>
                  <a:tcPr marL="4963" marR="4963" marT="4963"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752602" y="914408"/>
          <a:ext cx="8686799" cy="4267193"/>
        </p:xfrm>
        <a:graphic>
          <a:graphicData uri="http://schemas.openxmlformats.org/drawingml/2006/table">
            <a:tbl>
              <a:tblPr/>
              <a:tblGrid>
                <a:gridCol w="8686799">
                  <a:extLst>
                    <a:ext uri="{9D8B030D-6E8A-4147-A177-3AD203B41FA5}">
                      <a16:colId xmlns:a16="http://schemas.microsoft.com/office/drawing/2014/main" val="20000"/>
                    </a:ext>
                  </a:extLst>
                </a:gridCol>
              </a:tblGrid>
              <a:tr h="1012921">
                <a:tc>
                  <a:txBody>
                    <a:bodyPr/>
                    <a:lstStyle/>
                    <a:p>
                      <a:pPr algn="ctr" fontAlgn="ctr"/>
                      <a:r>
                        <a:rPr lang="en-US" sz="2800" b="1" i="0" u="none" strike="noStrike" dirty="0">
                          <a:solidFill>
                            <a:srgbClr val="FF0000"/>
                          </a:solidFill>
                          <a:latin typeface="Times New Roman"/>
                        </a:rPr>
                        <a:t>SWEDEN</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38786">
                <a:tc>
                  <a:txBody>
                    <a:bodyPr/>
                    <a:lstStyle/>
                    <a:p>
                      <a:pPr algn="ctr" fontAlgn="b"/>
                      <a:r>
                        <a:rPr lang="en-US" sz="1600" b="1" i="0" u="none" strike="noStrike" dirty="0">
                          <a:solidFill>
                            <a:srgbClr val="000000"/>
                          </a:solidFill>
                          <a:latin typeface="Times New Roman"/>
                        </a:rPr>
                        <a:t>Exams for Sweden</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2581">
                <a:tc>
                  <a:txBody>
                    <a:bodyPr/>
                    <a:lstStyle/>
                    <a:p>
                      <a:pPr algn="ctr" fontAlgn="b"/>
                      <a:r>
                        <a:rPr lang="en-US" sz="1600" b="1" i="0" u="none" strike="noStrike" dirty="0">
                          <a:solidFill>
                            <a:srgbClr val="000000"/>
                          </a:solidFill>
                          <a:latin typeface="Times New Roman"/>
                        </a:rPr>
                        <a:t>International English Language Testing System [IELTS]</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52581">
                <a:tc>
                  <a:txBody>
                    <a:bodyPr/>
                    <a:lstStyle/>
                    <a:p>
                      <a:pPr algn="ctr" fontAlgn="b"/>
                      <a:r>
                        <a:rPr lang="en-US" sz="1600" b="1" i="0" u="none" strike="noStrike">
                          <a:solidFill>
                            <a:srgbClr val="000000"/>
                          </a:solidFill>
                          <a:latin typeface="Times New Roman"/>
                        </a:rPr>
                        <a:t>Test of English as a Foreign Language [TOEFL]</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2581">
                <a:tc>
                  <a:txBody>
                    <a:bodyPr/>
                    <a:lstStyle/>
                    <a:p>
                      <a:pPr algn="ctr" fontAlgn="b"/>
                      <a:r>
                        <a:rPr lang="en-US" sz="1600" b="1" i="0" u="none" strike="noStrike">
                          <a:solidFill>
                            <a:srgbClr val="000000"/>
                          </a:solidFill>
                          <a:latin typeface="Times New Roman"/>
                        </a:rPr>
                        <a:t>Pearson Test of English [PTE]</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52581">
                <a:tc>
                  <a:txBody>
                    <a:bodyPr/>
                    <a:lstStyle/>
                    <a:p>
                      <a:pPr algn="ctr" fontAlgn="b"/>
                      <a:r>
                        <a:rPr lang="en-US" sz="1600" b="1" i="0" u="none" strike="noStrike">
                          <a:solidFill>
                            <a:srgbClr val="000000"/>
                          </a:solidFill>
                          <a:latin typeface="Times New Roman"/>
                        </a:rPr>
                        <a:t>Graduate Record Examination [GRE]</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52581">
                <a:tc>
                  <a:txBody>
                    <a:bodyPr/>
                    <a:lstStyle/>
                    <a:p>
                      <a:pPr algn="ctr" fontAlgn="b"/>
                      <a:r>
                        <a:rPr lang="en-US" sz="1600" b="1" i="0" u="none" strike="noStrike">
                          <a:solidFill>
                            <a:srgbClr val="000000"/>
                          </a:solidFill>
                          <a:latin typeface="Times New Roman"/>
                        </a:rPr>
                        <a:t>Graduate Management Admission Test [GMAT]</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52581">
                <a:tc>
                  <a:txBody>
                    <a:bodyPr/>
                    <a:lstStyle/>
                    <a:p>
                      <a:pPr algn="ctr" fontAlgn="b"/>
                      <a:r>
                        <a:rPr lang="en-US" sz="1600" b="1" i="0" u="none" strike="noStrike" dirty="0">
                          <a:solidFill>
                            <a:srgbClr val="000000"/>
                          </a:solidFill>
                          <a:latin typeface="Times New Roman"/>
                        </a:rPr>
                        <a:t>Scholastic Aptitude Test [SAT]</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1752602" y="381001"/>
          <a:ext cx="8686799" cy="5707786"/>
        </p:xfrm>
        <a:graphic>
          <a:graphicData uri="http://schemas.openxmlformats.org/drawingml/2006/table">
            <a:tbl>
              <a:tblPr/>
              <a:tblGrid>
                <a:gridCol w="4197119">
                  <a:extLst>
                    <a:ext uri="{9D8B030D-6E8A-4147-A177-3AD203B41FA5}">
                      <a16:colId xmlns:a16="http://schemas.microsoft.com/office/drawing/2014/main" val="20000"/>
                    </a:ext>
                  </a:extLst>
                </a:gridCol>
                <a:gridCol w="2104186">
                  <a:extLst>
                    <a:ext uri="{9D8B030D-6E8A-4147-A177-3AD203B41FA5}">
                      <a16:colId xmlns:a16="http://schemas.microsoft.com/office/drawing/2014/main" val="20001"/>
                    </a:ext>
                  </a:extLst>
                </a:gridCol>
                <a:gridCol w="2385494">
                  <a:extLst>
                    <a:ext uri="{9D8B030D-6E8A-4147-A177-3AD203B41FA5}">
                      <a16:colId xmlns:a16="http://schemas.microsoft.com/office/drawing/2014/main" val="20002"/>
                    </a:ext>
                  </a:extLst>
                </a:gridCol>
              </a:tblGrid>
              <a:tr h="620810">
                <a:tc gridSpan="3">
                  <a:txBody>
                    <a:bodyPr/>
                    <a:lstStyle/>
                    <a:p>
                      <a:pPr algn="ctr" fontAlgn="ctr"/>
                      <a:r>
                        <a:rPr lang="en-US" sz="1600" b="1" i="0" u="none" strike="noStrike" dirty="0">
                          <a:solidFill>
                            <a:srgbClr val="0070C0"/>
                          </a:solidFill>
                          <a:latin typeface="Times New Roman"/>
                        </a:rPr>
                        <a:t>Top Universities to Study in Sweden</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17341">
                <a:tc>
                  <a:txBody>
                    <a:bodyPr/>
                    <a:lstStyle/>
                    <a:p>
                      <a:pPr algn="ctr" fontAlgn="ctr"/>
                      <a:r>
                        <a:rPr lang="en-US" sz="1600" b="1" i="0" u="none" strike="noStrike" dirty="0">
                          <a:solidFill>
                            <a:srgbClr val="C00000"/>
                          </a:solidFill>
                          <a:latin typeface="Times New Roman"/>
                        </a:rPr>
                        <a:t>Rankings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Top Colleges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rgbClr val="C00000"/>
                          </a:solidFill>
                          <a:latin typeface="Times New Roman"/>
                        </a:rPr>
                        <a:t>Fees</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2673">
                <a:tc>
                  <a:txBody>
                    <a:bodyPr/>
                    <a:lstStyle/>
                    <a:p>
                      <a:pPr algn="ctr" fontAlgn="b"/>
                      <a:r>
                        <a:rPr lang="en-US" sz="1600" b="1" i="0" u="none" strike="noStrike">
                          <a:solidFill>
                            <a:srgbClr val="000000"/>
                          </a:solidFill>
                          <a:latin typeface="Times New Roman"/>
                        </a:rPr>
                        <a:t>97</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Lund University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1" i="0" u="none" strike="noStrike">
                          <a:solidFill>
                            <a:srgbClr val="000000"/>
                          </a:solidFill>
                          <a:latin typeface="Times New Roman"/>
                        </a:rPr>
                        <a:t>1,00,000 - 2,00,000</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05347">
                <a:tc>
                  <a:txBody>
                    <a:bodyPr/>
                    <a:lstStyle/>
                    <a:p>
                      <a:pPr algn="ctr" fontAlgn="b"/>
                      <a:r>
                        <a:rPr lang="en-US" sz="1600" b="1" i="0" u="none" strike="noStrike">
                          <a:solidFill>
                            <a:srgbClr val="000000"/>
                          </a:solidFill>
                          <a:latin typeface="Times New Roman"/>
                        </a:rPr>
                        <a:t>98</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KTH Royal Institute of Technology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1" i="0" u="none" strike="noStrike">
                          <a:solidFill>
                            <a:srgbClr val="000000"/>
                          </a:solidFill>
                          <a:latin typeface="Times New Roman"/>
                        </a:rPr>
                        <a:t>3,10,000 - 5,20,000</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2673">
                <a:tc>
                  <a:txBody>
                    <a:bodyPr/>
                    <a:lstStyle/>
                    <a:p>
                      <a:pPr algn="ctr" fontAlgn="b"/>
                      <a:r>
                        <a:rPr lang="en-US" sz="1600" b="1" i="0" u="none" strike="noStrike">
                          <a:solidFill>
                            <a:srgbClr val="000000"/>
                          </a:solidFill>
                          <a:latin typeface="Times New Roman"/>
                        </a:rPr>
                        <a:t>124</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Uppsala University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1" i="0" u="none" strike="noStrike">
                          <a:solidFill>
                            <a:srgbClr val="000000"/>
                          </a:solidFill>
                          <a:latin typeface="Times New Roman"/>
                        </a:rPr>
                        <a:t>75,000 - 30,000</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905347">
                <a:tc>
                  <a:txBody>
                    <a:bodyPr/>
                    <a:lstStyle/>
                    <a:p>
                      <a:pPr algn="ctr" fontAlgn="b"/>
                      <a:r>
                        <a:rPr lang="en-US" sz="1600" b="1" i="0" u="none" strike="noStrike">
                          <a:solidFill>
                            <a:srgbClr val="000000"/>
                          </a:solidFill>
                          <a:latin typeface="Times New Roman"/>
                        </a:rPr>
                        <a:t>139</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Chalmers University of Technology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1" i="0" u="none" strike="noStrike">
                          <a:solidFill>
                            <a:srgbClr val="000000"/>
                          </a:solidFill>
                          <a:latin typeface="Times New Roman"/>
                        </a:rPr>
                        <a:t>75,000 - 95,000</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52673">
                <a:tc>
                  <a:txBody>
                    <a:bodyPr/>
                    <a:lstStyle/>
                    <a:p>
                      <a:pPr algn="ctr" fontAlgn="b"/>
                      <a:r>
                        <a:rPr lang="en-US" sz="1600" b="1" i="0" u="none" strike="noStrike">
                          <a:solidFill>
                            <a:srgbClr val="000000"/>
                          </a:solidFill>
                          <a:latin typeface="Times New Roman"/>
                        </a:rPr>
                        <a:t>181</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Stockholm University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1" i="0" u="none" strike="noStrike">
                          <a:solidFill>
                            <a:srgbClr val="000000"/>
                          </a:solidFill>
                          <a:latin typeface="Times New Roman"/>
                        </a:rPr>
                        <a:t>90,000 - 1,40,000</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52673">
                <a:tc>
                  <a:txBody>
                    <a:bodyPr/>
                    <a:lstStyle/>
                    <a:p>
                      <a:pPr algn="ctr" fontAlgn="b"/>
                      <a:r>
                        <a:rPr lang="en-US" sz="1600" b="1" i="0" u="none" strike="noStrike">
                          <a:solidFill>
                            <a:srgbClr val="000000"/>
                          </a:solidFill>
                          <a:latin typeface="Times New Roman"/>
                        </a:rPr>
                        <a:t>202</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University of Gothenburg</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1" i="0" u="none" strike="noStrike">
                          <a:solidFill>
                            <a:srgbClr val="000000"/>
                          </a:solidFill>
                          <a:latin typeface="Times New Roman"/>
                        </a:rPr>
                        <a:t>1,04,000 to 4,42,000</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52673">
                <a:tc>
                  <a:txBody>
                    <a:bodyPr/>
                    <a:lstStyle/>
                    <a:p>
                      <a:pPr algn="ctr" fontAlgn="b"/>
                      <a:r>
                        <a:rPr lang="en-US" sz="1600" b="1" i="0" u="none" strike="noStrike">
                          <a:solidFill>
                            <a:srgbClr val="000000"/>
                          </a:solidFill>
                          <a:latin typeface="Times New Roman"/>
                        </a:rPr>
                        <a:t>333</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Umea University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1" i="0" u="none" strike="noStrike">
                          <a:solidFill>
                            <a:srgbClr val="000000"/>
                          </a:solidFill>
                          <a:latin typeface="Times New Roman"/>
                        </a:rPr>
                        <a:t>93,000 to 2,92,000</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52673">
                <a:tc>
                  <a:txBody>
                    <a:bodyPr/>
                    <a:lstStyle/>
                    <a:p>
                      <a:pPr algn="ctr" fontAlgn="b"/>
                      <a:r>
                        <a:rPr lang="en-US" sz="1600" b="1" i="0" u="none" strike="noStrike">
                          <a:solidFill>
                            <a:srgbClr val="000000"/>
                          </a:solidFill>
                          <a:latin typeface="Times New Roman"/>
                        </a:rPr>
                        <a:t>362</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Linkoping University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1" i="0" u="none" strike="noStrike" dirty="0">
                          <a:solidFill>
                            <a:srgbClr val="000000"/>
                          </a:solidFill>
                          <a:latin typeface="Times New Roman"/>
                        </a:rPr>
                        <a:t>80,000 to 4,40,000</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228601"/>
          <a:ext cx="8686802" cy="6400800"/>
        </p:xfrm>
        <a:graphic>
          <a:graphicData uri="http://schemas.openxmlformats.org/drawingml/2006/table">
            <a:tbl>
              <a:tblPr/>
              <a:tblGrid>
                <a:gridCol w="4199059">
                  <a:extLst>
                    <a:ext uri="{9D8B030D-6E8A-4147-A177-3AD203B41FA5}">
                      <a16:colId xmlns:a16="http://schemas.microsoft.com/office/drawing/2014/main" val="20000"/>
                    </a:ext>
                  </a:extLst>
                </a:gridCol>
                <a:gridCol w="2103278">
                  <a:extLst>
                    <a:ext uri="{9D8B030D-6E8A-4147-A177-3AD203B41FA5}">
                      <a16:colId xmlns:a16="http://schemas.microsoft.com/office/drawing/2014/main" val="20001"/>
                    </a:ext>
                  </a:extLst>
                </a:gridCol>
                <a:gridCol w="2384465">
                  <a:extLst>
                    <a:ext uri="{9D8B030D-6E8A-4147-A177-3AD203B41FA5}">
                      <a16:colId xmlns:a16="http://schemas.microsoft.com/office/drawing/2014/main" val="20002"/>
                    </a:ext>
                  </a:extLst>
                </a:gridCol>
              </a:tblGrid>
              <a:tr h="418866">
                <a:tc gridSpan="3">
                  <a:txBody>
                    <a:bodyPr/>
                    <a:lstStyle/>
                    <a:p>
                      <a:pPr algn="ctr" fontAlgn="ctr"/>
                      <a:r>
                        <a:rPr lang="en-US" sz="2000" b="1" i="0" u="none" strike="noStrike" dirty="0">
                          <a:solidFill>
                            <a:srgbClr val="0070C0"/>
                          </a:solidFill>
                          <a:latin typeface="Times New Roman"/>
                        </a:rPr>
                        <a:t>Popular Programs to Study in Sweden</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49762">
                <a:tc>
                  <a:txBody>
                    <a:bodyPr/>
                    <a:lstStyle/>
                    <a:p>
                      <a:pPr algn="ctr" fontAlgn="ctr"/>
                      <a:r>
                        <a:rPr lang="en-US" sz="1600" b="1" i="0" u="none" strike="noStrike">
                          <a:solidFill>
                            <a:srgbClr val="C00000"/>
                          </a:solidFill>
                          <a:latin typeface="Times New Roman"/>
                        </a:rPr>
                        <a:t>Program</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Tuition Fees</a:t>
                      </a:r>
                      <a:br>
                        <a:rPr lang="en-US" sz="1600" b="1" i="0" u="none" strike="noStrike">
                          <a:solidFill>
                            <a:srgbClr val="C00000"/>
                          </a:solidFill>
                          <a:latin typeface="Times New Roman"/>
                        </a:rPr>
                      </a:br>
                      <a:r>
                        <a:rPr lang="en-US" sz="1600" b="1" i="0" u="none" strike="noStrike">
                          <a:solidFill>
                            <a:srgbClr val="C00000"/>
                          </a:solidFill>
                          <a:latin typeface="Times New Roman"/>
                        </a:rPr>
                        <a:t>(SEK)</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Tuition Fees</a:t>
                      </a:r>
                      <a:br>
                        <a:rPr lang="en-US" sz="1600" b="1" i="0" u="none" strike="noStrike">
                          <a:solidFill>
                            <a:srgbClr val="C00000"/>
                          </a:solidFill>
                          <a:latin typeface="Times New Roman"/>
                        </a:rPr>
                      </a:br>
                      <a:r>
                        <a:rPr lang="en-US" sz="1600" b="1" i="0" u="none" strike="noStrike">
                          <a:solidFill>
                            <a:srgbClr val="C00000"/>
                          </a:solidFill>
                          <a:latin typeface="Times New Roman"/>
                        </a:rPr>
                        <a:t>(INR)</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74881">
                <a:tc>
                  <a:txBody>
                    <a:bodyPr/>
                    <a:lstStyle/>
                    <a:p>
                      <a:pPr algn="ctr" fontAlgn="ctr"/>
                      <a:r>
                        <a:rPr lang="en-US" sz="1600" b="1" i="0" u="none" strike="noStrike">
                          <a:solidFill>
                            <a:srgbClr val="000000"/>
                          </a:solidFill>
                          <a:latin typeface="Times New Roman"/>
                        </a:rPr>
                        <a:t>MBA in Sweden</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solidFill>
                            <a:srgbClr val="000000"/>
                          </a:solidFill>
                          <a:latin typeface="Times New Roman"/>
                        </a:rPr>
                        <a:t>81,200 to 495,000</a:t>
                      </a:r>
                    </a:p>
                  </a:txBody>
                  <a:tcPr marL="7896" marR="71067"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solidFill>
                            <a:srgbClr val="000000"/>
                          </a:solidFill>
                          <a:latin typeface="Times New Roman"/>
                        </a:rPr>
                        <a:t>6.2- 40 lakhs</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74881">
                <a:tc>
                  <a:txBody>
                    <a:bodyPr/>
                    <a:lstStyle/>
                    <a:p>
                      <a:pPr algn="ctr" fontAlgn="ctr"/>
                      <a:r>
                        <a:rPr lang="en-US" sz="1600" b="1" i="0" u="none" strike="noStrike">
                          <a:solidFill>
                            <a:srgbClr val="000000"/>
                          </a:solidFill>
                          <a:latin typeface="Times New Roman"/>
                        </a:rPr>
                        <a:t>MS in Sweden</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solidFill>
                            <a:srgbClr val="000000"/>
                          </a:solidFill>
                          <a:latin typeface="Times New Roman"/>
                        </a:rPr>
                        <a:t>80,000 to 130000</a:t>
                      </a:r>
                    </a:p>
                  </a:txBody>
                  <a:tcPr marL="7896" marR="71067"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solidFill>
                            <a:srgbClr val="000000"/>
                          </a:solidFill>
                          <a:latin typeface="Times New Roman"/>
                        </a:rPr>
                        <a:t>6- 10 lakhs</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74881">
                <a:tc>
                  <a:txBody>
                    <a:bodyPr/>
                    <a:lstStyle/>
                    <a:p>
                      <a:pPr algn="ctr" fontAlgn="ctr"/>
                      <a:r>
                        <a:rPr lang="en-US" sz="1600" b="1" i="0" u="none" strike="noStrike">
                          <a:solidFill>
                            <a:srgbClr val="000000"/>
                          </a:solidFill>
                          <a:latin typeface="Times New Roman"/>
                        </a:rPr>
                        <a:t>Bachelors in Sweden</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solidFill>
                            <a:srgbClr val="000000"/>
                          </a:solidFill>
                          <a:latin typeface="Times New Roman"/>
                        </a:rPr>
                        <a:t>75,000 to 440000</a:t>
                      </a:r>
                    </a:p>
                  </a:txBody>
                  <a:tcPr marL="7896" marR="71067"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solidFill>
                            <a:srgbClr val="000000"/>
                          </a:solidFill>
                          <a:latin typeface="Times New Roman"/>
                        </a:rPr>
                        <a:t>6- 36 Lakhs</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74881">
                <a:tc>
                  <a:txBody>
                    <a:bodyPr/>
                    <a:lstStyle/>
                    <a:p>
                      <a:pPr algn="ctr" fontAlgn="ctr"/>
                      <a:r>
                        <a:rPr lang="en-US" sz="1600" b="1" i="0" u="none" strike="noStrike">
                          <a:solidFill>
                            <a:srgbClr val="000000"/>
                          </a:solidFill>
                          <a:latin typeface="Times New Roman"/>
                        </a:rPr>
                        <a:t>Social Sciences and Humanities</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solidFill>
                            <a:srgbClr val="000000"/>
                          </a:solidFill>
                          <a:latin typeface="Times New Roman"/>
                        </a:rPr>
                        <a:t>80,000 to 110000</a:t>
                      </a:r>
                    </a:p>
                  </a:txBody>
                  <a:tcPr marL="7896" marR="71067"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solidFill>
                            <a:srgbClr val="000000"/>
                          </a:solidFill>
                          <a:latin typeface="Times New Roman"/>
                        </a:rPr>
                        <a:t>6-9 lakhs</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74881">
                <a:tc>
                  <a:txBody>
                    <a:bodyPr/>
                    <a:lstStyle/>
                    <a:p>
                      <a:pPr algn="ctr" fontAlgn="ctr"/>
                      <a:r>
                        <a:rPr lang="en-US" sz="1600" b="1" i="0" u="none" strike="noStrike">
                          <a:solidFill>
                            <a:srgbClr val="000000"/>
                          </a:solidFill>
                          <a:latin typeface="Times New Roman"/>
                        </a:rPr>
                        <a:t>Technical and Natural Sciences</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solidFill>
                            <a:srgbClr val="000000"/>
                          </a:solidFill>
                          <a:latin typeface="Times New Roman"/>
                        </a:rPr>
                        <a:t>120,000 to 145000</a:t>
                      </a:r>
                    </a:p>
                  </a:txBody>
                  <a:tcPr marL="7896" marR="71067"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solidFill>
                            <a:srgbClr val="000000"/>
                          </a:solidFill>
                          <a:latin typeface="Times New Roman"/>
                        </a:rPr>
                        <a:t>9.9-12 lakhs</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74881">
                <a:tc>
                  <a:txBody>
                    <a:bodyPr/>
                    <a:lstStyle/>
                    <a:p>
                      <a:pPr algn="ctr" fontAlgn="ctr"/>
                      <a:r>
                        <a:rPr lang="en-US" sz="1600" b="1" i="0" u="none" strike="noStrike">
                          <a:solidFill>
                            <a:srgbClr val="000000"/>
                          </a:solidFill>
                          <a:latin typeface="Times New Roman"/>
                        </a:rPr>
                        <a:t>Architecture and Design</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solidFill>
                            <a:srgbClr val="000000"/>
                          </a:solidFill>
                          <a:latin typeface="Times New Roman"/>
                        </a:rPr>
                        <a:t>190,000 to 295000</a:t>
                      </a:r>
                    </a:p>
                  </a:txBody>
                  <a:tcPr marL="7896" marR="71067"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solidFill>
                            <a:srgbClr val="000000"/>
                          </a:solidFill>
                          <a:latin typeface="Times New Roman"/>
                        </a:rPr>
                        <a:t>15-24 lakhs</a:t>
                      </a:r>
                    </a:p>
                  </a:txBody>
                  <a:tcPr marL="7896" marR="71067"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61791">
                <a:tc>
                  <a:txBody>
                    <a:bodyPr/>
                    <a:lstStyle/>
                    <a:p>
                      <a:pPr algn="l" fontAlgn="b"/>
                      <a:endParaRPr lang="en-US" sz="1600" b="0" i="0" u="none" strike="noStrike">
                        <a:solidFill>
                          <a:srgbClr val="000000"/>
                        </a:solidFill>
                        <a:latin typeface="Times New Roman"/>
                      </a:endParaRPr>
                    </a:p>
                  </a:txBody>
                  <a:tcPr marL="7896" marR="7896" marT="7896"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600" b="0" i="0" u="none" strike="noStrike">
                        <a:solidFill>
                          <a:srgbClr val="000000"/>
                        </a:solidFill>
                        <a:latin typeface="Times New Roman"/>
                      </a:endParaRPr>
                    </a:p>
                  </a:txBody>
                  <a:tcPr marL="7896" marR="7896" marT="78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600" b="0" i="0" u="none" strike="noStrike">
                        <a:solidFill>
                          <a:srgbClr val="000000"/>
                        </a:solidFill>
                        <a:latin typeface="Times New Roman"/>
                      </a:endParaRPr>
                    </a:p>
                  </a:txBody>
                  <a:tcPr marL="7896" marR="7896" marT="7896"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8"/>
                  </a:ext>
                </a:extLst>
              </a:tr>
              <a:tr h="445046">
                <a:tc gridSpan="3">
                  <a:txBody>
                    <a:bodyPr/>
                    <a:lstStyle/>
                    <a:p>
                      <a:pPr algn="ctr" fontAlgn="ctr"/>
                      <a:r>
                        <a:rPr lang="en-US" sz="2000" b="1" i="0" u="none" strike="noStrike" dirty="0">
                          <a:solidFill>
                            <a:srgbClr val="0070C0"/>
                          </a:solidFill>
                          <a:latin typeface="Times New Roman"/>
                        </a:rPr>
                        <a:t>Cost of Study in Sweden</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327239">
                <a:tc>
                  <a:txBody>
                    <a:bodyPr/>
                    <a:lstStyle/>
                    <a:p>
                      <a:pPr algn="ctr" fontAlgn="ctr"/>
                      <a:r>
                        <a:rPr lang="en-US" sz="1600" b="1" i="0" u="none" strike="noStrike">
                          <a:solidFill>
                            <a:srgbClr val="C00000"/>
                          </a:solidFill>
                          <a:latin typeface="Times New Roman"/>
                        </a:rPr>
                        <a:t>Expense Type </a:t>
                      </a:r>
                    </a:p>
                  </a:txBody>
                  <a:tcPr marL="7896"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Cost in SEK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Cost in INR</a:t>
                      </a:r>
                    </a:p>
                  </a:txBody>
                  <a:tcPr marL="7896"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74881">
                <a:tc>
                  <a:txBody>
                    <a:bodyPr/>
                    <a:lstStyle/>
                    <a:p>
                      <a:pPr algn="l" fontAlgn="ctr"/>
                      <a:r>
                        <a:rPr lang="en-US" sz="1600" b="1" i="0" u="none" strike="noStrike">
                          <a:solidFill>
                            <a:srgbClr val="000000"/>
                          </a:solidFill>
                          <a:latin typeface="Times New Roman"/>
                        </a:rPr>
                        <a:t>Applications </a:t>
                      </a:r>
                    </a:p>
                  </a:txBody>
                  <a:tcPr marL="71067"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900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746</a:t>
                      </a:r>
                    </a:p>
                  </a:txBody>
                  <a:tcPr marL="142135"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74881">
                <a:tc>
                  <a:txBody>
                    <a:bodyPr/>
                    <a:lstStyle/>
                    <a:p>
                      <a:pPr algn="l" fontAlgn="ctr"/>
                      <a:r>
                        <a:rPr lang="en-US" sz="1600" b="1" i="0" u="none" strike="noStrike">
                          <a:solidFill>
                            <a:srgbClr val="000000"/>
                          </a:solidFill>
                          <a:latin typeface="Times New Roman"/>
                        </a:rPr>
                        <a:t>Bachelors in Sweden </a:t>
                      </a:r>
                    </a:p>
                  </a:txBody>
                  <a:tcPr marL="71067"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75,000 to 440,000/yr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6- 36 Lakhs</a:t>
                      </a:r>
                    </a:p>
                  </a:txBody>
                  <a:tcPr marL="142135"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74881">
                <a:tc>
                  <a:txBody>
                    <a:bodyPr/>
                    <a:lstStyle/>
                    <a:p>
                      <a:pPr algn="l" fontAlgn="ctr"/>
                      <a:r>
                        <a:rPr lang="en-US" sz="1600" b="1" i="0" u="none" strike="noStrike">
                          <a:solidFill>
                            <a:srgbClr val="000000"/>
                          </a:solidFill>
                          <a:latin typeface="Times New Roman"/>
                        </a:rPr>
                        <a:t>Social Sciences and Humanities </a:t>
                      </a:r>
                    </a:p>
                  </a:txBody>
                  <a:tcPr marL="71067"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80,000 to 110,000/yr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6-9 lakhs</a:t>
                      </a:r>
                    </a:p>
                  </a:txBody>
                  <a:tcPr marL="142135"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74881">
                <a:tc>
                  <a:txBody>
                    <a:bodyPr/>
                    <a:lstStyle/>
                    <a:p>
                      <a:pPr algn="l" fontAlgn="ctr"/>
                      <a:r>
                        <a:rPr lang="en-US" sz="1600" b="1" i="0" u="none" strike="noStrike">
                          <a:solidFill>
                            <a:srgbClr val="000000"/>
                          </a:solidFill>
                          <a:latin typeface="Times New Roman"/>
                        </a:rPr>
                        <a:t>Technical and Natural Sciences </a:t>
                      </a:r>
                    </a:p>
                  </a:txBody>
                  <a:tcPr marL="71067"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120,000 to 145,000/yr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9.9-12 lakhs</a:t>
                      </a:r>
                    </a:p>
                  </a:txBody>
                  <a:tcPr marL="142135"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74881">
                <a:tc>
                  <a:txBody>
                    <a:bodyPr/>
                    <a:lstStyle/>
                    <a:p>
                      <a:pPr algn="l" fontAlgn="ctr"/>
                      <a:r>
                        <a:rPr lang="en-US" sz="1600" b="1" i="0" u="none" strike="noStrike">
                          <a:solidFill>
                            <a:srgbClr val="000000"/>
                          </a:solidFill>
                          <a:latin typeface="Times New Roman"/>
                        </a:rPr>
                        <a:t>Architecture and Design </a:t>
                      </a:r>
                    </a:p>
                  </a:txBody>
                  <a:tcPr marL="71067"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190,000 to 295,000/yr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15-24 lakhs</a:t>
                      </a:r>
                    </a:p>
                  </a:txBody>
                  <a:tcPr marL="142135"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74881">
                <a:tc>
                  <a:txBody>
                    <a:bodyPr/>
                    <a:lstStyle/>
                    <a:p>
                      <a:pPr algn="l" fontAlgn="ctr"/>
                      <a:r>
                        <a:rPr lang="en-US" sz="1600" b="1" i="0" u="none" strike="noStrike">
                          <a:solidFill>
                            <a:srgbClr val="000000"/>
                          </a:solidFill>
                          <a:latin typeface="Times New Roman"/>
                        </a:rPr>
                        <a:t>MBA in Sweden </a:t>
                      </a:r>
                    </a:p>
                  </a:txBody>
                  <a:tcPr marL="71067"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81,200 to 495,000/yr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6.2- 40 lakhs</a:t>
                      </a:r>
                    </a:p>
                  </a:txBody>
                  <a:tcPr marL="142135"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74881">
                <a:tc>
                  <a:txBody>
                    <a:bodyPr/>
                    <a:lstStyle/>
                    <a:p>
                      <a:pPr algn="l" fontAlgn="ctr"/>
                      <a:r>
                        <a:rPr lang="en-US" sz="1600" b="1" i="0" u="none" strike="noStrike">
                          <a:solidFill>
                            <a:srgbClr val="000000"/>
                          </a:solidFill>
                          <a:latin typeface="Times New Roman"/>
                        </a:rPr>
                        <a:t>MS in Sweden </a:t>
                      </a:r>
                    </a:p>
                  </a:txBody>
                  <a:tcPr marL="71067"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80,000 to 130,000/yr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6- 10 lakhs</a:t>
                      </a:r>
                    </a:p>
                  </a:txBody>
                  <a:tcPr marL="142135"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74881">
                <a:tc>
                  <a:txBody>
                    <a:bodyPr/>
                    <a:lstStyle/>
                    <a:p>
                      <a:pPr algn="l" fontAlgn="ctr"/>
                      <a:r>
                        <a:rPr lang="en-US" sz="1600" b="1" i="0" u="none" strike="noStrike">
                          <a:solidFill>
                            <a:srgbClr val="000000"/>
                          </a:solidFill>
                          <a:latin typeface="Times New Roman"/>
                        </a:rPr>
                        <a:t>Monthly Expense </a:t>
                      </a:r>
                    </a:p>
                  </a:txBody>
                  <a:tcPr marL="71067"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8514</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70,500</a:t>
                      </a:r>
                    </a:p>
                  </a:txBody>
                  <a:tcPr marL="142135"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74881">
                <a:tc>
                  <a:txBody>
                    <a:bodyPr/>
                    <a:lstStyle/>
                    <a:p>
                      <a:pPr algn="l" fontAlgn="ctr"/>
                      <a:r>
                        <a:rPr lang="en-US" sz="1600" b="1" i="0" u="none" strike="noStrike">
                          <a:solidFill>
                            <a:srgbClr val="000000"/>
                          </a:solidFill>
                          <a:latin typeface="Times New Roman"/>
                        </a:rPr>
                        <a:t>Textbooks </a:t>
                      </a:r>
                    </a:p>
                  </a:txBody>
                  <a:tcPr marL="71067"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750/month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latin typeface="Times New Roman"/>
                        </a:rPr>
                        <a:t>6,200</a:t>
                      </a:r>
                    </a:p>
                  </a:txBody>
                  <a:tcPr marL="142135"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74881">
                <a:tc>
                  <a:txBody>
                    <a:bodyPr/>
                    <a:lstStyle/>
                    <a:p>
                      <a:pPr algn="l" fontAlgn="ctr"/>
                      <a:r>
                        <a:rPr lang="en-US" sz="1600" b="1" i="0" u="none" strike="noStrike">
                          <a:solidFill>
                            <a:srgbClr val="000000"/>
                          </a:solidFill>
                          <a:latin typeface="Times New Roman"/>
                        </a:rPr>
                        <a:t>Student Union (if joined) </a:t>
                      </a:r>
                    </a:p>
                  </a:txBody>
                  <a:tcPr marL="71067" marR="7896" marT="789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50-350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600" b="1" i="0" u="none" strike="noStrike" dirty="0">
                          <a:solidFill>
                            <a:srgbClr val="000000"/>
                          </a:solidFill>
                          <a:latin typeface="Times New Roman"/>
                        </a:rPr>
                        <a:t>414-2,900</a:t>
                      </a:r>
                    </a:p>
                  </a:txBody>
                  <a:tcPr marL="142135" marR="7896" marT="789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
                  </a:ext>
                </a:extLst>
              </a:tr>
            </a:tbl>
          </a:graphicData>
        </a:graphic>
      </p:graphicFrame>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228597"/>
          <a:ext cx="8686802" cy="6400804"/>
        </p:xfrm>
        <a:graphic>
          <a:graphicData uri="http://schemas.openxmlformats.org/drawingml/2006/table">
            <a:tbl>
              <a:tblPr/>
              <a:tblGrid>
                <a:gridCol w="4199059">
                  <a:extLst>
                    <a:ext uri="{9D8B030D-6E8A-4147-A177-3AD203B41FA5}">
                      <a16:colId xmlns:a16="http://schemas.microsoft.com/office/drawing/2014/main" val="20000"/>
                    </a:ext>
                  </a:extLst>
                </a:gridCol>
                <a:gridCol w="2103278">
                  <a:extLst>
                    <a:ext uri="{9D8B030D-6E8A-4147-A177-3AD203B41FA5}">
                      <a16:colId xmlns:a16="http://schemas.microsoft.com/office/drawing/2014/main" val="20001"/>
                    </a:ext>
                  </a:extLst>
                </a:gridCol>
                <a:gridCol w="2384465">
                  <a:extLst>
                    <a:ext uri="{9D8B030D-6E8A-4147-A177-3AD203B41FA5}">
                      <a16:colId xmlns:a16="http://schemas.microsoft.com/office/drawing/2014/main" val="20002"/>
                    </a:ext>
                  </a:extLst>
                </a:gridCol>
              </a:tblGrid>
              <a:tr h="395417">
                <a:tc gridSpan="3">
                  <a:txBody>
                    <a:bodyPr/>
                    <a:lstStyle/>
                    <a:p>
                      <a:pPr algn="ctr" fontAlgn="ctr"/>
                      <a:r>
                        <a:rPr lang="en-US" sz="2000" b="1" i="0" u="none" strike="noStrike" dirty="0">
                          <a:solidFill>
                            <a:srgbClr val="0070C0"/>
                          </a:solidFill>
                          <a:latin typeface="Times New Roman"/>
                        </a:rPr>
                        <a:t>Accommodation when Studying in Sweden</a:t>
                      </a:r>
                    </a:p>
                  </a:txBody>
                  <a:tcPr marL="7846" marR="7846" marT="7846"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84206">
                <a:tc>
                  <a:txBody>
                    <a:bodyPr/>
                    <a:lstStyle/>
                    <a:p>
                      <a:pPr algn="ctr" fontAlgn="ctr"/>
                      <a:r>
                        <a:rPr lang="en-US" sz="1400" b="1" i="0" u="none" strike="noStrike">
                          <a:solidFill>
                            <a:srgbClr val="C00000"/>
                          </a:solidFill>
                          <a:latin typeface="Times New Roman"/>
                        </a:rPr>
                        <a:t>Expense Type </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C00000"/>
                          </a:solidFill>
                          <a:latin typeface="Times New Roman"/>
                        </a:rPr>
                        <a:t>Cost in SEK </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C00000"/>
                          </a:solidFill>
                          <a:latin typeface="Times New Roman"/>
                        </a:rPr>
                        <a:t>Cost in INR</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9492">
                <a:tc>
                  <a:txBody>
                    <a:bodyPr/>
                    <a:lstStyle/>
                    <a:p>
                      <a:pPr algn="l" fontAlgn="ctr"/>
                      <a:r>
                        <a:rPr lang="en-US" sz="1400" b="1" i="0" u="none" strike="noStrike">
                          <a:solidFill>
                            <a:srgbClr val="000000"/>
                          </a:solidFill>
                          <a:latin typeface="Times New Roman"/>
                        </a:rPr>
                        <a:t>Food </a:t>
                      </a:r>
                    </a:p>
                  </a:txBody>
                  <a:tcPr marL="70610"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2000</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16,500</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9492">
                <a:tc>
                  <a:txBody>
                    <a:bodyPr/>
                    <a:lstStyle/>
                    <a:p>
                      <a:pPr algn="l" fontAlgn="ctr"/>
                      <a:r>
                        <a:rPr lang="en-US" sz="1400" b="1" i="0" u="none" strike="noStrike">
                          <a:solidFill>
                            <a:srgbClr val="000000"/>
                          </a:solidFill>
                          <a:latin typeface="Times New Roman"/>
                        </a:rPr>
                        <a:t>Accommodation </a:t>
                      </a:r>
                    </a:p>
                  </a:txBody>
                  <a:tcPr marL="70610"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4170</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34,500</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9492">
                <a:tc>
                  <a:txBody>
                    <a:bodyPr/>
                    <a:lstStyle/>
                    <a:p>
                      <a:pPr algn="l" fontAlgn="ctr"/>
                      <a:r>
                        <a:rPr lang="en-US" sz="1400" b="1" i="0" u="none" strike="noStrike">
                          <a:solidFill>
                            <a:srgbClr val="000000"/>
                          </a:solidFill>
                          <a:latin typeface="Times New Roman"/>
                        </a:rPr>
                        <a:t>Local Travel </a:t>
                      </a:r>
                    </a:p>
                  </a:txBody>
                  <a:tcPr marL="70610"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550</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4,550</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9492">
                <a:tc>
                  <a:txBody>
                    <a:bodyPr/>
                    <a:lstStyle/>
                    <a:p>
                      <a:pPr algn="l" fontAlgn="ctr"/>
                      <a:r>
                        <a:rPr lang="en-US" sz="1400" b="1" i="0" u="none" strike="noStrike">
                          <a:solidFill>
                            <a:srgbClr val="000000"/>
                          </a:solidFill>
                          <a:latin typeface="Times New Roman"/>
                        </a:rPr>
                        <a:t>Phone/Internet </a:t>
                      </a:r>
                    </a:p>
                  </a:txBody>
                  <a:tcPr marL="70610"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300</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2,480</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9492">
                <a:tc>
                  <a:txBody>
                    <a:bodyPr/>
                    <a:lstStyle/>
                    <a:p>
                      <a:pPr algn="l" fontAlgn="ctr"/>
                      <a:r>
                        <a:rPr lang="en-US" sz="1400" b="1" i="0" u="none" strike="noStrike">
                          <a:solidFill>
                            <a:srgbClr val="000000"/>
                          </a:solidFill>
                          <a:latin typeface="Times New Roman"/>
                        </a:rPr>
                        <a:t>Miscellaneous </a:t>
                      </a:r>
                    </a:p>
                  </a:txBody>
                  <a:tcPr marL="70610"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1494</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12,300</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47135">
                <a:tc>
                  <a:txBody>
                    <a:bodyPr/>
                    <a:lstStyle/>
                    <a:p>
                      <a:pPr algn="l" fontAlgn="b"/>
                      <a:endParaRPr lang="en-US" sz="1400" b="0" i="0" u="none" strike="noStrike">
                        <a:solidFill>
                          <a:srgbClr val="000000"/>
                        </a:solidFill>
                        <a:latin typeface="Times New Roman"/>
                      </a:endParaRPr>
                    </a:p>
                  </a:txBody>
                  <a:tcPr marL="7846" marR="7846" marT="78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solidFill>
                          <a:srgbClr val="000000"/>
                        </a:solidFill>
                        <a:latin typeface="Times New Roman"/>
                      </a:endParaRPr>
                    </a:p>
                  </a:txBody>
                  <a:tcPr marL="7846" marR="7846" marT="78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solidFill>
                          <a:srgbClr val="000000"/>
                        </a:solidFill>
                        <a:latin typeface="Times New Roman"/>
                      </a:endParaRPr>
                    </a:p>
                  </a:txBody>
                  <a:tcPr marL="7846" marR="7846" marT="7846"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7"/>
                  </a:ext>
                </a:extLst>
              </a:tr>
              <a:tr h="345990">
                <a:tc gridSpan="3">
                  <a:txBody>
                    <a:bodyPr/>
                    <a:lstStyle/>
                    <a:p>
                      <a:pPr algn="ctr" fontAlgn="b"/>
                      <a:r>
                        <a:rPr lang="en-US" sz="2000" b="1" i="0" u="none" strike="noStrike" dirty="0">
                          <a:solidFill>
                            <a:srgbClr val="0070C0"/>
                          </a:solidFill>
                          <a:latin typeface="Times New Roman"/>
                        </a:rPr>
                        <a:t>Scholarships in Sweden</a:t>
                      </a:r>
                    </a:p>
                  </a:txBody>
                  <a:tcPr marL="7846" marR="7846" marT="784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296562">
                <a:tc>
                  <a:txBody>
                    <a:bodyPr/>
                    <a:lstStyle/>
                    <a:p>
                      <a:pPr algn="ctr" fontAlgn="ctr"/>
                      <a:r>
                        <a:rPr lang="en-US" sz="1400" b="1" i="0" u="none" strike="noStrike">
                          <a:solidFill>
                            <a:srgbClr val="C00000"/>
                          </a:solidFill>
                          <a:latin typeface="Times New Roman"/>
                        </a:rPr>
                        <a:t>Scholarship </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C00000"/>
                          </a:solidFill>
                          <a:latin typeface="Times New Roman"/>
                        </a:rPr>
                        <a:t>Award </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C00000"/>
                          </a:solidFill>
                          <a:latin typeface="Times New Roman"/>
                        </a:rPr>
                        <a:t>University/College</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69557">
                <a:tc>
                  <a:txBody>
                    <a:bodyPr/>
                    <a:lstStyle/>
                    <a:p>
                      <a:pPr algn="ctr" fontAlgn="ctr"/>
                      <a:r>
                        <a:rPr lang="en-US" sz="1400" b="1" i="0" u="none" strike="noStrike">
                          <a:solidFill>
                            <a:srgbClr val="7030A0"/>
                          </a:solidFill>
                          <a:latin typeface="Times New Roman"/>
                        </a:rPr>
                        <a:t>BTH Prospective Scholarship</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50% tuition fees waiver</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Blekinge Institute of Technology</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69557">
                <a:tc>
                  <a:txBody>
                    <a:bodyPr/>
                    <a:lstStyle/>
                    <a:p>
                      <a:pPr algn="ctr" fontAlgn="ctr"/>
                      <a:r>
                        <a:rPr lang="en-US" sz="1400" b="1" i="0" u="none" strike="noStrike">
                          <a:solidFill>
                            <a:srgbClr val="7030A0"/>
                          </a:solidFill>
                          <a:latin typeface="Times New Roman"/>
                        </a:rPr>
                        <a:t>IPOET Scholarships</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75% tuition fees waiver</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Chalmers University of Technology</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469557">
                <a:tc>
                  <a:txBody>
                    <a:bodyPr/>
                    <a:lstStyle/>
                    <a:p>
                      <a:pPr algn="ctr" fontAlgn="ctr"/>
                      <a:r>
                        <a:rPr lang="en-US" sz="1400" b="1" i="0" u="none" strike="noStrike">
                          <a:solidFill>
                            <a:srgbClr val="7030A0"/>
                          </a:solidFill>
                          <a:latin typeface="Times New Roman"/>
                        </a:rPr>
                        <a:t>KTH Scholarship</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Covers full tuition fees</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KTH Royal Institute of Technology</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47135">
                <a:tc>
                  <a:txBody>
                    <a:bodyPr/>
                    <a:lstStyle/>
                    <a:p>
                      <a:pPr algn="ctr" fontAlgn="ctr"/>
                      <a:r>
                        <a:rPr lang="en-US" sz="1400" b="1" i="0" u="none" strike="noStrike">
                          <a:solidFill>
                            <a:srgbClr val="7030A0"/>
                          </a:solidFill>
                          <a:latin typeface="Times New Roman"/>
                        </a:rPr>
                        <a:t>Karlstad University Global Scholarship</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Up to 100% waiver</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Karlstad University</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469557">
                <a:tc>
                  <a:txBody>
                    <a:bodyPr/>
                    <a:lstStyle/>
                    <a:p>
                      <a:pPr algn="ctr" fontAlgn="ctr"/>
                      <a:r>
                        <a:rPr lang="en-US" sz="1400" b="1" i="0" u="none" strike="noStrike">
                          <a:solidFill>
                            <a:srgbClr val="7030A0"/>
                          </a:solidFill>
                          <a:latin typeface="Times New Roman"/>
                        </a:rPr>
                        <a:t>Lund University Global Scholarship</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Covers up to 25% to</a:t>
                      </a:r>
                      <a:br>
                        <a:rPr lang="en-US" sz="1400" b="1" i="0" u="none" strike="noStrike">
                          <a:solidFill>
                            <a:srgbClr val="000000"/>
                          </a:solidFill>
                          <a:latin typeface="Times New Roman"/>
                        </a:rPr>
                      </a:br>
                      <a:r>
                        <a:rPr lang="en-US" sz="1400" b="1" i="0" u="none" strike="noStrike">
                          <a:solidFill>
                            <a:srgbClr val="000000"/>
                          </a:solidFill>
                          <a:latin typeface="Times New Roman"/>
                        </a:rPr>
                        <a:t>75% tuition</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Lund University</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469557">
                <a:tc>
                  <a:txBody>
                    <a:bodyPr/>
                    <a:lstStyle/>
                    <a:p>
                      <a:pPr algn="ctr" fontAlgn="ctr"/>
                      <a:r>
                        <a:rPr lang="en-US" sz="1400" b="1" i="0" u="none" strike="noStrike">
                          <a:solidFill>
                            <a:srgbClr val="7030A0"/>
                          </a:solidFill>
                          <a:latin typeface="Times New Roman"/>
                        </a:rPr>
                        <a:t>Linnaeus University Scholarship</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Covers up to 75% of</a:t>
                      </a:r>
                      <a:br>
                        <a:rPr lang="en-US" sz="1400" b="1" i="0" u="none" strike="noStrike">
                          <a:solidFill>
                            <a:srgbClr val="000000"/>
                          </a:solidFill>
                          <a:latin typeface="Times New Roman"/>
                        </a:rPr>
                      </a:br>
                      <a:r>
                        <a:rPr lang="en-US" sz="1400" b="1" i="0" u="none" strike="noStrike">
                          <a:solidFill>
                            <a:srgbClr val="000000"/>
                          </a:solidFill>
                          <a:latin typeface="Times New Roman"/>
                        </a:rPr>
                        <a:t>tuition</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Linnaeus University</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469557">
                <a:tc>
                  <a:txBody>
                    <a:bodyPr/>
                    <a:lstStyle/>
                    <a:p>
                      <a:pPr algn="ctr" fontAlgn="ctr"/>
                      <a:r>
                        <a:rPr lang="en-US" sz="1400" b="1" i="0" u="none" strike="noStrike">
                          <a:solidFill>
                            <a:srgbClr val="7030A0"/>
                          </a:solidFill>
                          <a:latin typeface="Times New Roman"/>
                        </a:rPr>
                        <a:t>Linkoping University Scholarship</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Covers 25% to 75% of</a:t>
                      </a:r>
                      <a:br>
                        <a:rPr lang="en-US" sz="1400" b="1" i="0" u="none" strike="noStrike">
                          <a:solidFill>
                            <a:srgbClr val="000000"/>
                          </a:solidFill>
                          <a:latin typeface="Times New Roman"/>
                        </a:rPr>
                      </a:br>
                      <a:r>
                        <a:rPr lang="en-US" sz="1400" b="1" i="0" u="none" strike="noStrike">
                          <a:solidFill>
                            <a:srgbClr val="000000"/>
                          </a:solidFill>
                          <a:latin typeface="Times New Roman"/>
                        </a:rPr>
                        <a:t>tuition</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Linkoping University</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469557">
                <a:tc>
                  <a:txBody>
                    <a:bodyPr/>
                    <a:lstStyle/>
                    <a:p>
                      <a:pPr algn="ctr" fontAlgn="ctr"/>
                      <a:r>
                        <a:rPr lang="en-US" sz="1400" b="1" i="0" u="none" strike="noStrike">
                          <a:solidFill>
                            <a:srgbClr val="7030A0"/>
                          </a:solidFill>
                          <a:latin typeface="Times New Roman"/>
                        </a:rPr>
                        <a:t>Halmstad University of Scholarships</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Covers up to 25% to</a:t>
                      </a:r>
                      <a:br>
                        <a:rPr lang="en-US" sz="1400" b="1" i="0" u="none" strike="noStrike">
                          <a:solidFill>
                            <a:srgbClr val="000000"/>
                          </a:solidFill>
                          <a:latin typeface="Times New Roman"/>
                        </a:rPr>
                      </a:br>
                      <a:r>
                        <a:rPr lang="en-US" sz="1400" b="1" i="0" u="none" strike="noStrike">
                          <a:solidFill>
                            <a:srgbClr val="000000"/>
                          </a:solidFill>
                          <a:latin typeface="Times New Roman"/>
                        </a:rPr>
                        <a:t>50% of tuition</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err="1">
                          <a:solidFill>
                            <a:srgbClr val="000000"/>
                          </a:solidFill>
                          <a:latin typeface="Times New Roman"/>
                        </a:rPr>
                        <a:t>Halmstad</a:t>
                      </a:r>
                      <a:r>
                        <a:rPr lang="en-US" sz="1400" b="1" i="0" u="none" strike="noStrike" dirty="0">
                          <a:solidFill>
                            <a:srgbClr val="000000"/>
                          </a:solidFill>
                          <a:latin typeface="Times New Roman"/>
                        </a:rPr>
                        <a:t> University</a:t>
                      </a:r>
                    </a:p>
                  </a:txBody>
                  <a:tcPr marL="7846" marR="7846" marT="7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52602" y="228598"/>
          <a:ext cx="8686799" cy="6400803"/>
        </p:xfrm>
        <a:graphic>
          <a:graphicData uri="http://schemas.openxmlformats.org/drawingml/2006/table">
            <a:tbl>
              <a:tblPr/>
              <a:tblGrid>
                <a:gridCol w="4197119">
                  <a:extLst>
                    <a:ext uri="{9D8B030D-6E8A-4147-A177-3AD203B41FA5}">
                      <a16:colId xmlns:a16="http://schemas.microsoft.com/office/drawing/2014/main" val="20000"/>
                    </a:ext>
                  </a:extLst>
                </a:gridCol>
                <a:gridCol w="2104186">
                  <a:extLst>
                    <a:ext uri="{9D8B030D-6E8A-4147-A177-3AD203B41FA5}">
                      <a16:colId xmlns:a16="http://schemas.microsoft.com/office/drawing/2014/main" val="20001"/>
                    </a:ext>
                  </a:extLst>
                </a:gridCol>
                <a:gridCol w="2385494">
                  <a:extLst>
                    <a:ext uri="{9D8B030D-6E8A-4147-A177-3AD203B41FA5}">
                      <a16:colId xmlns:a16="http://schemas.microsoft.com/office/drawing/2014/main" val="20002"/>
                    </a:ext>
                  </a:extLst>
                </a:gridCol>
              </a:tblGrid>
              <a:tr h="541131">
                <a:tc gridSpan="3">
                  <a:txBody>
                    <a:bodyPr/>
                    <a:lstStyle/>
                    <a:p>
                      <a:pPr algn="ctr" fontAlgn="ctr"/>
                      <a:r>
                        <a:rPr lang="en-US" sz="2000" b="1" i="0" u="none" strike="noStrike" dirty="0">
                          <a:solidFill>
                            <a:srgbClr val="FF0000"/>
                          </a:solidFill>
                          <a:latin typeface="Times New Roman"/>
                        </a:rPr>
                        <a:t>SINGAPORE</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6521">
                <a:tc gridSpan="3">
                  <a:txBody>
                    <a:bodyPr/>
                    <a:lstStyle/>
                    <a:p>
                      <a:pPr algn="ctr" fontAlgn="b"/>
                      <a:r>
                        <a:rPr lang="en-US" sz="1400" b="1" i="0" u="none" strike="noStrike">
                          <a:solidFill>
                            <a:srgbClr val="0070C0"/>
                          </a:solidFill>
                          <a:latin typeface="Times New Roman"/>
                        </a:rPr>
                        <a:t>Exams for Singapore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09217">
                <a:tc gridSpan="3">
                  <a:txBody>
                    <a:bodyPr/>
                    <a:lstStyle/>
                    <a:p>
                      <a:pPr algn="ctr" fontAlgn="b"/>
                      <a:r>
                        <a:rPr lang="en-US" sz="1400" b="1" i="0" u="none" strike="noStrike">
                          <a:solidFill>
                            <a:srgbClr val="000000"/>
                          </a:solidFill>
                          <a:latin typeface="Times New Roman"/>
                        </a:rPr>
                        <a:t>International English Language Testing System [IELTS]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09217">
                <a:tc gridSpan="3">
                  <a:txBody>
                    <a:bodyPr/>
                    <a:lstStyle/>
                    <a:p>
                      <a:pPr algn="ctr" fontAlgn="b"/>
                      <a:r>
                        <a:rPr lang="en-US" sz="1400" b="1" i="0" u="none" strike="noStrike">
                          <a:solidFill>
                            <a:srgbClr val="000000"/>
                          </a:solidFill>
                          <a:latin typeface="Times New Roman"/>
                        </a:rPr>
                        <a:t>Test of English as a Foreign Language [TOEFL]</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09217">
                <a:tc gridSpan="3">
                  <a:txBody>
                    <a:bodyPr/>
                    <a:lstStyle/>
                    <a:p>
                      <a:pPr algn="ctr" fontAlgn="b"/>
                      <a:r>
                        <a:rPr lang="en-US" sz="1400" b="1" i="0" u="none" strike="noStrike">
                          <a:solidFill>
                            <a:srgbClr val="000000"/>
                          </a:solidFill>
                          <a:latin typeface="Times New Roman"/>
                        </a:rPr>
                        <a:t>Pearson Test of English [PTE]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309217">
                <a:tc gridSpan="3">
                  <a:txBody>
                    <a:bodyPr/>
                    <a:lstStyle/>
                    <a:p>
                      <a:pPr algn="ctr" fontAlgn="b"/>
                      <a:r>
                        <a:rPr lang="en-US" sz="1400" b="1" i="0" u="none" strike="noStrike">
                          <a:solidFill>
                            <a:srgbClr val="000000"/>
                          </a:solidFill>
                          <a:latin typeface="Times New Roman"/>
                        </a:rPr>
                        <a:t>Graduate Record Examination [GRE]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309217">
                <a:tc gridSpan="3">
                  <a:txBody>
                    <a:bodyPr/>
                    <a:lstStyle/>
                    <a:p>
                      <a:pPr algn="ctr" fontAlgn="b"/>
                      <a:r>
                        <a:rPr lang="en-US" sz="1400" b="1" i="0" u="none" strike="noStrike">
                          <a:solidFill>
                            <a:srgbClr val="000000"/>
                          </a:solidFill>
                          <a:latin typeface="Times New Roman"/>
                        </a:rPr>
                        <a:t>Graduate Management Admission Test [GMAT]</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09217">
                <a:tc gridSpan="3">
                  <a:txBody>
                    <a:bodyPr/>
                    <a:lstStyle/>
                    <a:p>
                      <a:pPr algn="ctr" fontAlgn="b"/>
                      <a:r>
                        <a:rPr lang="en-US" sz="1400" b="1" i="0" u="none" strike="noStrike">
                          <a:solidFill>
                            <a:srgbClr val="000000"/>
                          </a:solidFill>
                          <a:latin typeface="Times New Roman"/>
                        </a:rPr>
                        <a:t>Scholastic Aptitude Test [SAT]</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309217">
                <a:tc>
                  <a:txBody>
                    <a:bodyPr/>
                    <a:lstStyle/>
                    <a:p>
                      <a:pPr algn="l" fontAlgn="b"/>
                      <a:endParaRPr lang="en-US" sz="14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86521">
                <a:tc gridSpan="3">
                  <a:txBody>
                    <a:bodyPr/>
                    <a:lstStyle/>
                    <a:p>
                      <a:pPr algn="ctr" fontAlgn="ctr"/>
                      <a:r>
                        <a:rPr lang="en-US" sz="2000" b="1" i="0" u="none" strike="noStrike" dirty="0">
                          <a:solidFill>
                            <a:srgbClr val="0070C0"/>
                          </a:solidFill>
                          <a:latin typeface="Times New Roman"/>
                        </a:rPr>
                        <a:t>Study in Singapore: Top Universities for International Students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324679">
                <a:tc>
                  <a:txBody>
                    <a:bodyPr/>
                    <a:lstStyle/>
                    <a:p>
                      <a:pPr algn="ctr" fontAlgn="ctr"/>
                      <a:r>
                        <a:rPr lang="en-US" sz="1400" b="1" i="0" u="none" strike="noStrike">
                          <a:solidFill>
                            <a:srgbClr val="C00000"/>
                          </a:solidFill>
                          <a:latin typeface="Times New Roman"/>
                        </a:rPr>
                        <a:t>Universities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400" b="1" i="0" u="none" strike="noStrike">
                          <a:solidFill>
                            <a:srgbClr val="C00000"/>
                          </a:solidFill>
                          <a:latin typeface="Times New Roman"/>
                        </a:rPr>
                        <a:t>Fees Per Annum (SGD)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0"/>
                  </a:ext>
                </a:extLst>
              </a:tr>
              <a:tr h="324679">
                <a:tc>
                  <a:txBody>
                    <a:bodyPr/>
                    <a:lstStyle/>
                    <a:p>
                      <a:pPr algn="ctr" fontAlgn="ctr"/>
                      <a:r>
                        <a:rPr lang="en-US" sz="1400" b="1" i="0" u="none" strike="noStrike">
                          <a:solidFill>
                            <a:srgbClr val="000000"/>
                          </a:solidFill>
                          <a:latin typeface="Times New Roman"/>
                        </a:rPr>
                        <a:t>National University of Singapore (NUS)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400" b="1" i="0" u="none" strike="noStrike">
                          <a:solidFill>
                            <a:srgbClr val="000000"/>
                          </a:solidFill>
                          <a:latin typeface="Times New Roman"/>
                        </a:rPr>
                        <a:t>45,000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1"/>
                  </a:ext>
                </a:extLst>
              </a:tr>
              <a:tr h="324679">
                <a:tc>
                  <a:txBody>
                    <a:bodyPr/>
                    <a:lstStyle/>
                    <a:p>
                      <a:pPr algn="ctr" fontAlgn="ctr"/>
                      <a:r>
                        <a:rPr lang="en-US" sz="1400" b="1" i="0" u="none" strike="noStrike">
                          <a:solidFill>
                            <a:srgbClr val="000000"/>
                          </a:solidFill>
                          <a:latin typeface="Times New Roman"/>
                        </a:rPr>
                        <a:t>Nanyang Technological University (NTU)</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400" b="1" i="0" u="none" strike="noStrike">
                          <a:solidFill>
                            <a:srgbClr val="000000"/>
                          </a:solidFill>
                          <a:latin typeface="Times New Roman"/>
                        </a:rPr>
                        <a:t>36,280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2"/>
                  </a:ext>
                </a:extLst>
              </a:tr>
              <a:tr h="324679">
                <a:tc>
                  <a:txBody>
                    <a:bodyPr/>
                    <a:lstStyle/>
                    <a:p>
                      <a:pPr algn="ctr" fontAlgn="ctr"/>
                      <a:r>
                        <a:rPr lang="en-US" sz="1400" b="1" i="0" u="none" strike="noStrike">
                          <a:solidFill>
                            <a:srgbClr val="000000"/>
                          </a:solidFill>
                          <a:latin typeface="Times New Roman"/>
                        </a:rPr>
                        <a:t>Singapore Institute of Management</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400" b="1" i="0" u="none" strike="noStrike">
                          <a:solidFill>
                            <a:srgbClr val="000000"/>
                          </a:solidFill>
                          <a:latin typeface="Times New Roman"/>
                        </a:rPr>
                        <a:t>5,778</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3"/>
                  </a:ext>
                </a:extLst>
              </a:tr>
              <a:tr h="324679">
                <a:tc>
                  <a:txBody>
                    <a:bodyPr/>
                    <a:lstStyle/>
                    <a:p>
                      <a:pPr algn="ctr" fontAlgn="ctr"/>
                      <a:r>
                        <a:rPr lang="en-US" sz="1400" b="1" i="0" u="none" strike="noStrike">
                          <a:solidFill>
                            <a:srgbClr val="000000"/>
                          </a:solidFill>
                          <a:latin typeface="Times New Roman"/>
                        </a:rPr>
                        <a:t>Singapore Management University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400" b="1" i="0" u="none" strike="noStrike">
                          <a:solidFill>
                            <a:srgbClr val="000000"/>
                          </a:solidFill>
                          <a:latin typeface="Times New Roman"/>
                        </a:rPr>
                        <a:t>48,150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4"/>
                  </a:ext>
                </a:extLst>
              </a:tr>
              <a:tr h="324679">
                <a:tc>
                  <a:txBody>
                    <a:bodyPr/>
                    <a:lstStyle/>
                    <a:p>
                      <a:pPr algn="ctr" fontAlgn="ctr"/>
                      <a:r>
                        <a:rPr lang="en-US" sz="1400" b="1" i="0" u="none" strike="noStrike">
                          <a:solidFill>
                            <a:srgbClr val="000000"/>
                          </a:solidFill>
                          <a:latin typeface="Times New Roman"/>
                        </a:rPr>
                        <a:t>James Cook University-Singapore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400" b="1" i="0" u="none" strike="noStrike">
                          <a:solidFill>
                            <a:srgbClr val="000000"/>
                          </a:solidFill>
                          <a:latin typeface="Times New Roman"/>
                        </a:rPr>
                        <a:t>51,360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5"/>
                  </a:ext>
                </a:extLst>
              </a:tr>
              <a:tr h="324679">
                <a:tc>
                  <a:txBody>
                    <a:bodyPr/>
                    <a:lstStyle/>
                    <a:p>
                      <a:pPr algn="ctr" fontAlgn="ctr"/>
                      <a:r>
                        <a:rPr lang="en-US" sz="1400" b="1" i="0" u="none" strike="noStrike">
                          <a:solidFill>
                            <a:srgbClr val="000000"/>
                          </a:solidFill>
                          <a:latin typeface="Times New Roman"/>
                        </a:rPr>
                        <a:t>Singapore University of Technology and Design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400" b="1" i="0" u="none" strike="noStrike">
                          <a:solidFill>
                            <a:srgbClr val="000000"/>
                          </a:solidFill>
                          <a:latin typeface="Times New Roman"/>
                        </a:rPr>
                        <a:t>51,700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6"/>
                  </a:ext>
                </a:extLst>
              </a:tr>
              <a:tr h="324679">
                <a:tc>
                  <a:txBody>
                    <a:bodyPr/>
                    <a:lstStyle/>
                    <a:p>
                      <a:pPr algn="ctr" fontAlgn="ctr"/>
                      <a:r>
                        <a:rPr lang="en-US" sz="1400" b="1" i="0" u="none" strike="noStrike">
                          <a:solidFill>
                            <a:srgbClr val="000000"/>
                          </a:solidFill>
                          <a:latin typeface="Times New Roman"/>
                        </a:rPr>
                        <a:t>TUM Asia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400" b="1" i="0" u="none" strike="noStrike">
                          <a:solidFill>
                            <a:srgbClr val="000000"/>
                          </a:solidFill>
                          <a:latin typeface="Times New Roman"/>
                        </a:rPr>
                        <a:t>20,425</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7"/>
                  </a:ext>
                </a:extLst>
              </a:tr>
              <a:tr h="324679">
                <a:tc>
                  <a:txBody>
                    <a:bodyPr/>
                    <a:lstStyle/>
                    <a:p>
                      <a:pPr algn="ctr" fontAlgn="ctr"/>
                      <a:r>
                        <a:rPr lang="en-US" sz="1400" b="1" i="0" u="none" strike="noStrike">
                          <a:solidFill>
                            <a:srgbClr val="000000"/>
                          </a:solidFill>
                          <a:latin typeface="Times New Roman"/>
                        </a:rPr>
                        <a:t>Management Development Institute of Singapore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400" b="1" i="0" u="none" strike="noStrike" dirty="0">
                          <a:solidFill>
                            <a:srgbClr val="000000"/>
                          </a:solidFill>
                          <a:latin typeface="Times New Roman"/>
                        </a:rPr>
                        <a:t>24,220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8"/>
                  </a:ext>
                </a:extLst>
              </a:tr>
            </a:tbl>
          </a:graphicData>
        </a:graphic>
      </p:graphicFrame>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2" y="304800"/>
          <a:ext cx="8686799" cy="6248401"/>
        </p:xfrm>
        <a:graphic>
          <a:graphicData uri="http://schemas.openxmlformats.org/drawingml/2006/table">
            <a:tbl>
              <a:tblPr/>
              <a:tblGrid>
                <a:gridCol w="4197119">
                  <a:extLst>
                    <a:ext uri="{9D8B030D-6E8A-4147-A177-3AD203B41FA5}">
                      <a16:colId xmlns:a16="http://schemas.microsoft.com/office/drawing/2014/main" val="20000"/>
                    </a:ext>
                  </a:extLst>
                </a:gridCol>
                <a:gridCol w="2104186">
                  <a:extLst>
                    <a:ext uri="{9D8B030D-6E8A-4147-A177-3AD203B41FA5}">
                      <a16:colId xmlns:a16="http://schemas.microsoft.com/office/drawing/2014/main" val="20001"/>
                    </a:ext>
                  </a:extLst>
                </a:gridCol>
                <a:gridCol w="2385494">
                  <a:extLst>
                    <a:ext uri="{9D8B030D-6E8A-4147-A177-3AD203B41FA5}">
                      <a16:colId xmlns:a16="http://schemas.microsoft.com/office/drawing/2014/main" val="20002"/>
                    </a:ext>
                  </a:extLst>
                </a:gridCol>
              </a:tblGrid>
              <a:tr h="690948">
                <a:tc gridSpan="3">
                  <a:txBody>
                    <a:bodyPr/>
                    <a:lstStyle/>
                    <a:p>
                      <a:pPr algn="ctr" fontAlgn="ctr"/>
                      <a:r>
                        <a:rPr lang="en-US" sz="2200" b="1" i="0" u="none" strike="noStrike" dirty="0">
                          <a:solidFill>
                            <a:srgbClr val="0070C0"/>
                          </a:solidFill>
                          <a:latin typeface="Times New Roman"/>
                        </a:rPr>
                        <a:t>Degree Courses to Study in Singapore</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92160">
                <a:tc gridSpan="3">
                  <a:txBody>
                    <a:bodyPr/>
                    <a:lstStyle/>
                    <a:p>
                      <a:pPr algn="ctr" fontAlgn="b"/>
                      <a:r>
                        <a:rPr lang="en-US" sz="1600" b="1" i="0" u="none" strike="noStrike">
                          <a:solidFill>
                            <a:srgbClr val="000000"/>
                          </a:solidFill>
                          <a:latin typeface="Times New Roman"/>
                        </a:rPr>
                        <a:t>Masters/MS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92160">
                <a:tc gridSpan="3">
                  <a:txBody>
                    <a:bodyPr/>
                    <a:lstStyle/>
                    <a:p>
                      <a:pPr algn="ctr" fontAlgn="b"/>
                      <a:r>
                        <a:rPr lang="en-US" sz="1600" b="1" i="0" u="none" strike="noStrike">
                          <a:solidFill>
                            <a:srgbClr val="000000"/>
                          </a:solidFill>
                          <a:latin typeface="Times New Roman"/>
                        </a:rPr>
                        <a:t>MBA</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92160">
                <a:tc gridSpan="3">
                  <a:txBody>
                    <a:bodyPr/>
                    <a:lstStyle/>
                    <a:p>
                      <a:pPr algn="ctr" fontAlgn="b"/>
                      <a:r>
                        <a:rPr lang="en-US" sz="1600" b="1" i="0" u="none" strike="noStrike">
                          <a:solidFill>
                            <a:srgbClr val="000000"/>
                          </a:solidFill>
                          <a:latin typeface="Times New Roman"/>
                        </a:rPr>
                        <a:t>MBB</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73484">
                <a:tc>
                  <a:txBody>
                    <a:bodyPr/>
                    <a:lstStyle/>
                    <a:p>
                      <a:pPr algn="l" fontAlgn="b"/>
                      <a:endParaRPr lang="en-US" sz="16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653599">
                <a:tc gridSpan="3">
                  <a:txBody>
                    <a:bodyPr/>
                    <a:lstStyle/>
                    <a:p>
                      <a:pPr algn="ctr" fontAlgn="ctr"/>
                      <a:r>
                        <a:rPr lang="en-US" sz="2200" b="1" i="0" u="none" strike="noStrike" dirty="0">
                          <a:solidFill>
                            <a:srgbClr val="0070C0"/>
                          </a:solidFill>
                          <a:latin typeface="Times New Roman"/>
                        </a:rPr>
                        <a:t>Cost of Studying in Singapore</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739500">
                <a:tc gridSpan="3">
                  <a:txBody>
                    <a:bodyPr/>
                    <a:lstStyle/>
                    <a:p>
                      <a:pPr algn="l" fontAlgn="ctr"/>
                      <a:r>
                        <a:rPr lang="en-US" sz="1600" b="1" i="0" u="none" strike="noStrike">
                          <a:solidFill>
                            <a:srgbClr val="000000"/>
                          </a:solidFill>
                          <a:latin typeface="Times New Roman"/>
                        </a:rPr>
                        <a:t>The average cost of pursuing bachelor's or undergraduate degrees in Singapore is around 19,000 SGD (~14,400 USD).</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522878">
                <a:tc gridSpan="3">
                  <a:txBody>
                    <a:bodyPr/>
                    <a:lstStyle/>
                    <a:p>
                      <a:pPr algn="l" fontAlgn="ctr"/>
                      <a:r>
                        <a:rPr lang="en-US" sz="1600" b="1" i="0" u="none" strike="noStrike">
                          <a:solidFill>
                            <a:srgbClr val="000000"/>
                          </a:solidFill>
                          <a:latin typeface="Times New Roman"/>
                        </a:rPr>
                        <a:t>Masters Programs in Singapore cost around 20,000 SGD to 54,000 SGD.</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522878">
                <a:tc gridSpan="3">
                  <a:txBody>
                    <a:bodyPr/>
                    <a:lstStyle/>
                    <a:p>
                      <a:pPr algn="l" fontAlgn="ctr"/>
                      <a:r>
                        <a:rPr lang="en-US" sz="1600" b="1" i="0" u="none" strike="noStrike">
                          <a:solidFill>
                            <a:srgbClr val="000000"/>
                          </a:solidFill>
                          <a:latin typeface="Times New Roman"/>
                        </a:rPr>
                        <a:t>The cost for some of the popular programs are:</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522878">
                <a:tc gridSpan="3">
                  <a:txBody>
                    <a:bodyPr/>
                    <a:lstStyle/>
                    <a:p>
                      <a:pPr algn="l" fontAlgn="ctr"/>
                      <a:r>
                        <a:rPr lang="it-IT" sz="1600" b="1" i="0" u="none" strike="noStrike">
                          <a:solidFill>
                            <a:srgbClr val="000000"/>
                          </a:solidFill>
                          <a:latin typeface="Times New Roman"/>
                        </a:rPr>
                        <a:t>MBA in Singapore 82,000 - 123,000 SGD</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522878">
                <a:tc gridSpan="3">
                  <a:txBody>
                    <a:bodyPr/>
                    <a:lstStyle/>
                    <a:p>
                      <a:pPr algn="l" fontAlgn="ctr"/>
                      <a:r>
                        <a:rPr lang="en-US" sz="1600" b="1" i="0" u="none" strike="noStrike">
                          <a:solidFill>
                            <a:srgbClr val="000000"/>
                          </a:solidFill>
                          <a:latin typeface="Times New Roman"/>
                        </a:rPr>
                        <a:t>MBBS in Singapore: avg 28,000 SGD</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522878">
                <a:tc gridSpan="3">
                  <a:txBody>
                    <a:bodyPr/>
                    <a:lstStyle/>
                    <a:p>
                      <a:pPr algn="l" fontAlgn="ctr"/>
                      <a:r>
                        <a:rPr lang="en-US" sz="1600" b="1" i="0" u="none" strike="noStrike" dirty="0">
                          <a:solidFill>
                            <a:srgbClr val="000000"/>
                          </a:solidFill>
                          <a:latin typeface="Times New Roman"/>
                        </a:rPr>
                        <a:t>BBA in Singapore 22,000 to 28,000 SGD/year</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bl>
          </a:graphicData>
        </a:graphic>
      </p:graphicFrame>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914397"/>
          <a:ext cx="8686800" cy="5029204"/>
        </p:xfrm>
        <a:graphic>
          <a:graphicData uri="http://schemas.openxmlformats.org/drawingml/2006/table">
            <a:tbl>
              <a:tblPr/>
              <a:tblGrid>
                <a:gridCol w="4199057">
                  <a:extLst>
                    <a:ext uri="{9D8B030D-6E8A-4147-A177-3AD203B41FA5}">
                      <a16:colId xmlns:a16="http://schemas.microsoft.com/office/drawing/2014/main" val="20000"/>
                    </a:ext>
                  </a:extLst>
                </a:gridCol>
                <a:gridCol w="4487743">
                  <a:extLst>
                    <a:ext uri="{9D8B030D-6E8A-4147-A177-3AD203B41FA5}">
                      <a16:colId xmlns:a16="http://schemas.microsoft.com/office/drawing/2014/main" val="20001"/>
                    </a:ext>
                  </a:extLst>
                </a:gridCol>
              </a:tblGrid>
              <a:tr h="491132">
                <a:tc gridSpan="2">
                  <a:txBody>
                    <a:bodyPr/>
                    <a:lstStyle/>
                    <a:p>
                      <a:pPr algn="ctr" fontAlgn="b"/>
                      <a:r>
                        <a:rPr lang="en-US" sz="2200" b="1" i="0" u="none" strike="noStrike" dirty="0">
                          <a:solidFill>
                            <a:srgbClr val="0070C0"/>
                          </a:solidFill>
                          <a:latin typeface="Times New Roman"/>
                        </a:rPr>
                        <a:t>Cost of Living in Singapore</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412552">
                <a:tc>
                  <a:txBody>
                    <a:bodyPr/>
                    <a:lstStyle/>
                    <a:p>
                      <a:pPr algn="ctr" fontAlgn="ctr"/>
                      <a:r>
                        <a:rPr lang="en-US" sz="1600" b="1" i="0" u="none" strike="noStrike">
                          <a:solidFill>
                            <a:srgbClr val="C00000"/>
                          </a:solidFill>
                          <a:latin typeface="Times New Roman"/>
                        </a:rPr>
                        <a:t>Expense-Type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Costs (in SGD)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2552">
                <a:tc>
                  <a:txBody>
                    <a:bodyPr/>
                    <a:lstStyle/>
                    <a:p>
                      <a:pPr algn="l" fontAlgn="ctr"/>
                      <a:r>
                        <a:rPr lang="en-US" sz="1600" b="1" i="0" u="none" strike="noStrike">
                          <a:solidFill>
                            <a:srgbClr val="000000"/>
                          </a:solidFill>
                          <a:latin typeface="Times New Roman"/>
                        </a:rPr>
                        <a:t>Books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150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2552">
                <a:tc>
                  <a:txBody>
                    <a:bodyPr/>
                    <a:lstStyle/>
                    <a:p>
                      <a:pPr algn="l" fontAlgn="ctr"/>
                      <a:r>
                        <a:rPr lang="en-US" sz="1600" b="1" i="0" u="none" strike="noStrike">
                          <a:solidFill>
                            <a:srgbClr val="000000"/>
                          </a:solidFill>
                          <a:latin typeface="Times New Roman"/>
                        </a:rPr>
                        <a:t>Monthly rent (900sqft) in normal area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2,636</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25104">
                <a:tc>
                  <a:txBody>
                    <a:bodyPr/>
                    <a:lstStyle/>
                    <a:p>
                      <a:pPr algn="l" fontAlgn="ctr"/>
                      <a:r>
                        <a:rPr lang="en-US" sz="1600" b="1" i="0" u="none" strike="noStrike">
                          <a:solidFill>
                            <a:srgbClr val="000000"/>
                          </a:solidFill>
                          <a:latin typeface="Times New Roman"/>
                        </a:rPr>
                        <a:t>Basic meal (lunch and dinner)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12 for lunch and $54 for dinner</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12552">
                <a:tc>
                  <a:txBody>
                    <a:bodyPr/>
                    <a:lstStyle/>
                    <a:p>
                      <a:pPr algn="l" fontAlgn="ctr"/>
                      <a:r>
                        <a:rPr lang="en-US" sz="1600" b="1" i="0" u="none" strike="noStrike">
                          <a:solidFill>
                            <a:srgbClr val="000000"/>
                          </a:solidFill>
                          <a:latin typeface="Times New Roman"/>
                        </a:rPr>
                        <a:t>Food (cafe or bar)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400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12552">
                <a:tc>
                  <a:txBody>
                    <a:bodyPr/>
                    <a:lstStyle/>
                    <a:p>
                      <a:pPr algn="l" fontAlgn="ctr"/>
                      <a:r>
                        <a:rPr lang="en-US" sz="1600" b="1" i="0" u="none" strike="noStrike">
                          <a:solidFill>
                            <a:srgbClr val="000000"/>
                          </a:solidFill>
                          <a:latin typeface="Times New Roman"/>
                        </a:rPr>
                        <a:t>Internet 8mbps for a month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43</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12552">
                <a:tc>
                  <a:txBody>
                    <a:bodyPr/>
                    <a:lstStyle/>
                    <a:p>
                      <a:pPr algn="l" fontAlgn="ctr"/>
                      <a:r>
                        <a:rPr lang="en-US" sz="1600" b="1" i="0" u="none" strike="noStrike">
                          <a:solidFill>
                            <a:srgbClr val="000000"/>
                          </a:solidFill>
                          <a:latin typeface="Times New Roman"/>
                        </a:rPr>
                        <a:t>1 min of prepaid tariff (without any plans)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0.25</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12552">
                <a:tc>
                  <a:txBody>
                    <a:bodyPr/>
                    <a:lstStyle/>
                    <a:p>
                      <a:pPr algn="l" fontAlgn="ctr"/>
                      <a:r>
                        <a:rPr lang="en-US" sz="1600" b="1" i="0" u="none" strike="noStrike">
                          <a:solidFill>
                            <a:srgbClr val="000000"/>
                          </a:solidFill>
                          <a:latin typeface="Times New Roman"/>
                        </a:rPr>
                        <a:t>Entertainment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200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12552">
                <a:tc>
                  <a:txBody>
                    <a:bodyPr/>
                    <a:lstStyle/>
                    <a:p>
                      <a:pPr algn="l" fontAlgn="ctr"/>
                      <a:r>
                        <a:rPr lang="en-US" sz="1600" b="1" i="0" u="none" strike="noStrike">
                          <a:solidFill>
                            <a:srgbClr val="000000"/>
                          </a:solidFill>
                          <a:latin typeface="Times New Roman"/>
                        </a:rPr>
                        <a:t>Monthly ticket for public transport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91</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12552">
                <a:tc>
                  <a:txBody>
                    <a:bodyPr/>
                    <a:lstStyle/>
                    <a:p>
                      <a:pPr algn="l" fontAlgn="ctr"/>
                      <a:r>
                        <a:rPr lang="en-US" sz="1600" b="1" i="0" u="none" strike="noStrike">
                          <a:solidFill>
                            <a:srgbClr val="000000"/>
                          </a:solidFill>
                          <a:latin typeface="Times New Roman"/>
                        </a:rPr>
                        <a:t>Utilities like electricity, gas, etc (monthly cost) </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160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76200"/>
          <a:ext cx="8686800" cy="6622726"/>
        </p:xfrm>
        <a:graphic>
          <a:graphicData uri="http://schemas.openxmlformats.org/drawingml/2006/table">
            <a:tbl>
              <a:tblPr/>
              <a:tblGrid>
                <a:gridCol w="8686800">
                  <a:extLst>
                    <a:ext uri="{9D8B030D-6E8A-4147-A177-3AD203B41FA5}">
                      <a16:colId xmlns:a16="http://schemas.microsoft.com/office/drawing/2014/main" val="20000"/>
                    </a:ext>
                  </a:extLst>
                </a:gridCol>
              </a:tblGrid>
              <a:tr h="205581">
                <a:tc>
                  <a:txBody>
                    <a:bodyPr/>
                    <a:lstStyle/>
                    <a:p>
                      <a:pPr algn="ctr" fontAlgn="b"/>
                      <a:r>
                        <a:rPr lang="en-US" sz="1600" b="1" i="0" u="none" strike="noStrike" dirty="0">
                          <a:solidFill>
                            <a:srgbClr val="C00000"/>
                          </a:solidFill>
                          <a:latin typeface="Times New Roman"/>
                        </a:rPr>
                        <a:t>STUDY IN SINGAPORE WITH SCHOLARSHIPS</a:t>
                      </a:r>
                    </a:p>
                  </a:txBody>
                  <a:tcPr marL="6544" marR="6544" marT="6544"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27516">
                <a:tc>
                  <a:txBody>
                    <a:bodyPr/>
                    <a:lstStyle/>
                    <a:p>
                      <a:pPr algn="l" fontAlgn="b"/>
                      <a:r>
                        <a:rPr lang="en-US" sz="1300" b="1" i="0" u="none" strike="noStrike" dirty="0">
                          <a:solidFill>
                            <a:srgbClr val="C00000"/>
                          </a:solidFill>
                          <a:latin typeface="Times New Roman"/>
                        </a:rPr>
                        <a:t>Singapore International Graduate Awards:</a:t>
                      </a:r>
                      <a:r>
                        <a:rPr lang="en-US" sz="1300" b="1" i="0" u="none" strike="noStrike" dirty="0">
                          <a:solidFill>
                            <a:srgbClr val="000000"/>
                          </a:solidFill>
                          <a:latin typeface="Times New Roman"/>
                        </a:rPr>
                        <a:t> Available for international students with excellent academic records at the </a:t>
                      </a:r>
                      <a:br>
                        <a:rPr lang="en-US" sz="1300" b="1" i="0" u="none" strike="noStrike" dirty="0">
                          <a:solidFill>
                            <a:srgbClr val="000000"/>
                          </a:solidFill>
                          <a:latin typeface="Times New Roman"/>
                        </a:rPr>
                      </a:br>
                      <a:r>
                        <a:rPr lang="en-US" sz="1300" b="1" i="0" u="none" strike="noStrike" dirty="0">
                          <a:solidFill>
                            <a:srgbClr val="000000"/>
                          </a:solidFill>
                          <a:latin typeface="Times New Roman"/>
                        </a:rPr>
                        <a:t>                                                                    undergraduate level, and who are also interested in research work. Offers </a:t>
                      </a:r>
                      <a:br>
                        <a:rPr lang="en-US" sz="1300" b="1" i="0" u="none" strike="noStrike" dirty="0">
                          <a:solidFill>
                            <a:srgbClr val="000000"/>
                          </a:solidFill>
                          <a:latin typeface="Times New Roman"/>
                        </a:rPr>
                      </a:br>
                      <a:r>
                        <a:rPr lang="en-US" sz="1300" b="1" i="0" u="none" strike="noStrike" dirty="0">
                          <a:solidFill>
                            <a:srgbClr val="000000"/>
                          </a:solidFill>
                          <a:latin typeface="Times New Roman"/>
                        </a:rPr>
                        <a:t>                                                                    financial support for up to 4 years of Ph.D. studies including full tuition fees </a:t>
                      </a:r>
                      <a:br>
                        <a:rPr lang="en-US" sz="1300" b="1" i="0" u="none" strike="noStrike" dirty="0">
                          <a:solidFill>
                            <a:srgbClr val="000000"/>
                          </a:solidFill>
                          <a:latin typeface="Times New Roman"/>
                        </a:rPr>
                      </a:br>
                      <a:r>
                        <a:rPr lang="en-US" sz="1300" b="1" i="0" u="none" strike="noStrike" dirty="0">
                          <a:solidFill>
                            <a:srgbClr val="000000"/>
                          </a:solidFill>
                          <a:latin typeface="Times New Roman"/>
                        </a:rPr>
                        <a:t>                                                                    waiver, monthly stipend, settlement allowance, and airfare grant.</a:t>
                      </a:r>
                    </a:p>
                  </a:txBody>
                  <a:tcPr marL="58892" marR="6544" marT="65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67870">
                <a:tc>
                  <a:txBody>
                    <a:bodyPr/>
                    <a:lstStyle/>
                    <a:p>
                      <a:pPr algn="l" fontAlgn="b"/>
                      <a:r>
                        <a:rPr lang="en-US" sz="1300" b="1" i="0" u="none" strike="noStrike" dirty="0">
                          <a:solidFill>
                            <a:srgbClr val="C00000"/>
                          </a:solidFill>
                          <a:latin typeface="Times New Roman"/>
                        </a:rPr>
                        <a:t>INSEAD-</a:t>
                      </a:r>
                      <a:r>
                        <a:rPr lang="en-US" sz="1300" b="1" i="0" u="none" strike="noStrike" dirty="0" err="1">
                          <a:solidFill>
                            <a:srgbClr val="C00000"/>
                          </a:solidFill>
                          <a:latin typeface="Times New Roman"/>
                        </a:rPr>
                        <a:t>Syngenta</a:t>
                      </a:r>
                      <a:r>
                        <a:rPr lang="en-US" sz="1300" b="1" i="0" u="none" strike="noStrike" dirty="0">
                          <a:solidFill>
                            <a:srgbClr val="C00000"/>
                          </a:solidFill>
                          <a:latin typeface="Times New Roman"/>
                        </a:rPr>
                        <a:t> MBA Scholarships -</a:t>
                      </a:r>
                      <a:r>
                        <a:rPr lang="en-US" sz="1300" b="1" i="0" u="none" strike="noStrike" dirty="0">
                          <a:solidFill>
                            <a:srgbClr val="000000"/>
                          </a:solidFill>
                          <a:latin typeface="Times New Roman"/>
                        </a:rPr>
                        <a:t> for Developing Country Leaders: Available for students from an emerging     </a:t>
                      </a:r>
                    </a:p>
                    <a:p>
                      <a:pPr algn="l" fontAlgn="b"/>
                      <a:r>
                        <a:rPr lang="en-US" sz="1300" b="1" i="0" u="none" strike="noStrike" dirty="0">
                          <a:solidFill>
                            <a:srgbClr val="000000"/>
                          </a:solidFill>
                          <a:latin typeface="Times New Roman"/>
                        </a:rPr>
                        <a:t>                                                                    economy pursuing MBA. Offers award money of 32,000 SGD</a:t>
                      </a:r>
                    </a:p>
                  </a:txBody>
                  <a:tcPr marL="58892" marR="6544" marT="65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80731">
                <a:tc>
                  <a:txBody>
                    <a:bodyPr/>
                    <a:lstStyle/>
                    <a:p>
                      <a:pPr algn="l" fontAlgn="b"/>
                      <a:r>
                        <a:rPr lang="en-US" sz="1300" b="1" i="0" u="none" strike="noStrike" dirty="0">
                          <a:solidFill>
                            <a:srgbClr val="C00000"/>
                          </a:solidFill>
                          <a:latin typeface="Times New Roman"/>
                        </a:rPr>
                        <a:t>ADB-Japan Scholarship -</a:t>
                      </a:r>
                      <a:r>
                        <a:rPr lang="en-US" sz="1300" b="1" i="0" u="none" strike="noStrike" dirty="0">
                          <a:solidFill>
                            <a:srgbClr val="000000"/>
                          </a:solidFill>
                          <a:latin typeface="Times New Roman"/>
                        </a:rPr>
                        <a:t> Program for Developing Countries in Asia and Pacific: Offered to international students from </a:t>
                      </a:r>
                    </a:p>
                    <a:p>
                      <a:pPr algn="l" fontAlgn="b"/>
                      <a:r>
                        <a:rPr lang="en-US" sz="1300" b="1" i="0" u="none" strike="noStrike" dirty="0">
                          <a:solidFill>
                            <a:srgbClr val="000000"/>
                          </a:solidFill>
                          <a:latin typeface="Times New Roman"/>
                        </a:rPr>
                        <a:t>                                             ADB  borrowing member country pursuing masters or doctoral program in a university at             </a:t>
                      </a:r>
                    </a:p>
                    <a:p>
                      <a:pPr algn="l" fontAlgn="b"/>
                      <a:r>
                        <a:rPr lang="en-US" sz="1300" b="1" i="0" u="none" strike="noStrike" dirty="0">
                          <a:solidFill>
                            <a:srgbClr val="000000"/>
                          </a:solidFill>
                          <a:latin typeface="Times New Roman"/>
                        </a:rPr>
                        <a:t>                                             Singapore. Waivers full tuition fees, a monthly subsistence and housing allowance, allowance for </a:t>
                      </a:r>
                    </a:p>
                    <a:p>
                      <a:pPr algn="l" fontAlgn="b"/>
                      <a:r>
                        <a:rPr lang="en-US" sz="1300" b="1" i="0" u="none" strike="noStrike" dirty="0">
                          <a:solidFill>
                            <a:srgbClr val="000000"/>
                          </a:solidFill>
                          <a:latin typeface="Times New Roman"/>
                        </a:rPr>
                        <a:t>                                             books, medical insurance, and travel expenses for a period of one year.</a:t>
                      </a:r>
                    </a:p>
                  </a:txBody>
                  <a:tcPr marL="58892" marR="6544" marT="65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74300">
                <a:tc>
                  <a:txBody>
                    <a:bodyPr/>
                    <a:lstStyle/>
                    <a:p>
                      <a:pPr algn="l" fontAlgn="b"/>
                      <a:r>
                        <a:rPr lang="en-US" sz="1300" b="1" i="0" u="none" strike="noStrike" dirty="0">
                          <a:solidFill>
                            <a:srgbClr val="C00000"/>
                          </a:solidFill>
                          <a:latin typeface="Times New Roman"/>
                        </a:rPr>
                        <a:t>Singapore Government Scholarships </a:t>
                      </a:r>
                      <a:r>
                        <a:rPr lang="en-US" sz="1300" b="1" i="0" u="none" strike="noStrike" dirty="0">
                          <a:solidFill>
                            <a:srgbClr val="000000"/>
                          </a:solidFill>
                          <a:latin typeface="Times New Roman"/>
                        </a:rPr>
                        <a:t>for Southeast Asians: Offered to meritorious students from ASEAN countries </a:t>
                      </a:r>
                    </a:p>
                    <a:p>
                      <a:pPr algn="l" fontAlgn="b"/>
                      <a:r>
                        <a:rPr lang="en-US" sz="1300" b="1" i="0" u="none" strike="noStrike" dirty="0">
                          <a:solidFill>
                            <a:srgbClr val="000000"/>
                          </a:solidFill>
                          <a:latin typeface="Times New Roman"/>
                        </a:rPr>
                        <a:t>                                                                 enrolled in undergraduate programs at a University in Singapore. Awards full  </a:t>
                      </a:r>
                    </a:p>
                    <a:p>
                      <a:pPr algn="l" fontAlgn="b"/>
                      <a:r>
                        <a:rPr lang="en-US" sz="1300" b="1" i="0" u="none" strike="noStrike" dirty="0">
                          <a:solidFill>
                            <a:srgbClr val="000000"/>
                          </a:solidFill>
                          <a:latin typeface="Times New Roman"/>
                        </a:rPr>
                        <a:t>                                                                 tuition fees waiver, a living allowance of 43000 SGD per annum, and </a:t>
                      </a:r>
                    </a:p>
                    <a:p>
                      <a:pPr algn="l" fontAlgn="b"/>
                      <a:r>
                        <a:rPr lang="en-US" sz="1300" b="1" i="0" u="none" strike="noStrike" dirty="0">
                          <a:solidFill>
                            <a:srgbClr val="000000"/>
                          </a:solidFill>
                          <a:latin typeface="Times New Roman"/>
                        </a:rPr>
                        <a:t>                                                                  accommodation fee.</a:t>
                      </a:r>
                    </a:p>
                  </a:txBody>
                  <a:tcPr marL="58892" marR="6544" marT="65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21085">
                <a:tc>
                  <a:txBody>
                    <a:bodyPr/>
                    <a:lstStyle/>
                    <a:p>
                      <a:pPr algn="l" fontAlgn="b"/>
                      <a:r>
                        <a:rPr lang="en-US" sz="1300" b="1" i="0" u="none" strike="noStrike" dirty="0">
                          <a:solidFill>
                            <a:srgbClr val="C00000"/>
                          </a:solidFill>
                          <a:latin typeface="Times New Roman"/>
                        </a:rPr>
                        <a:t>SIA Youth Scholarship - </a:t>
                      </a:r>
                      <a:r>
                        <a:rPr lang="en-US" sz="1300" b="1" i="0" u="none" strike="noStrike" dirty="0">
                          <a:solidFill>
                            <a:srgbClr val="000000"/>
                          </a:solidFill>
                          <a:latin typeface="Times New Roman"/>
                        </a:rPr>
                        <a:t>Offered to students from ASEAN countries pursuing their pre-university degrees. SIA Youth </a:t>
                      </a:r>
                      <a:br>
                        <a:rPr lang="en-US" sz="1300" b="1" i="0" u="none" strike="noStrike" dirty="0">
                          <a:solidFill>
                            <a:srgbClr val="000000"/>
                          </a:solidFill>
                          <a:latin typeface="Times New Roman"/>
                        </a:rPr>
                      </a:br>
                      <a:r>
                        <a:rPr lang="en-US" sz="1300" b="1" i="0" u="none" strike="noStrike" dirty="0">
                          <a:solidFill>
                            <a:srgbClr val="000000"/>
                          </a:solidFill>
                          <a:latin typeface="Times New Roman"/>
                        </a:rPr>
                        <a:t>                                       Scholarships (https://collegedunia.com/scholarship/142-sia-youth-scholarship) offer hostel </a:t>
                      </a:r>
                      <a:br>
                        <a:rPr lang="en-US" sz="1300" b="1" i="0" u="none" strike="noStrike" dirty="0">
                          <a:solidFill>
                            <a:srgbClr val="000000"/>
                          </a:solidFill>
                          <a:latin typeface="Times New Roman"/>
                        </a:rPr>
                      </a:br>
                      <a:r>
                        <a:rPr lang="en-US" sz="1300" b="1" i="0" u="none" strike="noStrike" dirty="0">
                          <a:solidFill>
                            <a:srgbClr val="000000"/>
                          </a:solidFill>
                          <a:latin typeface="Times New Roman"/>
                        </a:rPr>
                        <a:t>                                       allowance, medical cover expenses, airfare, and school fees.</a:t>
                      </a:r>
                    </a:p>
                  </a:txBody>
                  <a:tcPr marL="58892" marR="6544" marT="65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927516">
                <a:tc>
                  <a:txBody>
                    <a:bodyPr/>
                    <a:lstStyle/>
                    <a:p>
                      <a:pPr algn="l" fontAlgn="b"/>
                      <a:r>
                        <a:rPr lang="en-US" sz="1300" b="1" i="0" u="none" strike="noStrike" dirty="0">
                          <a:solidFill>
                            <a:srgbClr val="C00000"/>
                          </a:solidFill>
                          <a:latin typeface="Times New Roman"/>
                        </a:rPr>
                        <a:t>NUS Science and Technology Scholarships -</a:t>
                      </a:r>
                      <a:r>
                        <a:rPr lang="en-US" sz="1300" b="1" i="0" u="none" strike="noStrike" dirty="0">
                          <a:solidFill>
                            <a:srgbClr val="000000"/>
                          </a:solidFill>
                          <a:latin typeface="Times New Roman"/>
                        </a:rPr>
                        <a:t> Offered to Asian freshmen at NUS, wavering full-tuition, 6000 SGD for living </a:t>
                      </a:r>
                      <a:br>
                        <a:rPr lang="en-US" sz="1300" b="1" i="0" u="none" strike="noStrike" dirty="0">
                          <a:solidFill>
                            <a:srgbClr val="000000"/>
                          </a:solidFill>
                          <a:latin typeface="Times New Roman"/>
                        </a:rPr>
                      </a:br>
                      <a:r>
                        <a:rPr lang="en-US" sz="1300" b="1" i="0" u="none" strike="noStrike" dirty="0">
                          <a:solidFill>
                            <a:srgbClr val="000000"/>
                          </a:solidFill>
                          <a:latin typeface="Times New Roman"/>
                        </a:rPr>
                        <a:t>                                                                     allowance, and 2000 SGD one-time allowance. NUS Science and Technology </a:t>
                      </a:r>
                      <a:br>
                        <a:rPr lang="en-US" sz="1300" b="1" i="0" u="none" strike="noStrike" dirty="0">
                          <a:solidFill>
                            <a:srgbClr val="000000"/>
                          </a:solidFill>
                          <a:latin typeface="Times New Roman"/>
                        </a:rPr>
                      </a:br>
                      <a:r>
                        <a:rPr lang="en-US" sz="1300" b="1" i="0" u="none" strike="noStrike" dirty="0">
                          <a:solidFill>
                            <a:srgbClr val="000000"/>
                          </a:solidFill>
                          <a:latin typeface="Times New Roman"/>
                        </a:rPr>
                        <a:t>                                                                     Scholarship (https://collegedunia.com/scholarship/286-nus-science-</a:t>
                      </a:r>
                      <a:br>
                        <a:rPr lang="en-US" sz="1300" b="1" i="0" u="none" strike="noStrike" dirty="0">
                          <a:solidFill>
                            <a:srgbClr val="000000"/>
                          </a:solidFill>
                          <a:latin typeface="Times New Roman"/>
                        </a:rPr>
                      </a:br>
                      <a:r>
                        <a:rPr lang="en-US" sz="1300" b="1" i="0" u="none" strike="noStrike" dirty="0">
                          <a:solidFill>
                            <a:srgbClr val="000000"/>
                          </a:solidFill>
                          <a:latin typeface="Times New Roman"/>
                        </a:rPr>
                        <a:t>                                                                     </a:t>
                      </a:r>
                      <a:r>
                        <a:rPr lang="en-US" sz="1300" b="1" i="0" u="none" strike="noStrike" dirty="0" err="1">
                          <a:solidFill>
                            <a:srgbClr val="000000"/>
                          </a:solidFill>
                          <a:latin typeface="Times New Roman"/>
                        </a:rPr>
                        <a:t>andtechnology</a:t>
                      </a:r>
                      <a:r>
                        <a:rPr lang="en-US" sz="1300" b="1" i="0" u="none" strike="noStrike" dirty="0">
                          <a:solidFill>
                            <a:srgbClr val="000000"/>
                          </a:solidFill>
                          <a:latin typeface="Times New Roman"/>
                        </a:rPr>
                        <a:t>- undergraduate-scholarship) is limited in number.</a:t>
                      </a:r>
                    </a:p>
                  </a:txBody>
                  <a:tcPr marL="58892" marR="6544" marT="65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774300">
                <a:tc>
                  <a:txBody>
                    <a:bodyPr/>
                    <a:lstStyle/>
                    <a:p>
                      <a:pPr algn="l" fontAlgn="b"/>
                      <a:r>
                        <a:rPr lang="en-US" sz="1300" b="1" i="0" u="none" strike="noStrike" dirty="0">
                          <a:solidFill>
                            <a:srgbClr val="C00000"/>
                          </a:solidFill>
                          <a:latin typeface="Times New Roman"/>
                        </a:rPr>
                        <a:t>Tuition Grant by the Ministry of Education - </a:t>
                      </a:r>
                      <a:r>
                        <a:rPr lang="en-US" sz="1300" b="1" i="0" u="none" strike="noStrike" dirty="0">
                          <a:solidFill>
                            <a:srgbClr val="000000"/>
                          </a:solidFill>
                          <a:latin typeface="Times New Roman"/>
                        </a:rPr>
                        <a:t>The grant covers complete tuition fees. However, one of the major conditions </a:t>
                      </a:r>
                      <a:br>
                        <a:rPr lang="en-US" sz="1300" b="1" i="0" u="none" strike="noStrike" dirty="0">
                          <a:solidFill>
                            <a:srgbClr val="000000"/>
                          </a:solidFill>
                          <a:latin typeface="Times New Roman"/>
                        </a:rPr>
                      </a:br>
                      <a:r>
                        <a:rPr lang="en-US" sz="1300" b="1" i="0" u="none" strike="noStrike" dirty="0">
                          <a:solidFill>
                            <a:srgbClr val="000000"/>
                          </a:solidFill>
                          <a:latin typeface="Times New Roman"/>
                        </a:rPr>
                        <a:t>                                                                       on this grant is, the graduating student has to sign a bond that they will work in </a:t>
                      </a:r>
                      <a:br>
                        <a:rPr lang="en-US" sz="1300" b="1" i="0" u="none" strike="noStrike" dirty="0">
                          <a:solidFill>
                            <a:srgbClr val="000000"/>
                          </a:solidFill>
                          <a:latin typeface="Times New Roman"/>
                        </a:rPr>
                      </a:br>
                      <a:r>
                        <a:rPr lang="en-US" sz="1300" b="1" i="0" u="none" strike="noStrike" dirty="0">
                          <a:solidFill>
                            <a:srgbClr val="000000"/>
                          </a:solidFill>
                          <a:latin typeface="Times New Roman"/>
                        </a:rPr>
                        <a:t>                                                                       Singapore for three years.</a:t>
                      </a:r>
                    </a:p>
                  </a:txBody>
                  <a:tcPr marL="58892" marR="6544" marT="65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774300">
                <a:tc>
                  <a:txBody>
                    <a:bodyPr/>
                    <a:lstStyle/>
                    <a:p>
                      <a:pPr algn="l" fontAlgn="ctr"/>
                      <a:r>
                        <a:rPr lang="en-US" sz="1300" b="1" i="0" u="none" strike="noStrike" dirty="0">
                          <a:solidFill>
                            <a:srgbClr val="C00000"/>
                          </a:solidFill>
                          <a:latin typeface="Times New Roman"/>
                        </a:rPr>
                        <a:t>DST A-STAR Call for Singapore - India Joint Research Grants - Grants  </a:t>
                      </a:r>
                      <a:r>
                        <a:rPr lang="en-US" sz="1300" b="1" i="0" u="none" strike="noStrike" dirty="0">
                          <a:solidFill>
                            <a:srgbClr val="000000"/>
                          </a:solidFill>
                          <a:latin typeface="Times New Roman"/>
                        </a:rPr>
                        <a:t>for Indian researchers within the fields of science </a:t>
                      </a:r>
                      <a:br>
                        <a:rPr lang="en-US" sz="1300" b="1" i="0" u="none" strike="noStrike" dirty="0">
                          <a:solidFill>
                            <a:srgbClr val="000000"/>
                          </a:solidFill>
                          <a:latin typeface="Times New Roman"/>
                        </a:rPr>
                      </a:br>
                      <a:r>
                        <a:rPr lang="en-US" sz="1300" b="1" i="0" u="none" strike="noStrike" dirty="0">
                          <a:solidFill>
                            <a:srgbClr val="000000"/>
                          </a:solidFill>
                          <a:latin typeface="Times New Roman"/>
                        </a:rPr>
                        <a:t>                                                                                                                 and technology to study in Singapore. Sponsored by </a:t>
                      </a:r>
                      <a:br>
                        <a:rPr lang="en-US" sz="1300" b="1" i="0" u="none" strike="noStrike" dirty="0">
                          <a:solidFill>
                            <a:srgbClr val="000000"/>
                          </a:solidFill>
                          <a:latin typeface="Times New Roman"/>
                        </a:rPr>
                      </a:br>
                      <a:r>
                        <a:rPr lang="en-US" sz="1300" b="1" i="0" u="none" strike="noStrike" dirty="0">
                          <a:solidFill>
                            <a:srgbClr val="000000"/>
                          </a:solidFill>
                          <a:latin typeface="Times New Roman"/>
                        </a:rPr>
                        <a:t>                                                                                                                 the Indian government and A*Star Singapore.</a:t>
                      </a:r>
                    </a:p>
                  </a:txBody>
                  <a:tcPr marL="58892" marR="6544" marT="6544"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400" y="1447799"/>
          <a:ext cx="8839200" cy="3962403"/>
        </p:xfrm>
        <a:graphic>
          <a:graphicData uri="http://schemas.openxmlformats.org/drawingml/2006/table">
            <a:tbl>
              <a:tblPr/>
              <a:tblGrid>
                <a:gridCol w="8839200">
                  <a:extLst>
                    <a:ext uri="{9D8B030D-6E8A-4147-A177-3AD203B41FA5}">
                      <a16:colId xmlns:a16="http://schemas.microsoft.com/office/drawing/2014/main" val="20000"/>
                    </a:ext>
                  </a:extLst>
                </a:gridCol>
              </a:tblGrid>
              <a:tr h="940571">
                <a:tc>
                  <a:txBody>
                    <a:bodyPr/>
                    <a:lstStyle/>
                    <a:p>
                      <a:pPr algn="ctr" fontAlgn="ctr"/>
                      <a:r>
                        <a:rPr lang="en-US" sz="3600" b="1" i="0" u="none" strike="noStrike" dirty="0">
                          <a:solidFill>
                            <a:srgbClr val="FF0000"/>
                          </a:solidFill>
                          <a:latin typeface="Times New Roman"/>
                        </a:rPr>
                        <a:t>NEW ZELAND </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00302">
                <a:tc>
                  <a:txBody>
                    <a:bodyPr/>
                    <a:lstStyle/>
                    <a:p>
                      <a:pPr algn="ctr" fontAlgn="ctr"/>
                      <a:r>
                        <a:rPr lang="en-US" sz="2000" b="1" i="0" u="none" strike="noStrike" dirty="0">
                          <a:solidFill>
                            <a:srgbClr val="0070C0"/>
                          </a:solidFill>
                          <a:latin typeface="Times New Roman"/>
                        </a:rPr>
                        <a:t>Exams for New </a:t>
                      </a:r>
                      <a:r>
                        <a:rPr lang="en-US" sz="2000" b="1" i="0" u="none" strike="noStrike" dirty="0" err="1">
                          <a:solidFill>
                            <a:srgbClr val="0070C0"/>
                          </a:solidFill>
                          <a:latin typeface="Times New Roman"/>
                        </a:rPr>
                        <a:t>zealand</a:t>
                      </a:r>
                      <a:endParaRPr lang="en-US" sz="2000" b="1" i="0" u="none" strike="noStrike" dirty="0">
                        <a:solidFill>
                          <a:srgbClr val="0070C0"/>
                        </a:solidFill>
                        <a:latin typeface="Times New Roman"/>
                      </a:endParaRP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20255">
                <a:tc>
                  <a:txBody>
                    <a:bodyPr/>
                    <a:lstStyle/>
                    <a:p>
                      <a:pPr algn="ctr" fontAlgn="b"/>
                      <a:r>
                        <a:rPr lang="en-US" sz="1800" b="1" i="0" u="none" strike="noStrike">
                          <a:solidFill>
                            <a:srgbClr val="000000"/>
                          </a:solidFill>
                          <a:latin typeface="Times New Roman"/>
                        </a:rPr>
                        <a:t>International English Language Testing System [IELTS]</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20255">
                <a:tc>
                  <a:txBody>
                    <a:bodyPr/>
                    <a:lstStyle/>
                    <a:p>
                      <a:pPr algn="ctr" fontAlgn="b"/>
                      <a:r>
                        <a:rPr lang="en-US" sz="1800" b="1" i="0" u="none" strike="noStrike">
                          <a:solidFill>
                            <a:srgbClr val="000000"/>
                          </a:solidFill>
                          <a:latin typeface="Times New Roman"/>
                        </a:rPr>
                        <a:t>Test of English as a Foreign Language [TOEFL]</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20255">
                <a:tc>
                  <a:txBody>
                    <a:bodyPr/>
                    <a:lstStyle/>
                    <a:p>
                      <a:pPr algn="ctr" fontAlgn="b"/>
                      <a:r>
                        <a:rPr lang="en-US" sz="1800" b="1" i="0" u="none" strike="noStrike">
                          <a:solidFill>
                            <a:srgbClr val="000000"/>
                          </a:solidFill>
                          <a:latin typeface="Times New Roman"/>
                        </a:rPr>
                        <a:t>Pearson Test of English [PTE]</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20255">
                <a:tc>
                  <a:txBody>
                    <a:bodyPr/>
                    <a:lstStyle/>
                    <a:p>
                      <a:pPr algn="ctr" fontAlgn="b"/>
                      <a:r>
                        <a:rPr lang="en-US" sz="1800" b="1" i="0" u="none" strike="noStrike">
                          <a:solidFill>
                            <a:srgbClr val="000000"/>
                          </a:solidFill>
                          <a:latin typeface="Times New Roman"/>
                        </a:rPr>
                        <a:t>Graduate Record Examination [GRE]</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20255">
                <a:tc>
                  <a:txBody>
                    <a:bodyPr/>
                    <a:lstStyle/>
                    <a:p>
                      <a:pPr algn="ctr" fontAlgn="b"/>
                      <a:r>
                        <a:rPr lang="en-US" sz="1800" b="1" i="0" u="none" strike="noStrike">
                          <a:solidFill>
                            <a:srgbClr val="000000"/>
                          </a:solidFill>
                          <a:latin typeface="Times New Roman"/>
                        </a:rPr>
                        <a:t>Graduate Management Admission Test [GMAT]</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20255">
                <a:tc>
                  <a:txBody>
                    <a:bodyPr/>
                    <a:lstStyle/>
                    <a:p>
                      <a:pPr algn="ctr" fontAlgn="b"/>
                      <a:r>
                        <a:rPr lang="en-US" sz="1800" b="1" i="0" u="none" strike="noStrike" dirty="0">
                          <a:solidFill>
                            <a:srgbClr val="000000"/>
                          </a:solidFill>
                          <a:latin typeface="Times New Roman"/>
                        </a:rPr>
                        <a:t>Scholastic Aptitude Test [SAT]</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76200"/>
          <a:ext cx="8686803" cy="6563694"/>
        </p:xfrm>
        <a:graphic>
          <a:graphicData uri="http://schemas.openxmlformats.org/drawingml/2006/table">
            <a:tbl>
              <a:tblPr/>
              <a:tblGrid>
                <a:gridCol w="665018">
                  <a:extLst>
                    <a:ext uri="{9D8B030D-6E8A-4147-A177-3AD203B41FA5}">
                      <a16:colId xmlns:a16="http://schemas.microsoft.com/office/drawing/2014/main" val="20000"/>
                    </a:ext>
                  </a:extLst>
                </a:gridCol>
                <a:gridCol w="2001984">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2895601">
                  <a:extLst>
                    <a:ext uri="{9D8B030D-6E8A-4147-A177-3AD203B41FA5}">
                      <a16:colId xmlns:a16="http://schemas.microsoft.com/office/drawing/2014/main" val="20003"/>
                    </a:ext>
                  </a:extLst>
                </a:gridCol>
              </a:tblGrid>
              <a:tr h="345141">
                <a:tc gridSpan="4">
                  <a:txBody>
                    <a:bodyPr/>
                    <a:lstStyle/>
                    <a:p>
                      <a:pPr algn="ctr" fontAlgn="ctr"/>
                      <a:r>
                        <a:rPr lang="en-US" sz="2000" b="1" i="0" u="none" strike="noStrike" dirty="0">
                          <a:solidFill>
                            <a:srgbClr val="0070C0"/>
                          </a:solidFill>
                          <a:latin typeface="Times New Roman"/>
                        </a:rPr>
                        <a:t>Top Universities and Popular Programs to Study in New Zealand</a:t>
                      </a:r>
                    </a:p>
                  </a:txBody>
                  <a:tcPr marL="6641" marR="6641" marT="6641"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55600">
                <a:tc>
                  <a:txBody>
                    <a:bodyPr/>
                    <a:lstStyle/>
                    <a:p>
                      <a:pPr algn="ctr" fontAlgn="ctr"/>
                      <a:r>
                        <a:rPr lang="en-US" sz="1600" b="1" i="0" u="none" strike="noStrike" dirty="0">
                          <a:solidFill>
                            <a:srgbClr val="C00000"/>
                          </a:solidFill>
                          <a:latin typeface="Times New Roman"/>
                        </a:rPr>
                        <a:t>Rank </a:t>
                      </a:r>
                    </a:p>
                  </a:txBody>
                  <a:tcPr marL="6641" marR="6641" marT="664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rgbClr val="C00000"/>
                          </a:solidFill>
                          <a:latin typeface="Times New Roman"/>
                        </a:rPr>
                        <a:t>University </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Popular UG Programs </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i="0" u="none" strike="noStrike" dirty="0">
                          <a:solidFill>
                            <a:srgbClr val="C00000"/>
                          </a:solidFill>
                          <a:latin typeface="Times New Roman"/>
                        </a:rPr>
                        <a:t>Popular PG Programs</a:t>
                      </a:r>
                    </a:p>
                  </a:txBody>
                  <a:tcPr marL="6641" marR="6641" marT="664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58906">
                <a:tc>
                  <a:txBody>
                    <a:bodyPr/>
                    <a:lstStyle/>
                    <a:p>
                      <a:pPr algn="ctr" fontAlgn="ctr"/>
                      <a:r>
                        <a:rPr lang="en-US" sz="1600" b="1" i="0" u="none" strike="noStrike">
                          <a:solidFill>
                            <a:srgbClr val="000000"/>
                          </a:solidFill>
                          <a:latin typeface="Times New Roman"/>
                        </a:rPr>
                        <a:t>#83</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The University of Auckland</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Bachelor of commerce,</a:t>
                      </a:r>
                      <a:br>
                        <a:rPr lang="en-US" sz="1600" b="1" i="0" u="none" strike="noStrike">
                          <a:solidFill>
                            <a:srgbClr val="000000"/>
                          </a:solidFill>
                          <a:latin typeface="Times New Roman"/>
                        </a:rPr>
                      </a:br>
                      <a:r>
                        <a:rPr lang="en-US" sz="1600" b="1" i="0" u="none" strike="noStrike">
                          <a:solidFill>
                            <a:srgbClr val="000000"/>
                          </a:solidFill>
                          <a:latin typeface="Times New Roman"/>
                        </a:rPr>
                        <a:t>engineering, computer</a:t>
                      </a:r>
                      <a:br>
                        <a:rPr lang="en-US" sz="1600" b="1" i="0" u="none" strike="noStrike">
                          <a:solidFill>
                            <a:srgbClr val="000000"/>
                          </a:solidFill>
                          <a:latin typeface="Times New Roman"/>
                        </a:rPr>
                      </a:br>
                      <a:r>
                        <a:rPr lang="en-US" sz="1600" b="1" i="0" u="none" strike="noStrike">
                          <a:solidFill>
                            <a:srgbClr val="000000"/>
                          </a:solidFill>
                          <a:latin typeface="Times New Roman"/>
                        </a:rPr>
                        <a:t>science</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Masters in data science,</a:t>
                      </a:r>
                      <a:br>
                        <a:rPr lang="en-US" sz="1600" b="1" i="0" u="none" strike="noStrike">
                          <a:solidFill>
                            <a:srgbClr val="000000"/>
                          </a:solidFill>
                          <a:latin typeface="Times New Roman"/>
                        </a:rPr>
                      </a:br>
                      <a:r>
                        <a:rPr lang="en-US" sz="1600" b="1" i="0" u="none" strike="noStrike">
                          <a:solidFill>
                            <a:srgbClr val="000000"/>
                          </a:solidFill>
                          <a:latin typeface="Times New Roman"/>
                        </a:rPr>
                        <a:t>computer science, management</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39271">
                <a:tc>
                  <a:txBody>
                    <a:bodyPr/>
                    <a:lstStyle/>
                    <a:p>
                      <a:pPr algn="ctr" fontAlgn="ctr"/>
                      <a:r>
                        <a:rPr lang="en-US" sz="1600" b="1" i="0" u="none" strike="noStrike">
                          <a:solidFill>
                            <a:srgbClr val="000000"/>
                          </a:solidFill>
                          <a:latin typeface="Times New Roman"/>
                        </a:rPr>
                        <a:t>#176</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University of Otago</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Bachelor of science, arts,</a:t>
                      </a:r>
                      <a:br>
                        <a:rPr lang="en-US" sz="1600" b="1" i="0" u="none" strike="noStrike">
                          <a:solidFill>
                            <a:srgbClr val="000000"/>
                          </a:solidFill>
                          <a:latin typeface="Times New Roman"/>
                        </a:rPr>
                      </a:br>
                      <a:r>
                        <a:rPr lang="en-US" sz="1600" b="1" i="0" u="none" strike="noStrike">
                          <a:solidFill>
                            <a:srgbClr val="000000"/>
                          </a:solidFill>
                          <a:latin typeface="Times New Roman"/>
                        </a:rPr>
                        <a:t>commerce</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Master of public health, data</a:t>
                      </a:r>
                      <a:br>
                        <a:rPr lang="en-US" sz="1600" b="1" i="0" u="none" strike="noStrike">
                          <a:solidFill>
                            <a:srgbClr val="000000"/>
                          </a:solidFill>
                          <a:latin typeface="Times New Roman"/>
                        </a:rPr>
                      </a:br>
                      <a:r>
                        <a:rPr lang="en-US" sz="1600" b="1" i="0" u="none" strike="noStrike">
                          <a:solidFill>
                            <a:srgbClr val="000000"/>
                          </a:solidFill>
                          <a:latin typeface="Times New Roman"/>
                        </a:rPr>
                        <a:t>science, professional</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78541">
                <a:tc>
                  <a:txBody>
                    <a:bodyPr/>
                    <a:lstStyle/>
                    <a:p>
                      <a:pPr algn="ctr" fontAlgn="ctr"/>
                      <a:r>
                        <a:rPr lang="en-US" sz="1600" b="1" i="0" u="none" strike="noStrike">
                          <a:solidFill>
                            <a:srgbClr val="000000"/>
                          </a:solidFill>
                          <a:latin typeface="Times New Roman"/>
                        </a:rPr>
                        <a:t>#215</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Victoria University of Wellington</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Bachelor of science,</a:t>
                      </a:r>
                      <a:br>
                        <a:rPr lang="en-US" sz="1600" b="1" i="0" u="none" strike="noStrike">
                          <a:solidFill>
                            <a:srgbClr val="000000"/>
                          </a:solidFill>
                          <a:latin typeface="Times New Roman"/>
                        </a:rPr>
                      </a:br>
                      <a:r>
                        <a:rPr lang="en-US" sz="1600" b="1" i="0" u="none" strike="noStrike">
                          <a:solidFill>
                            <a:srgbClr val="000000"/>
                          </a:solidFill>
                          <a:latin typeface="Times New Roman"/>
                        </a:rPr>
                        <a:t>commerce, nursing</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Masters of computer science,</a:t>
                      </a:r>
                      <a:br>
                        <a:rPr lang="en-US" sz="1600" b="1" i="0" u="none" strike="noStrike">
                          <a:solidFill>
                            <a:srgbClr val="000000"/>
                          </a:solidFill>
                          <a:latin typeface="Times New Roman"/>
                        </a:rPr>
                      </a:br>
                      <a:r>
                        <a:rPr lang="en-US" sz="1600" b="1" i="0" u="none" strike="noStrike">
                          <a:solidFill>
                            <a:srgbClr val="000000"/>
                          </a:solidFill>
                          <a:latin typeface="Times New Roman"/>
                        </a:rPr>
                        <a:t>professional accounting, and</a:t>
                      </a:r>
                      <a:br>
                        <a:rPr lang="en-US" sz="1600" b="1" i="0" u="none" strike="noStrike">
                          <a:solidFill>
                            <a:srgbClr val="000000"/>
                          </a:solidFill>
                          <a:latin typeface="Times New Roman"/>
                        </a:rPr>
                      </a:br>
                      <a:r>
                        <a:rPr lang="en-US" sz="1600" b="1" i="0" u="none" strike="noStrike">
                          <a:solidFill>
                            <a:srgbClr val="000000"/>
                          </a:solidFill>
                          <a:latin typeface="Times New Roman"/>
                        </a:rPr>
                        <a:t>professional business analytics</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878541">
                <a:tc>
                  <a:txBody>
                    <a:bodyPr/>
                    <a:lstStyle/>
                    <a:p>
                      <a:pPr algn="ctr" fontAlgn="ctr"/>
                      <a:r>
                        <a:rPr lang="en-US" sz="1600" b="1" i="0" u="none" strike="noStrike">
                          <a:solidFill>
                            <a:srgbClr val="000000"/>
                          </a:solidFill>
                          <a:latin typeface="Times New Roman"/>
                        </a:rPr>
                        <a:t>#227</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University of Canterbury</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Bachelor of computer</a:t>
                      </a:r>
                      <a:br>
                        <a:rPr lang="en-US" sz="1600" b="1" i="0" u="none" strike="noStrike">
                          <a:solidFill>
                            <a:srgbClr val="000000"/>
                          </a:solidFill>
                          <a:latin typeface="Times New Roman"/>
                        </a:rPr>
                      </a:br>
                      <a:r>
                        <a:rPr lang="en-US" sz="1600" b="1" i="0" u="none" strike="noStrike">
                          <a:solidFill>
                            <a:srgbClr val="000000"/>
                          </a:solidFill>
                          <a:latin typeface="Times New Roman"/>
                        </a:rPr>
                        <a:t>science, engineering,</a:t>
                      </a:r>
                      <a:br>
                        <a:rPr lang="en-US" sz="1600" b="1" i="0" u="none" strike="noStrike">
                          <a:solidFill>
                            <a:srgbClr val="000000"/>
                          </a:solidFill>
                          <a:latin typeface="Times New Roman"/>
                        </a:rPr>
                      </a:br>
                      <a:r>
                        <a:rPr lang="en-US" sz="1600" b="1" i="0" u="none" strike="noStrike">
                          <a:solidFill>
                            <a:srgbClr val="000000"/>
                          </a:solidFill>
                          <a:latin typeface="Times New Roman"/>
                        </a:rPr>
                        <a:t>science</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Masters of engineering studies,</a:t>
                      </a:r>
                      <a:br>
                        <a:rPr lang="en-US" sz="1600" b="1" i="0" u="none" strike="noStrike">
                          <a:solidFill>
                            <a:srgbClr val="000000"/>
                          </a:solidFill>
                          <a:latin typeface="Times New Roman"/>
                        </a:rPr>
                      </a:br>
                      <a:r>
                        <a:rPr lang="en-US" sz="1600" b="1" i="0" u="none" strike="noStrike">
                          <a:solidFill>
                            <a:srgbClr val="000000"/>
                          </a:solidFill>
                          <a:latin typeface="Times New Roman"/>
                        </a:rPr>
                        <a:t>business information systems,</a:t>
                      </a:r>
                      <a:br>
                        <a:rPr lang="en-US" sz="1600" b="1" i="0" u="none" strike="noStrike">
                          <a:solidFill>
                            <a:srgbClr val="000000"/>
                          </a:solidFill>
                          <a:latin typeface="Times New Roman"/>
                        </a:rPr>
                      </a:br>
                      <a:r>
                        <a:rPr lang="en-US" sz="1600" b="1" i="0" u="none" strike="noStrike">
                          <a:solidFill>
                            <a:srgbClr val="000000"/>
                          </a:solidFill>
                          <a:latin typeface="Times New Roman"/>
                        </a:rPr>
                        <a:t>business management</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58906">
                <a:tc>
                  <a:txBody>
                    <a:bodyPr/>
                    <a:lstStyle/>
                    <a:p>
                      <a:pPr algn="ctr" fontAlgn="ctr"/>
                      <a:r>
                        <a:rPr lang="en-US" sz="1600" b="1" i="0" u="none" strike="noStrike">
                          <a:solidFill>
                            <a:srgbClr val="000000"/>
                          </a:solidFill>
                          <a:latin typeface="Times New Roman"/>
                        </a:rPr>
                        <a:t>#266</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University of Waikato</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Bachelor of science,</a:t>
                      </a:r>
                      <a:br>
                        <a:rPr lang="en-US" sz="1600" b="1" i="0" u="none" strike="noStrike">
                          <a:solidFill>
                            <a:srgbClr val="000000"/>
                          </a:solidFill>
                          <a:latin typeface="Times New Roman"/>
                        </a:rPr>
                      </a:br>
                      <a:r>
                        <a:rPr lang="en-US" sz="1600" b="1" i="0" u="none" strike="noStrike">
                          <a:solidFill>
                            <a:srgbClr val="000000"/>
                          </a:solidFill>
                          <a:latin typeface="Times New Roman"/>
                        </a:rPr>
                        <a:t>business, engineering</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Master of information</a:t>
                      </a:r>
                      <a:br>
                        <a:rPr lang="en-US" sz="1600" b="1" i="0" u="none" strike="noStrike">
                          <a:solidFill>
                            <a:srgbClr val="000000"/>
                          </a:solidFill>
                          <a:latin typeface="Times New Roman"/>
                        </a:rPr>
                      </a:br>
                      <a:r>
                        <a:rPr lang="en-US" sz="1600" b="1" i="0" u="none" strike="noStrike">
                          <a:solidFill>
                            <a:srgbClr val="000000"/>
                          </a:solidFill>
                          <a:latin typeface="Times New Roman"/>
                        </a:rPr>
                        <a:t>technology, management,</a:t>
                      </a:r>
                      <a:br>
                        <a:rPr lang="en-US" sz="1600" b="1" i="0" u="none" strike="noStrike">
                          <a:solidFill>
                            <a:srgbClr val="000000"/>
                          </a:solidFill>
                          <a:latin typeface="Times New Roman"/>
                        </a:rPr>
                      </a:br>
                      <a:r>
                        <a:rPr lang="en-US" sz="1600" b="1" i="0" u="none" strike="noStrike">
                          <a:solidFill>
                            <a:srgbClr val="000000"/>
                          </a:solidFill>
                          <a:latin typeface="Times New Roman"/>
                        </a:rPr>
                        <a:t>engineering</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39271">
                <a:tc>
                  <a:txBody>
                    <a:bodyPr/>
                    <a:lstStyle/>
                    <a:p>
                      <a:pPr algn="ctr" fontAlgn="ctr"/>
                      <a:r>
                        <a:rPr lang="en-US" sz="1600" b="1" i="0" u="none" strike="noStrike">
                          <a:solidFill>
                            <a:srgbClr val="000000"/>
                          </a:solidFill>
                          <a:latin typeface="Times New Roman"/>
                        </a:rPr>
                        <a:t>#287</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Massey University</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Bachelor of business, arts, aviation</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Master of analytics, public</a:t>
                      </a:r>
                      <a:br>
                        <a:rPr lang="en-US" sz="1600" b="1" i="0" u="none" strike="noStrike">
                          <a:solidFill>
                            <a:srgbClr val="000000"/>
                          </a:solidFill>
                          <a:latin typeface="Times New Roman"/>
                        </a:rPr>
                      </a:br>
                      <a:r>
                        <a:rPr lang="en-US" sz="1600" b="1" i="0" u="none" strike="noStrike">
                          <a:solidFill>
                            <a:srgbClr val="000000"/>
                          </a:solidFill>
                          <a:latin typeface="Times New Roman"/>
                        </a:rPr>
                        <a:t>health, education</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58906">
                <a:tc>
                  <a:txBody>
                    <a:bodyPr/>
                    <a:lstStyle/>
                    <a:p>
                      <a:pPr algn="ctr" fontAlgn="ctr"/>
                      <a:r>
                        <a:rPr lang="en-US" sz="1600" b="1" i="0" u="none" strike="noStrike">
                          <a:solidFill>
                            <a:srgbClr val="000000"/>
                          </a:solidFill>
                          <a:latin typeface="Times New Roman"/>
                        </a:rPr>
                        <a:t>#356</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Lincoln University</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Bachelor of commerce,</a:t>
                      </a:r>
                      <a:br>
                        <a:rPr lang="en-US" sz="1600" b="1" i="0" u="none" strike="noStrike">
                          <a:solidFill>
                            <a:srgbClr val="000000"/>
                          </a:solidFill>
                          <a:latin typeface="Times New Roman"/>
                        </a:rPr>
                      </a:br>
                      <a:r>
                        <a:rPr lang="en-US" sz="1600" b="1" i="0" u="none" strike="noStrike">
                          <a:solidFill>
                            <a:srgbClr val="000000"/>
                          </a:solidFill>
                          <a:latin typeface="Times New Roman"/>
                        </a:rPr>
                        <a:t>science, agriculture</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Master of science, arts, tourism</a:t>
                      </a:r>
                      <a:br>
                        <a:rPr lang="en-US" sz="1600" b="1" i="0" u="none" strike="noStrike">
                          <a:solidFill>
                            <a:srgbClr val="000000"/>
                          </a:solidFill>
                          <a:latin typeface="Times New Roman"/>
                        </a:rPr>
                      </a:br>
                      <a:r>
                        <a:rPr lang="en-US" sz="1600" b="1" i="0" u="none" strike="noStrike">
                          <a:solidFill>
                            <a:srgbClr val="000000"/>
                          </a:solidFill>
                          <a:latin typeface="Times New Roman"/>
                        </a:rPr>
                        <a:t>management</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878541">
                <a:tc>
                  <a:txBody>
                    <a:bodyPr/>
                    <a:lstStyle/>
                    <a:p>
                      <a:pPr algn="ctr" fontAlgn="ctr"/>
                      <a:r>
                        <a:rPr lang="en-US" sz="1600" b="1" i="0" u="none" strike="noStrike">
                          <a:solidFill>
                            <a:srgbClr val="000000"/>
                          </a:solidFill>
                          <a:latin typeface="Times New Roman"/>
                        </a:rPr>
                        <a:t>#442</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Auckland University of Technology</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Bachelor of arts,</a:t>
                      </a:r>
                      <a:br>
                        <a:rPr lang="en-US" sz="1600" b="1" i="0" u="none" strike="noStrike">
                          <a:solidFill>
                            <a:srgbClr val="000000"/>
                          </a:solidFill>
                          <a:latin typeface="Times New Roman"/>
                        </a:rPr>
                      </a:br>
                      <a:r>
                        <a:rPr lang="en-US" sz="1600" b="1" i="0" u="none" strike="noStrike">
                          <a:solidFill>
                            <a:srgbClr val="000000"/>
                          </a:solidFill>
                          <a:latin typeface="Times New Roman"/>
                        </a:rPr>
                        <a:t>information technology,</a:t>
                      </a:r>
                      <a:br>
                        <a:rPr lang="en-US" sz="1600" b="1" i="0" u="none" strike="noStrike">
                          <a:solidFill>
                            <a:srgbClr val="000000"/>
                          </a:solidFill>
                          <a:latin typeface="Times New Roman"/>
                        </a:rPr>
                      </a:br>
                      <a:r>
                        <a:rPr lang="en-US" sz="1600" b="1" i="0" u="none" strike="noStrike">
                          <a:solidFill>
                            <a:srgbClr val="000000"/>
                          </a:solidFill>
                          <a:latin typeface="Times New Roman"/>
                        </a:rPr>
                        <a:t>construction project</a:t>
                      </a:r>
                      <a:br>
                        <a:rPr lang="en-US" sz="1600" b="1" i="0" u="none" strike="noStrike">
                          <a:solidFill>
                            <a:srgbClr val="000000"/>
                          </a:solidFill>
                          <a:latin typeface="Times New Roman"/>
                        </a:rPr>
                      </a:br>
                      <a:r>
                        <a:rPr lang="en-US" sz="1600" b="1" i="0" u="none" strike="noStrike">
                          <a:solidFill>
                            <a:srgbClr val="000000"/>
                          </a:solidFill>
                          <a:latin typeface="Times New Roman"/>
                        </a:rPr>
                        <a:t>management</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Master of creative technologies,</a:t>
                      </a:r>
                      <a:br>
                        <a:rPr lang="en-US" sz="1600" b="1" i="0" u="none" strike="noStrike" dirty="0">
                          <a:solidFill>
                            <a:srgbClr val="000000"/>
                          </a:solidFill>
                          <a:latin typeface="Times New Roman"/>
                        </a:rPr>
                      </a:br>
                      <a:r>
                        <a:rPr lang="en-US" sz="1600" b="1" i="0" u="none" strike="noStrike" dirty="0">
                          <a:solidFill>
                            <a:srgbClr val="000000"/>
                          </a:solidFill>
                          <a:latin typeface="Times New Roman"/>
                        </a:rPr>
                        <a:t>construction management,</a:t>
                      </a:r>
                      <a:br>
                        <a:rPr lang="en-US" sz="1600" b="1" i="0" u="none" strike="noStrike" dirty="0">
                          <a:solidFill>
                            <a:srgbClr val="000000"/>
                          </a:solidFill>
                          <a:latin typeface="Times New Roman"/>
                        </a:rPr>
                      </a:br>
                      <a:r>
                        <a:rPr lang="en-US" sz="1600" b="1" i="0" u="none" strike="noStrike" dirty="0">
                          <a:solidFill>
                            <a:srgbClr val="000000"/>
                          </a:solidFill>
                          <a:latin typeface="Times New Roman"/>
                        </a:rPr>
                        <a:t>engineering</a:t>
                      </a:r>
                    </a:p>
                  </a:txBody>
                  <a:tcPr marL="6641" marR="6641" marT="66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228604"/>
          <a:ext cx="8686802" cy="6400797"/>
        </p:xfrm>
        <a:graphic>
          <a:graphicData uri="http://schemas.openxmlformats.org/drawingml/2006/table">
            <a:tbl>
              <a:tblPr/>
              <a:tblGrid>
                <a:gridCol w="4199059">
                  <a:extLst>
                    <a:ext uri="{9D8B030D-6E8A-4147-A177-3AD203B41FA5}">
                      <a16:colId xmlns:a16="http://schemas.microsoft.com/office/drawing/2014/main" val="20000"/>
                    </a:ext>
                  </a:extLst>
                </a:gridCol>
                <a:gridCol w="2103278">
                  <a:extLst>
                    <a:ext uri="{9D8B030D-6E8A-4147-A177-3AD203B41FA5}">
                      <a16:colId xmlns:a16="http://schemas.microsoft.com/office/drawing/2014/main" val="20001"/>
                    </a:ext>
                  </a:extLst>
                </a:gridCol>
                <a:gridCol w="2384465">
                  <a:extLst>
                    <a:ext uri="{9D8B030D-6E8A-4147-A177-3AD203B41FA5}">
                      <a16:colId xmlns:a16="http://schemas.microsoft.com/office/drawing/2014/main" val="20002"/>
                    </a:ext>
                  </a:extLst>
                </a:gridCol>
              </a:tblGrid>
              <a:tr h="398333">
                <a:tc gridSpan="3">
                  <a:txBody>
                    <a:bodyPr/>
                    <a:lstStyle/>
                    <a:p>
                      <a:pPr algn="ctr" fontAlgn="b"/>
                      <a:r>
                        <a:rPr lang="en-US" sz="2000" b="1" i="0" u="none" strike="noStrike" dirty="0">
                          <a:solidFill>
                            <a:srgbClr val="0070C0"/>
                          </a:solidFill>
                          <a:latin typeface="Times New Roman"/>
                        </a:rPr>
                        <a:t>Tuition Fees to Study in New Zealand</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98333">
                <a:tc>
                  <a:txBody>
                    <a:bodyPr/>
                    <a:lstStyle/>
                    <a:p>
                      <a:pPr algn="ctr" fontAlgn="ctr"/>
                      <a:r>
                        <a:rPr lang="en-US" sz="1600" b="1" i="0" u="none" strike="noStrike">
                          <a:solidFill>
                            <a:srgbClr val="C00000"/>
                          </a:solidFill>
                          <a:latin typeface="Times New Roman"/>
                        </a:rPr>
                        <a:t>Courses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C00000"/>
                          </a:solidFill>
                          <a:latin typeface="Times New Roman"/>
                        </a:rPr>
                        <a:t>Program Fees (NZD)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1"/>
                  </a:ext>
                </a:extLst>
              </a:tr>
              <a:tr h="288448">
                <a:tc>
                  <a:txBody>
                    <a:bodyPr/>
                    <a:lstStyle/>
                    <a:p>
                      <a:pPr algn="ctr" fontAlgn="ctr"/>
                      <a:r>
                        <a:rPr lang="en-US" sz="1600" b="1" i="0" u="none" strike="noStrike">
                          <a:solidFill>
                            <a:srgbClr val="000000"/>
                          </a:solidFill>
                          <a:latin typeface="Times New Roman"/>
                        </a:rPr>
                        <a:t>MBA in New Zealand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36,000 to 58,000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2"/>
                  </a:ext>
                </a:extLst>
              </a:tr>
              <a:tr h="288448">
                <a:tc>
                  <a:txBody>
                    <a:bodyPr/>
                    <a:lstStyle/>
                    <a:p>
                      <a:pPr algn="ctr" fontAlgn="ctr"/>
                      <a:r>
                        <a:rPr lang="en-US" sz="1600" b="1" i="0" u="none" strike="noStrike">
                          <a:solidFill>
                            <a:srgbClr val="000000"/>
                          </a:solidFill>
                          <a:latin typeface="Times New Roman"/>
                        </a:rPr>
                        <a:t>Masters in Computer Science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35,000 to 53,000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3"/>
                  </a:ext>
                </a:extLst>
              </a:tr>
              <a:tr h="288448">
                <a:tc>
                  <a:txBody>
                    <a:bodyPr/>
                    <a:lstStyle/>
                    <a:p>
                      <a:pPr algn="ctr" fontAlgn="ctr"/>
                      <a:r>
                        <a:rPr lang="en-US" sz="1600" b="1" i="0" u="none" strike="noStrike">
                          <a:solidFill>
                            <a:srgbClr val="000000"/>
                          </a:solidFill>
                          <a:latin typeface="Times New Roman"/>
                        </a:rPr>
                        <a:t>MBBS in New Zealand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150,000 to 160,000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4"/>
                  </a:ext>
                </a:extLst>
              </a:tr>
              <a:tr h="288448">
                <a:tc>
                  <a:txBody>
                    <a:bodyPr/>
                    <a:lstStyle/>
                    <a:p>
                      <a:pPr algn="ctr" fontAlgn="ctr"/>
                      <a:r>
                        <a:rPr lang="en-US" sz="1600" b="1" i="0" u="none" strike="noStrike">
                          <a:solidFill>
                            <a:srgbClr val="000000"/>
                          </a:solidFill>
                          <a:latin typeface="Times New Roman"/>
                        </a:rPr>
                        <a:t>Masters in Civil Engineering</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38,000 to 45,000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5"/>
                  </a:ext>
                </a:extLst>
              </a:tr>
              <a:tr h="288448">
                <a:tc>
                  <a:txBody>
                    <a:bodyPr/>
                    <a:lstStyle/>
                    <a:p>
                      <a:pPr algn="ctr" fontAlgn="ctr"/>
                      <a:r>
                        <a:rPr lang="en-US" sz="1600" b="1" i="0" u="none" strike="noStrike">
                          <a:solidFill>
                            <a:srgbClr val="000000"/>
                          </a:solidFill>
                          <a:latin typeface="Times New Roman"/>
                        </a:rPr>
                        <a:t>Masters in Public Health in New Zealand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20,000 to 80,000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6"/>
                  </a:ext>
                </a:extLst>
              </a:tr>
              <a:tr h="288448">
                <a:tc>
                  <a:txBody>
                    <a:bodyPr/>
                    <a:lstStyle/>
                    <a:p>
                      <a:pPr algn="ctr" fontAlgn="ctr"/>
                      <a:r>
                        <a:rPr lang="en-US" sz="1600" b="1" i="0" u="none" strike="noStrike">
                          <a:solidFill>
                            <a:srgbClr val="000000"/>
                          </a:solidFill>
                          <a:latin typeface="Times New Roman"/>
                        </a:rPr>
                        <a:t>Masters in Mechanical Engineering</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38,000 to 53,000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7"/>
                  </a:ext>
                </a:extLst>
              </a:tr>
              <a:tr h="274711">
                <a:tc>
                  <a:txBody>
                    <a:bodyPr/>
                    <a:lstStyle/>
                    <a:p>
                      <a:pPr algn="l" fontAlgn="b"/>
                      <a:endParaRPr lang="en-US" sz="16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43390">
                <a:tc gridSpan="3">
                  <a:txBody>
                    <a:bodyPr/>
                    <a:lstStyle/>
                    <a:p>
                      <a:pPr algn="ctr" fontAlgn="ctr"/>
                      <a:r>
                        <a:rPr lang="en-US" sz="2000" b="1" i="0" u="none" strike="noStrike" dirty="0">
                          <a:solidFill>
                            <a:srgbClr val="0070C0"/>
                          </a:solidFill>
                          <a:latin typeface="Times New Roman"/>
                        </a:rPr>
                        <a:t>Cost of Living in New Zealand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88448">
                <a:tc gridSpan="3">
                  <a:txBody>
                    <a:bodyPr/>
                    <a:lstStyle/>
                    <a:p>
                      <a:pPr algn="l" fontAlgn="b"/>
                      <a:r>
                        <a:rPr lang="en-US" sz="1600" b="0" i="0" u="none" strike="noStrike">
                          <a:solidFill>
                            <a:srgbClr val="000000"/>
                          </a:solidFill>
                          <a:latin typeface="Times New Roman"/>
                        </a:rPr>
                        <a:t>Accommodation: 565 to 640 NZD/week for a 3-4 bedroom apartment in Auckland.</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288448">
                <a:tc gridSpan="3">
                  <a:txBody>
                    <a:bodyPr/>
                    <a:lstStyle/>
                    <a:p>
                      <a:pPr algn="l" fontAlgn="b"/>
                      <a:r>
                        <a:rPr lang="en-US" sz="1600" b="0" i="0" u="none" strike="noStrike">
                          <a:solidFill>
                            <a:srgbClr val="000000"/>
                          </a:solidFill>
                          <a:latin typeface="Times New Roman"/>
                        </a:rPr>
                        <a:t>Food: Weekly costs spent by a student on food are:</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r h="288448">
                <a:tc gridSpan="3">
                  <a:txBody>
                    <a:bodyPr/>
                    <a:lstStyle/>
                    <a:p>
                      <a:pPr algn="l" fontAlgn="b"/>
                      <a:r>
                        <a:rPr lang="en-US" sz="1600" b="0" i="0" u="none" strike="noStrike">
                          <a:solidFill>
                            <a:srgbClr val="000000"/>
                          </a:solidFill>
                          <a:latin typeface="Times New Roman"/>
                        </a:rPr>
                        <a:t>Auckland- 71 NZD</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288448">
                <a:tc gridSpan="3">
                  <a:txBody>
                    <a:bodyPr/>
                    <a:lstStyle/>
                    <a:p>
                      <a:pPr algn="l" fontAlgn="b"/>
                      <a:r>
                        <a:rPr lang="en-US" sz="1600" b="0" i="0" u="none" strike="noStrike">
                          <a:solidFill>
                            <a:srgbClr val="000000"/>
                          </a:solidFill>
                          <a:latin typeface="Times New Roman"/>
                        </a:rPr>
                        <a:t>Wellington- 68 NZD</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288448">
                <a:tc gridSpan="3">
                  <a:txBody>
                    <a:bodyPr/>
                    <a:lstStyle/>
                    <a:p>
                      <a:pPr algn="l" fontAlgn="b"/>
                      <a:r>
                        <a:rPr lang="en-US" sz="1600" b="0" i="0" u="none" strike="noStrike">
                          <a:solidFill>
                            <a:srgbClr val="000000"/>
                          </a:solidFill>
                          <a:latin typeface="Times New Roman"/>
                        </a:rPr>
                        <a:t>Christchurch- 70 NZD</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288448">
                <a:tc gridSpan="3">
                  <a:txBody>
                    <a:bodyPr/>
                    <a:lstStyle/>
                    <a:p>
                      <a:pPr algn="l" fontAlgn="b"/>
                      <a:r>
                        <a:rPr lang="en-US" sz="1600" b="0" i="0" u="none" strike="noStrike">
                          <a:solidFill>
                            <a:srgbClr val="000000"/>
                          </a:solidFill>
                          <a:latin typeface="Times New Roman"/>
                        </a:rPr>
                        <a:t>Dunedin- 68 NZD</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88448">
                <a:tc gridSpan="3">
                  <a:txBody>
                    <a:bodyPr/>
                    <a:lstStyle/>
                    <a:p>
                      <a:pPr algn="l" fontAlgn="b"/>
                      <a:r>
                        <a:rPr lang="en-US" sz="1600" b="0" i="0" u="none" strike="noStrike">
                          <a:solidFill>
                            <a:srgbClr val="000000"/>
                          </a:solidFill>
                          <a:latin typeface="Times New Roman"/>
                        </a:rPr>
                        <a:t>Prepaid mobile plans start at 19 NZD.</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6"/>
                  </a:ext>
                </a:extLst>
              </a:tr>
              <a:tr h="288448">
                <a:tc gridSpan="3">
                  <a:txBody>
                    <a:bodyPr/>
                    <a:lstStyle/>
                    <a:p>
                      <a:pPr algn="l" fontAlgn="b"/>
                      <a:r>
                        <a:rPr lang="en-US" sz="1600" b="0" i="0" u="none" strike="noStrike">
                          <a:solidFill>
                            <a:srgbClr val="000000"/>
                          </a:solidFill>
                          <a:latin typeface="Times New Roman"/>
                        </a:rPr>
                        <a:t>Transport passes: 79 NZD</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7"/>
                  </a:ext>
                </a:extLst>
              </a:tr>
              <a:tr h="288448">
                <a:tc gridSpan="3">
                  <a:txBody>
                    <a:bodyPr/>
                    <a:lstStyle/>
                    <a:p>
                      <a:pPr algn="l" fontAlgn="b"/>
                      <a:r>
                        <a:rPr lang="en-US" sz="1600" b="0" i="0" u="none" strike="noStrike">
                          <a:solidFill>
                            <a:srgbClr val="000000"/>
                          </a:solidFill>
                          <a:latin typeface="Times New Roman"/>
                        </a:rPr>
                        <a:t>Recreation &amp; Culture: 64 NZD</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8"/>
                  </a:ext>
                </a:extLst>
              </a:tr>
              <a:tr h="659310">
                <a:tc gridSpan="3">
                  <a:txBody>
                    <a:bodyPr/>
                    <a:lstStyle/>
                    <a:p>
                      <a:pPr algn="l" fontAlgn="ctr"/>
                      <a:r>
                        <a:rPr lang="en-US" sz="1600" b="0" i="0" u="none" strike="noStrike" dirty="0">
                          <a:solidFill>
                            <a:srgbClr val="000000"/>
                          </a:solidFill>
                          <a:latin typeface="Times New Roman"/>
                        </a:rPr>
                        <a:t>Other Expenses like alcohol, clothing, and all together with the above-mentioned expenses total to around 12,000 NZD weekly.</a:t>
                      </a:r>
                    </a:p>
                  </a:txBody>
                  <a:tcPr marL="71067"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bl>
          </a:graphicData>
        </a:graphic>
      </p:graphicFrame>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676399" y="76200"/>
          <a:ext cx="8839203" cy="6629950"/>
        </p:xfrm>
        <a:graphic>
          <a:graphicData uri="http://schemas.openxmlformats.org/drawingml/2006/table">
            <a:tbl>
              <a:tblPr/>
              <a:tblGrid>
                <a:gridCol w="4272727">
                  <a:extLst>
                    <a:ext uri="{9D8B030D-6E8A-4147-A177-3AD203B41FA5}">
                      <a16:colId xmlns:a16="http://schemas.microsoft.com/office/drawing/2014/main" val="20000"/>
                    </a:ext>
                  </a:extLst>
                </a:gridCol>
                <a:gridCol w="2140178">
                  <a:extLst>
                    <a:ext uri="{9D8B030D-6E8A-4147-A177-3AD203B41FA5}">
                      <a16:colId xmlns:a16="http://schemas.microsoft.com/office/drawing/2014/main" val="20001"/>
                    </a:ext>
                  </a:extLst>
                </a:gridCol>
                <a:gridCol w="2426298">
                  <a:extLst>
                    <a:ext uri="{9D8B030D-6E8A-4147-A177-3AD203B41FA5}">
                      <a16:colId xmlns:a16="http://schemas.microsoft.com/office/drawing/2014/main" val="20002"/>
                    </a:ext>
                  </a:extLst>
                </a:gridCol>
              </a:tblGrid>
              <a:tr h="355599">
                <a:tc gridSpan="3">
                  <a:txBody>
                    <a:bodyPr/>
                    <a:lstStyle/>
                    <a:p>
                      <a:pPr algn="ctr" fontAlgn="ctr"/>
                      <a:r>
                        <a:rPr lang="en-US" sz="2000" b="1" i="0" u="none" strike="noStrike" dirty="0">
                          <a:solidFill>
                            <a:srgbClr val="0070C0"/>
                          </a:solidFill>
                          <a:latin typeface="Times New Roman"/>
                        </a:rPr>
                        <a:t>Scholarships to Study in New Zealand</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69824">
                <a:tc>
                  <a:txBody>
                    <a:bodyPr/>
                    <a:lstStyle/>
                    <a:p>
                      <a:pPr algn="ctr" fontAlgn="ctr"/>
                      <a:r>
                        <a:rPr lang="en-US" sz="1600" b="1" i="0" u="none" strike="noStrike">
                          <a:solidFill>
                            <a:srgbClr val="C00000"/>
                          </a:solidFill>
                          <a:latin typeface="Times New Roman"/>
                        </a:rPr>
                        <a:t>Scholarship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Award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Eligibility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96112">
                <a:tc>
                  <a:txBody>
                    <a:bodyPr/>
                    <a:lstStyle/>
                    <a:p>
                      <a:pPr algn="ctr" fontAlgn="ctr"/>
                      <a:r>
                        <a:rPr lang="en-US" sz="1600" b="1" i="0" u="none" strike="noStrike">
                          <a:solidFill>
                            <a:srgbClr val="7030A0"/>
                          </a:solidFill>
                          <a:latin typeface="Times New Roman"/>
                        </a:rPr>
                        <a:t>New Zealand International Doctoral Research Scholarship</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600 NZD/year</a:t>
                      </a:r>
                      <a:br>
                        <a:rPr lang="en-US" sz="1600" b="1" i="0" u="none" strike="noStrike">
                          <a:solidFill>
                            <a:srgbClr val="000000"/>
                          </a:solidFill>
                          <a:latin typeface="Times New Roman"/>
                        </a:rPr>
                      </a:br>
                      <a:r>
                        <a:rPr lang="en-US" sz="1600" b="1" i="0" u="none" strike="noStrike">
                          <a:solidFill>
                            <a:srgbClr val="000000"/>
                          </a:solidFill>
                          <a:latin typeface="Times New Roman"/>
                        </a:rPr>
                        <a:t>for 3 - years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Offered to Indian Students who wish to study PhD in </a:t>
                      </a:r>
                      <a:br>
                        <a:rPr lang="en-US" sz="1600" b="1" i="0" u="none" strike="noStrike">
                          <a:solidFill>
                            <a:srgbClr val="000000"/>
                          </a:solidFill>
                          <a:latin typeface="Times New Roman"/>
                        </a:rPr>
                      </a:br>
                      <a:r>
                        <a:rPr lang="en-US" sz="1600" b="1" i="0" u="none" strike="noStrike">
                          <a:solidFill>
                            <a:srgbClr val="000000"/>
                          </a:solidFill>
                          <a:latin typeface="Times New Roman"/>
                        </a:rPr>
                        <a:t>New Zealand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493519">
                <a:tc>
                  <a:txBody>
                    <a:bodyPr/>
                    <a:lstStyle/>
                    <a:p>
                      <a:pPr algn="ctr" fontAlgn="ctr"/>
                      <a:r>
                        <a:rPr lang="en-US" sz="1600" b="1" i="0" u="none" strike="noStrike">
                          <a:solidFill>
                            <a:srgbClr val="7030A0"/>
                          </a:solidFill>
                          <a:latin typeface="Times New Roman"/>
                        </a:rPr>
                        <a:t>University of Otago International Masters Research Scholarship</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15,000 NZD stipend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International students pursuing</a:t>
                      </a:r>
                      <a:br>
                        <a:rPr lang="en-US" sz="1600" b="1" i="0" u="none" strike="noStrike">
                          <a:solidFill>
                            <a:srgbClr val="000000"/>
                          </a:solidFill>
                          <a:latin typeface="Times New Roman"/>
                        </a:rPr>
                      </a:br>
                      <a:r>
                        <a:rPr lang="en-US" sz="1600" b="1" i="0" u="none" strike="noStrike">
                          <a:solidFill>
                            <a:srgbClr val="000000"/>
                          </a:solidFill>
                          <a:latin typeface="Times New Roman"/>
                        </a:rPr>
                        <a:t>first masters research program</a:t>
                      </a:r>
                      <a:br>
                        <a:rPr lang="en-US" sz="1600" b="1" i="0" u="none" strike="noStrike">
                          <a:solidFill>
                            <a:srgbClr val="000000"/>
                          </a:solidFill>
                          <a:latin typeface="Times New Roman"/>
                        </a:rPr>
                      </a:br>
                      <a:r>
                        <a:rPr lang="en-US" sz="1600" b="1" i="0" u="none" strike="noStrike">
                          <a:solidFill>
                            <a:srgbClr val="000000"/>
                          </a:solidFill>
                          <a:latin typeface="Times New Roman"/>
                        </a:rPr>
                        <a:t>from University of Otago</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97408">
                <a:tc>
                  <a:txBody>
                    <a:bodyPr/>
                    <a:lstStyle/>
                    <a:p>
                      <a:pPr algn="ctr" fontAlgn="ctr"/>
                      <a:r>
                        <a:rPr lang="en-US" sz="1600" b="1" i="0" u="none" strike="noStrike">
                          <a:solidFill>
                            <a:srgbClr val="7030A0"/>
                          </a:solidFill>
                          <a:latin typeface="Times New Roman"/>
                        </a:rPr>
                        <a:t>UC International First-Year Scholarships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10,000 to 20,000</a:t>
                      </a:r>
                      <a:br>
                        <a:rPr lang="en-US" sz="1600" b="1" i="0" u="none" strike="noStrike">
                          <a:solidFill>
                            <a:srgbClr val="000000"/>
                          </a:solidFill>
                          <a:latin typeface="Times New Roman"/>
                        </a:rPr>
                      </a:br>
                      <a:r>
                        <a:rPr lang="en-US" sz="1600" b="1" i="0" u="none" strike="noStrike">
                          <a:solidFill>
                            <a:srgbClr val="000000"/>
                          </a:solidFill>
                          <a:latin typeface="Times New Roman"/>
                        </a:rPr>
                        <a:t>NZD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UG program at University of</a:t>
                      </a:r>
                      <a:br>
                        <a:rPr lang="en-US" sz="1600" b="1" i="0" u="none" strike="noStrike">
                          <a:solidFill>
                            <a:srgbClr val="000000"/>
                          </a:solidFill>
                          <a:latin typeface="Times New Roman"/>
                        </a:rPr>
                      </a:br>
                      <a:r>
                        <a:rPr lang="en-US" sz="1600" b="1" i="0" u="none" strike="noStrike">
                          <a:solidFill>
                            <a:srgbClr val="000000"/>
                          </a:solidFill>
                          <a:latin typeface="Times New Roman"/>
                        </a:rPr>
                        <a:t>Canterbury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896112">
                <a:tc>
                  <a:txBody>
                    <a:bodyPr/>
                    <a:lstStyle/>
                    <a:p>
                      <a:pPr algn="ctr" fontAlgn="ctr"/>
                      <a:r>
                        <a:rPr lang="en-US" sz="1600" b="1" i="0" u="none" strike="noStrike">
                          <a:solidFill>
                            <a:srgbClr val="7030A0"/>
                          </a:solidFill>
                          <a:latin typeface="Times New Roman"/>
                        </a:rPr>
                        <a:t>Eamon Molloy Memorial Scholarship</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15,000 NZD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Offered to Asian Students enrolling in University of Canterbury;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896112">
                <a:tc>
                  <a:txBody>
                    <a:bodyPr/>
                    <a:lstStyle/>
                    <a:p>
                      <a:pPr algn="ctr" fontAlgn="ctr"/>
                      <a:r>
                        <a:rPr lang="en-US" sz="1600" b="1" i="0" u="none" strike="noStrike">
                          <a:solidFill>
                            <a:srgbClr val="7030A0"/>
                          </a:solidFill>
                          <a:latin typeface="Times New Roman"/>
                        </a:rPr>
                        <a:t>New Zealand Excellence Awards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5,000 NZD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Offered to Indian students enrolled with New Zealand Universities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896112">
                <a:tc>
                  <a:txBody>
                    <a:bodyPr/>
                    <a:lstStyle/>
                    <a:p>
                      <a:pPr algn="ctr" fontAlgn="ctr"/>
                      <a:r>
                        <a:rPr lang="en-US" sz="1600" b="1" i="0" u="none" strike="noStrike">
                          <a:solidFill>
                            <a:srgbClr val="7030A0"/>
                          </a:solidFill>
                          <a:latin typeface="Times New Roman"/>
                        </a:rPr>
                        <a:t>Guardian Trust’s Masters Scholarship in Commerce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16,500 NZD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Offered to students applying with FT and PT courses with University of Canterbury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1371600"/>
          <a:ext cx="8686800" cy="3810000"/>
        </p:xfrm>
        <a:graphic>
          <a:graphicData uri="http://schemas.openxmlformats.org/drawingml/2006/table">
            <a:tbl>
              <a:tblPr/>
              <a:tblGrid>
                <a:gridCol w="8686800">
                  <a:extLst>
                    <a:ext uri="{9D8B030D-6E8A-4147-A177-3AD203B41FA5}">
                      <a16:colId xmlns:a16="http://schemas.microsoft.com/office/drawing/2014/main" val="20000"/>
                    </a:ext>
                  </a:extLst>
                </a:gridCol>
              </a:tblGrid>
              <a:tr h="904394">
                <a:tc>
                  <a:txBody>
                    <a:bodyPr/>
                    <a:lstStyle/>
                    <a:p>
                      <a:pPr algn="ctr" fontAlgn="ctr"/>
                      <a:r>
                        <a:rPr lang="en-US" sz="3200" b="1" i="0" u="none" strike="noStrike" dirty="0">
                          <a:solidFill>
                            <a:srgbClr val="FF0000"/>
                          </a:solidFill>
                          <a:latin typeface="Times New Roman"/>
                        </a:rPr>
                        <a:t>MALAYSIA</a:t>
                      </a:r>
                    </a:p>
                  </a:txBody>
                  <a:tcPr marL="7896" marR="7896" marT="7896"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1060">
                <a:tc>
                  <a:txBody>
                    <a:bodyPr/>
                    <a:lstStyle/>
                    <a:p>
                      <a:pPr algn="ctr" fontAlgn="b"/>
                      <a:r>
                        <a:rPr lang="en-US" sz="2400" b="1" i="0" u="none" strike="noStrike" dirty="0">
                          <a:solidFill>
                            <a:srgbClr val="0070C0"/>
                          </a:solidFill>
                          <a:latin typeface="Times New Roman"/>
                        </a:rPr>
                        <a:t>Exams for Malaysia</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4091">
                <a:tc>
                  <a:txBody>
                    <a:bodyPr/>
                    <a:lstStyle/>
                    <a:p>
                      <a:pPr algn="ctr" fontAlgn="ctr"/>
                      <a:r>
                        <a:rPr lang="en-US" sz="2000" b="1" i="0" u="none" strike="noStrike">
                          <a:solidFill>
                            <a:srgbClr val="000000"/>
                          </a:solidFill>
                          <a:latin typeface="Times New Roman"/>
                        </a:rPr>
                        <a:t>International English Language Testing System [IELTS]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04091">
                <a:tc>
                  <a:txBody>
                    <a:bodyPr/>
                    <a:lstStyle/>
                    <a:p>
                      <a:pPr algn="ctr" fontAlgn="b"/>
                      <a:r>
                        <a:rPr lang="en-US" sz="2000" b="1" i="0" u="none" strike="noStrike">
                          <a:solidFill>
                            <a:srgbClr val="000000"/>
                          </a:solidFill>
                          <a:latin typeface="Times New Roman"/>
                        </a:rPr>
                        <a:t>Test of English as a Foreign Language [TOEFL]</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4091">
                <a:tc>
                  <a:txBody>
                    <a:bodyPr/>
                    <a:lstStyle/>
                    <a:p>
                      <a:pPr algn="ctr" fontAlgn="ctr"/>
                      <a:r>
                        <a:rPr lang="en-US" sz="2000" b="1" i="0" u="none" strike="noStrike">
                          <a:solidFill>
                            <a:srgbClr val="000000"/>
                          </a:solidFill>
                          <a:latin typeface="Times New Roman"/>
                        </a:rPr>
                        <a:t>Pearson Test of English [PTE]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04091">
                <a:tc>
                  <a:txBody>
                    <a:bodyPr/>
                    <a:lstStyle/>
                    <a:p>
                      <a:pPr algn="ctr" fontAlgn="b"/>
                      <a:r>
                        <a:rPr lang="en-US" sz="2000" b="1" i="0" u="none" strike="noStrike">
                          <a:solidFill>
                            <a:srgbClr val="000000"/>
                          </a:solidFill>
                          <a:latin typeface="Times New Roman"/>
                        </a:rPr>
                        <a:t>Graduate Record Examination [GRE]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04091">
                <a:tc>
                  <a:txBody>
                    <a:bodyPr/>
                    <a:lstStyle/>
                    <a:p>
                      <a:pPr algn="ctr" fontAlgn="b"/>
                      <a:r>
                        <a:rPr lang="en-US" sz="2000" b="1" i="0" u="none" strike="noStrike">
                          <a:solidFill>
                            <a:srgbClr val="000000"/>
                          </a:solidFill>
                          <a:latin typeface="Times New Roman"/>
                        </a:rPr>
                        <a:t>Graduate Management Admission Test [GMAT]</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04091">
                <a:tc>
                  <a:txBody>
                    <a:bodyPr/>
                    <a:lstStyle/>
                    <a:p>
                      <a:pPr algn="ctr" fontAlgn="b"/>
                      <a:r>
                        <a:rPr lang="en-US" sz="2000" b="1" i="0" u="none" strike="noStrike" dirty="0">
                          <a:solidFill>
                            <a:srgbClr val="000000"/>
                          </a:solidFill>
                          <a:latin typeface="Times New Roman"/>
                        </a:rPr>
                        <a:t>Scholastic Aptitude Test [SAT]</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400" y="762003"/>
          <a:ext cx="8839200" cy="5498802"/>
        </p:xfrm>
        <a:graphic>
          <a:graphicData uri="http://schemas.openxmlformats.org/drawingml/2006/table">
            <a:tbl>
              <a:tblPr/>
              <a:tblGrid>
                <a:gridCol w="3556657">
                  <a:extLst>
                    <a:ext uri="{9D8B030D-6E8A-4147-A177-3AD203B41FA5}">
                      <a16:colId xmlns:a16="http://schemas.microsoft.com/office/drawing/2014/main" val="20000"/>
                    </a:ext>
                  </a:extLst>
                </a:gridCol>
                <a:gridCol w="1783097">
                  <a:extLst>
                    <a:ext uri="{9D8B030D-6E8A-4147-A177-3AD203B41FA5}">
                      <a16:colId xmlns:a16="http://schemas.microsoft.com/office/drawing/2014/main" val="20001"/>
                    </a:ext>
                  </a:extLst>
                </a:gridCol>
                <a:gridCol w="2021478">
                  <a:extLst>
                    <a:ext uri="{9D8B030D-6E8A-4147-A177-3AD203B41FA5}">
                      <a16:colId xmlns:a16="http://schemas.microsoft.com/office/drawing/2014/main" val="20002"/>
                    </a:ext>
                  </a:extLst>
                </a:gridCol>
                <a:gridCol w="1477968">
                  <a:extLst>
                    <a:ext uri="{9D8B030D-6E8A-4147-A177-3AD203B41FA5}">
                      <a16:colId xmlns:a16="http://schemas.microsoft.com/office/drawing/2014/main" val="20003"/>
                    </a:ext>
                  </a:extLst>
                </a:gridCol>
              </a:tblGrid>
              <a:tr h="392204">
                <a:tc gridSpan="4">
                  <a:txBody>
                    <a:bodyPr/>
                    <a:lstStyle/>
                    <a:p>
                      <a:pPr algn="ctr" fontAlgn="ctr"/>
                      <a:r>
                        <a:rPr lang="en-US" sz="2400" b="1" i="0" u="none" strike="noStrike" dirty="0">
                          <a:solidFill>
                            <a:srgbClr val="0070C0"/>
                          </a:solidFill>
                          <a:latin typeface="Times New Roman"/>
                        </a:rPr>
                        <a:t>Study in Malaysia: Top universities for international students</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88357">
                <a:tc>
                  <a:txBody>
                    <a:bodyPr/>
                    <a:lstStyle/>
                    <a:p>
                      <a:pPr algn="ctr" fontAlgn="ctr"/>
                      <a:r>
                        <a:rPr lang="en-US" sz="1600" b="1" i="0" u="none" strike="noStrike" dirty="0">
                          <a:solidFill>
                            <a:srgbClr val="C00000"/>
                          </a:solidFill>
                          <a:latin typeface="Times New Roman"/>
                        </a:rPr>
                        <a:t>Name of the institute</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THE World</a:t>
                      </a:r>
                      <a:br>
                        <a:rPr lang="en-US" sz="1600" b="1" i="0" u="none" strike="noStrike">
                          <a:solidFill>
                            <a:srgbClr val="C00000"/>
                          </a:solidFill>
                          <a:latin typeface="Times New Roman"/>
                        </a:rPr>
                      </a:br>
                      <a:r>
                        <a:rPr lang="en-US" sz="1600" b="1" i="0" u="none" strike="noStrike">
                          <a:solidFill>
                            <a:srgbClr val="C00000"/>
                          </a:solidFill>
                          <a:latin typeface="Times New Roman"/>
                        </a:rPr>
                        <a:t>Rankings</a:t>
                      </a:r>
                      <a:br>
                        <a:rPr lang="en-US" sz="1600" b="1" i="0" u="none" strike="noStrike">
                          <a:solidFill>
                            <a:srgbClr val="C00000"/>
                          </a:solidFill>
                          <a:latin typeface="Times New Roman"/>
                        </a:rPr>
                      </a:br>
                      <a:r>
                        <a:rPr lang="en-US" sz="1600" b="1" i="0" u="none" strike="noStrike">
                          <a:solidFill>
                            <a:srgbClr val="C00000"/>
                          </a:solidFill>
                          <a:latin typeface="Times New Roman"/>
                        </a:rPr>
                        <a:t>2020</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The Malaysia</a:t>
                      </a:r>
                      <a:br>
                        <a:rPr lang="en-US" sz="1600" b="1" i="0" u="none" strike="noStrike">
                          <a:solidFill>
                            <a:srgbClr val="C00000"/>
                          </a:solidFill>
                          <a:latin typeface="Times New Roman"/>
                        </a:rPr>
                      </a:br>
                      <a:r>
                        <a:rPr lang="en-US" sz="1600" b="1" i="0" u="none" strike="noStrike">
                          <a:solidFill>
                            <a:srgbClr val="C00000"/>
                          </a:solidFill>
                          <a:latin typeface="Times New Roman"/>
                        </a:rPr>
                        <a:t>Rankings 2020</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City/Area</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9453">
                <a:tc>
                  <a:txBody>
                    <a:bodyPr/>
                    <a:lstStyle/>
                    <a:p>
                      <a:pPr algn="l" fontAlgn="ctr"/>
                      <a:r>
                        <a:rPr lang="en-US" sz="1600" b="1" i="0" u="none" strike="noStrike">
                          <a:solidFill>
                            <a:srgbClr val="000000"/>
                          </a:solidFill>
                          <a:latin typeface="Times New Roman"/>
                        </a:rPr>
                        <a:t>University of Malaya</a:t>
                      </a:r>
                    </a:p>
                  </a:txBody>
                  <a:tcPr marL="59206"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301–350 </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1</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Kuala Lumpur</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9453">
                <a:tc>
                  <a:txBody>
                    <a:bodyPr/>
                    <a:lstStyle/>
                    <a:p>
                      <a:pPr algn="l" fontAlgn="ctr"/>
                      <a:r>
                        <a:rPr lang="nn-NO" sz="1600" b="1" i="0" u="none" strike="noStrike">
                          <a:solidFill>
                            <a:srgbClr val="000000"/>
                          </a:solidFill>
                          <a:latin typeface="Times New Roman"/>
                        </a:rPr>
                        <a:t>Universiti Tunku Abdul Rahman (UTAR)</a:t>
                      </a:r>
                    </a:p>
                  </a:txBody>
                  <a:tcPr marL="59206"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501–600 </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2</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Petaling Jaya</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9453">
                <a:tc>
                  <a:txBody>
                    <a:bodyPr/>
                    <a:lstStyle/>
                    <a:p>
                      <a:pPr algn="l" fontAlgn="ctr"/>
                      <a:r>
                        <a:rPr lang="en-US" sz="1600" b="1" i="0" u="none" strike="noStrike">
                          <a:solidFill>
                            <a:srgbClr val="000000"/>
                          </a:solidFill>
                          <a:latin typeface="Times New Roman"/>
                        </a:rPr>
                        <a:t>Universiti Kebangsaan Malaysia </a:t>
                      </a:r>
                    </a:p>
                  </a:txBody>
                  <a:tcPr marL="59206"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601–800 </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 =3 </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Selangor</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9453">
                <a:tc>
                  <a:txBody>
                    <a:bodyPr/>
                    <a:lstStyle/>
                    <a:p>
                      <a:pPr algn="l" fontAlgn="ctr"/>
                      <a:r>
                        <a:rPr lang="en-US" sz="1600" b="1" i="0" u="none" strike="noStrike">
                          <a:solidFill>
                            <a:srgbClr val="000000"/>
                          </a:solidFill>
                          <a:latin typeface="Times New Roman"/>
                        </a:rPr>
                        <a:t>Universiti Malaysia Perlis </a:t>
                      </a:r>
                    </a:p>
                  </a:txBody>
                  <a:tcPr marL="59206"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601–800</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 =3 </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Arau</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9453">
                <a:tc>
                  <a:txBody>
                    <a:bodyPr/>
                    <a:lstStyle/>
                    <a:p>
                      <a:pPr algn="l" fontAlgn="ctr"/>
                      <a:r>
                        <a:rPr lang="en-US" sz="1600" b="1" i="0" u="none" strike="noStrike">
                          <a:solidFill>
                            <a:srgbClr val="000000"/>
                          </a:solidFill>
                          <a:latin typeface="Times New Roman"/>
                        </a:rPr>
                        <a:t>Universiti Putra Malaysia</a:t>
                      </a:r>
                    </a:p>
                  </a:txBody>
                  <a:tcPr marL="59206"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601–800 </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 =3 </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Selangor</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9453">
                <a:tc>
                  <a:txBody>
                    <a:bodyPr/>
                    <a:lstStyle/>
                    <a:p>
                      <a:pPr algn="l" fontAlgn="ctr"/>
                      <a:r>
                        <a:rPr lang="en-US" sz="1600" b="1" i="0" u="none" strike="noStrike">
                          <a:solidFill>
                            <a:srgbClr val="000000"/>
                          </a:solidFill>
                          <a:latin typeface="Times New Roman"/>
                        </a:rPr>
                        <a:t>Universiti Sains Malaysia</a:t>
                      </a:r>
                    </a:p>
                  </a:txBody>
                  <a:tcPr marL="59206"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601–800 </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 =3 </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Pulau Pinang</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9453">
                <a:tc>
                  <a:txBody>
                    <a:bodyPr/>
                    <a:lstStyle/>
                    <a:p>
                      <a:pPr algn="l" fontAlgn="ctr"/>
                      <a:r>
                        <a:rPr lang="en-US" sz="1600" b="1" i="0" u="none" strike="noStrike">
                          <a:solidFill>
                            <a:srgbClr val="000000"/>
                          </a:solidFill>
                          <a:latin typeface="Times New Roman"/>
                        </a:rPr>
                        <a:t>Universiti Teknologi Malaysia</a:t>
                      </a:r>
                    </a:p>
                  </a:txBody>
                  <a:tcPr marL="59206"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601–800 </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 =3 </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Johor</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9453">
                <a:tc>
                  <a:txBody>
                    <a:bodyPr/>
                    <a:lstStyle/>
                    <a:p>
                      <a:pPr algn="l" fontAlgn="ctr"/>
                      <a:r>
                        <a:rPr lang="en-US" sz="1600" b="1" i="0" u="none" strike="noStrike">
                          <a:solidFill>
                            <a:srgbClr val="000000"/>
                          </a:solidFill>
                          <a:latin typeface="Times New Roman"/>
                        </a:rPr>
                        <a:t>Universiti Teknologi Petronas</a:t>
                      </a:r>
                    </a:p>
                  </a:txBody>
                  <a:tcPr marL="59206"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601–800 </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 =3 </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Seri Iskandar</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658906">
                <a:tc>
                  <a:txBody>
                    <a:bodyPr/>
                    <a:lstStyle/>
                    <a:p>
                      <a:pPr algn="l" fontAlgn="ctr"/>
                      <a:r>
                        <a:rPr lang="en-US" sz="1600" b="1" i="0" u="none" strike="noStrike">
                          <a:solidFill>
                            <a:srgbClr val="000000"/>
                          </a:solidFill>
                          <a:latin typeface="Times New Roman"/>
                        </a:rPr>
                        <a:t>Universiti Tenaga Nasional (UNITEN)</a:t>
                      </a:r>
                    </a:p>
                  </a:txBody>
                  <a:tcPr marL="59206"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801–1000</a:t>
                      </a:r>
                      <a:br>
                        <a:rPr lang="en-US" sz="1600" b="1" i="0" u="none" strike="noStrike">
                          <a:solidFill>
                            <a:srgbClr val="000000"/>
                          </a:solidFill>
                          <a:latin typeface="Times New Roman"/>
                        </a:rPr>
                      </a:br>
                      <a:r>
                        <a:rPr lang="en-US" sz="1600" b="1" i="0" u="none" strike="noStrike">
                          <a:solidFill>
                            <a:srgbClr val="000000"/>
                          </a:solidFill>
                          <a:latin typeface="Times New Roman"/>
                        </a:rPr>
                        <a:t>(tel:801–1000)</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 =9</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Selangor</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658906">
                <a:tc>
                  <a:txBody>
                    <a:bodyPr/>
                    <a:lstStyle/>
                    <a:p>
                      <a:pPr algn="l" fontAlgn="ctr"/>
                      <a:r>
                        <a:rPr lang="en-US" sz="1600" b="1" i="0" u="none" strike="noStrike">
                          <a:solidFill>
                            <a:srgbClr val="000000"/>
                          </a:solidFill>
                          <a:latin typeface="Times New Roman"/>
                        </a:rPr>
                        <a:t>Universiti Utara Malaysia</a:t>
                      </a:r>
                    </a:p>
                  </a:txBody>
                  <a:tcPr marL="59206"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801–1000</a:t>
                      </a:r>
                      <a:br>
                        <a:rPr lang="en-US" sz="1600" b="1" i="0" u="none" strike="noStrike">
                          <a:solidFill>
                            <a:srgbClr val="000000"/>
                          </a:solidFill>
                          <a:latin typeface="Times New Roman"/>
                        </a:rPr>
                      </a:br>
                      <a:r>
                        <a:rPr lang="en-US" sz="1600" b="1" i="0" u="none" strike="noStrike">
                          <a:solidFill>
                            <a:srgbClr val="000000"/>
                          </a:solidFill>
                          <a:latin typeface="Times New Roman"/>
                        </a:rPr>
                        <a:t>(tel:801–1000)</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 =9</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Kedah </a:t>
                      </a:r>
                      <a:r>
                        <a:rPr lang="en-US" sz="1600" b="1" i="0" u="none" strike="noStrike" dirty="0" err="1">
                          <a:solidFill>
                            <a:srgbClr val="000000"/>
                          </a:solidFill>
                          <a:latin typeface="Times New Roman"/>
                        </a:rPr>
                        <a:t>Darul</a:t>
                      </a:r>
                      <a:r>
                        <a:rPr lang="en-US" sz="1600" b="1" i="0" u="none" strike="noStrike" dirty="0">
                          <a:solidFill>
                            <a:srgbClr val="000000"/>
                          </a:solidFill>
                          <a:latin typeface="Times New Roman"/>
                        </a:rPr>
                        <a:t> </a:t>
                      </a:r>
                      <a:r>
                        <a:rPr lang="en-US" sz="1600" b="1" i="0" u="none" strike="noStrike" dirty="0" err="1">
                          <a:solidFill>
                            <a:srgbClr val="000000"/>
                          </a:solidFill>
                          <a:latin typeface="Times New Roman"/>
                        </a:rPr>
                        <a:t>Aman</a:t>
                      </a:r>
                      <a:endParaRPr lang="en-US" sz="1600" b="1" i="0" u="none" strike="noStrike" dirty="0">
                        <a:solidFill>
                          <a:srgbClr val="000000"/>
                        </a:solidFill>
                        <a:latin typeface="Times New Roman"/>
                      </a:endParaRP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152401"/>
          <a:ext cx="8686802" cy="6617503"/>
        </p:xfrm>
        <a:graphic>
          <a:graphicData uri="http://schemas.openxmlformats.org/drawingml/2006/table">
            <a:tbl>
              <a:tblPr/>
              <a:tblGrid>
                <a:gridCol w="4199059">
                  <a:extLst>
                    <a:ext uri="{9D8B030D-6E8A-4147-A177-3AD203B41FA5}">
                      <a16:colId xmlns:a16="http://schemas.microsoft.com/office/drawing/2014/main" val="20000"/>
                    </a:ext>
                  </a:extLst>
                </a:gridCol>
                <a:gridCol w="2103278">
                  <a:extLst>
                    <a:ext uri="{9D8B030D-6E8A-4147-A177-3AD203B41FA5}">
                      <a16:colId xmlns:a16="http://schemas.microsoft.com/office/drawing/2014/main" val="20001"/>
                    </a:ext>
                  </a:extLst>
                </a:gridCol>
                <a:gridCol w="2384465">
                  <a:extLst>
                    <a:ext uri="{9D8B030D-6E8A-4147-A177-3AD203B41FA5}">
                      <a16:colId xmlns:a16="http://schemas.microsoft.com/office/drawing/2014/main" val="20002"/>
                    </a:ext>
                  </a:extLst>
                </a:gridCol>
              </a:tblGrid>
              <a:tr h="381931">
                <a:tc gridSpan="3">
                  <a:txBody>
                    <a:bodyPr/>
                    <a:lstStyle/>
                    <a:p>
                      <a:pPr algn="ctr" fontAlgn="ctr"/>
                      <a:r>
                        <a:rPr lang="en-US" sz="2400" b="1" i="0" u="none" strike="noStrike" dirty="0">
                          <a:solidFill>
                            <a:srgbClr val="0070C0"/>
                          </a:solidFill>
                          <a:latin typeface="Times New Roman"/>
                        </a:rPr>
                        <a:t>Best courses to study in Malaysia</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41646">
                <a:tc>
                  <a:txBody>
                    <a:bodyPr/>
                    <a:lstStyle/>
                    <a:p>
                      <a:pPr algn="ctr" fontAlgn="ctr"/>
                      <a:r>
                        <a:rPr lang="en-US" sz="1600" b="1" i="0" u="none" strike="noStrike">
                          <a:solidFill>
                            <a:srgbClr val="C00000"/>
                          </a:solidFill>
                          <a:latin typeface="Times New Roman"/>
                        </a:rPr>
                        <a:t>Popular Program</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Best Malaysian University for the course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Top recruiters post degree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70804">
                <a:tc>
                  <a:txBody>
                    <a:bodyPr/>
                    <a:lstStyle/>
                    <a:p>
                      <a:pPr algn="ctr" fontAlgn="ctr"/>
                      <a:r>
                        <a:rPr lang="en-US" sz="1600" b="1" i="0" u="none" strike="noStrike">
                          <a:solidFill>
                            <a:srgbClr val="000000"/>
                          </a:solidFill>
                          <a:latin typeface="Times New Roman"/>
                        </a:rPr>
                        <a:t>Business Administration</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AIMST University/International Islamic University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Google, IBM, Hong Leong</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80536">
                <a:tc>
                  <a:txBody>
                    <a:bodyPr/>
                    <a:lstStyle/>
                    <a:p>
                      <a:pPr algn="ctr" fontAlgn="ctr"/>
                      <a:r>
                        <a:rPr lang="en-US" sz="1600" b="1" i="0" u="none" strike="noStrike">
                          <a:solidFill>
                            <a:srgbClr val="000000"/>
                          </a:solidFill>
                          <a:latin typeface="Times New Roman"/>
                        </a:rPr>
                        <a:t>Architecture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Infrastructure University Kuala Lumpur</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SAA, Hoda design, Greenland Fortune Global</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70804">
                <a:tc>
                  <a:txBody>
                    <a:bodyPr/>
                    <a:lstStyle/>
                    <a:p>
                      <a:pPr algn="ctr" fontAlgn="ctr"/>
                      <a:r>
                        <a:rPr lang="en-US" sz="1600" b="1" i="0" u="none" strike="noStrike">
                          <a:solidFill>
                            <a:srgbClr val="000000"/>
                          </a:solidFill>
                          <a:latin typeface="Times New Roman"/>
                        </a:rPr>
                        <a:t>Computer Science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Universiti Teknologi Petronas/ Universiti Kebangsaan Malaysia</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Google, Grab, Facebook</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870804">
                <a:tc>
                  <a:txBody>
                    <a:bodyPr/>
                    <a:lstStyle/>
                    <a:p>
                      <a:pPr algn="ctr" fontAlgn="ctr"/>
                      <a:r>
                        <a:rPr lang="en-US" sz="1600" b="1" i="0" u="none" strike="noStrike">
                          <a:solidFill>
                            <a:srgbClr val="000000"/>
                          </a:solidFill>
                          <a:latin typeface="Times New Roman"/>
                        </a:rPr>
                        <a:t>Mechanical Engineering</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Infrastructure University Kuala Lumpur/Universiti Teknologi Petronas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Apple, Boeing, Erics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870804">
                <a:tc>
                  <a:txBody>
                    <a:bodyPr/>
                    <a:lstStyle/>
                    <a:p>
                      <a:pPr algn="ctr" fontAlgn="ctr"/>
                      <a:r>
                        <a:rPr lang="en-US" sz="1600" b="1" i="0" u="none" strike="noStrike">
                          <a:solidFill>
                            <a:srgbClr val="000000"/>
                          </a:solidFill>
                          <a:latin typeface="Times New Roman"/>
                        </a:rPr>
                        <a:t>Psychology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Universiti Kebangsaan Malaysia, Raffles University</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Columbia Asia Hospitals, Rekindle</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161072">
                <a:tc>
                  <a:txBody>
                    <a:bodyPr/>
                    <a:lstStyle/>
                    <a:p>
                      <a:pPr algn="ctr" fontAlgn="ctr"/>
                      <a:r>
                        <a:rPr lang="en-US" sz="1600" b="1" i="0" u="none" strike="noStrike">
                          <a:solidFill>
                            <a:srgbClr val="000000"/>
                          </a:solidFill>
                          <a:latin typeface="Times New Roman"/>
                        </a:rPr>
                        <a:t>Law</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latin typeface="Times New Roman"/>
                        </a:rPr>
                        <a:t>International Islamic University Malaysia, Universiti Kebangsaan Malaysia</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latin typeface="Times New Roman"/>
                        </a:rPr>
                        <a:t>Baker McKenzie, DLA Piper, Latham &amp; Watkins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228601"/>
          <a:ext cx="8686802" cy="6400801"/>
        </p:xfrm>
        <a:graphic>
          <a:graphicData uri="http://schemas.openxmlformats.org/drawingml/2006/table">
            <a:tbl>
              <a:tblPr/>
              <a:tblGrid>
                <a:gridCol w="4199059">
                  <a:extLst>
                    <a:ext uri="{9D8B030D-6E8A-4147-A177-3AD203B41FA5}">
                      <a16:colId xmlns:a16="http://schemas.microsoft.com/office/drawing/2014/main" val="20000"/>
                    </a:ext>
                  </a:extLst>
                </a:gridCol>
                <a:gridCol w="2103278">
                  <a:extLst>
                    <a:ext uri="{9D8B030D-6E8A-4147-A177-3AD203B41FA5}">
                      <a16:colId xmlns:a16="http://schemas.microsoft.com/office/drawing/2014/main" val="20001"/>
                    </a:ext>
                  </a:extLst>
                </a:gridCol>
                <a:gridCol w="2384465">
                  <a:extLst>
                    <a:ext uri="{9D8B030D-6E8A-4147-A177-3AD203B41FA5}">
                      <a16:colId xmlns:a16="http://schemas.microsoft.com/office/drawing/2014/main" val="20002"/>
                    </a:ext>
                  </a:extLst>
                </a:gridCol>
              </a:tblGrid>
              <a:tr h="466530">
                <a:tc gridSpan="3">
                  <a:txBody>
                    <a:bodyPr/>
                    <a:lstStyle/>
                    <a:p>
                      <a:pPr algn="ctr" fontAlgn="b"/>
                      <a:r>
                        <a:rPr lang="en-US" sz="2000" b="1" i="0" u="none" strike="noStrike" dirty="0">
                          <a:solidFill>
                            <a:srgbClr val="C00000"/>
                          </a:solidFill>
                          <a:latin typeface="Times New Roman"/>
                        </a:rPr>
                        <a:t>Study in Malaysia Cost</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83772">
                <a:tc>
                  <a:txBody>
                    <a:bodyPr/>
                    <a:lstStyle/>
                    <a:p>
                      <a:pPr algn="ctr" fontAlgn="ctr"/>
                      <a:r>
                        <a:rPr lang="en-US" sz="1600" b="1" i="0" u="none" strike="noStrike">
                          <a:solidFill>
                            <a:srgbClr val="000000"/>
                          </a:solidFill>
                          <a:latin typeface="Times New Roman"/>
                        </a:rPr>
                        <a:t>Level of Education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Tuition Fee (in MYR, per year)</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1"/>
                  </a:ext>
                </a:extLst>
              </a:tr>
              <a:tr h="391886">
                <a:tc>
                  <a:txBody>
                    <a:bodyPr/>
                    <a:lstStyle/>
                    <a:p>
                      <a:pPr algn="ctr" fontAlgn="ctr"/>
                      <a:r>
                        <a:rPr lang="en-US" sz="1600" b="1" i="0" u="none" strike="noStrike">
                          <a:solidFill>
                            <a:srgbClr val="000000"/>
                          </a:solidFill>
                          <a:latin typeface="Times New Roman"/>
                        </a:rPr>
                        <a:t>Undergraduate Programs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25,000 to 60,000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2"/>
                  </a:ext>
                </a:extLst>
              </a:tr>
              <a:tr h="391886">
                <a:tc>
                  <a:txBody>
                    <a:bodyPr/>
                    <a:lstStyle/>
                    <a:p>
                      <a:pPr algn="ctr" fontAlgn="ctr"/>
                      <a:r>
                        <a:rPr lang="en-US" sz="1600" b="1" i="0" u="none" strike="noStrike">
                          <a:solidFill>
                            <a:srgbClr val="000000"/>
                          </a:solidFill>
                          <a:latin typeface="Times New Roman"/>
                        </a:rPr>
                        <a:t>Graduate Programs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30, 000 to 45,000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3"/>
                  </a:ext>
                </a:extLst>
              </a:tr>
              <a:tr h="391886">
                <a:tc>
                  <a:txBody>
                    <a:bodyPr/>
                    <a:lstStyle/>
                    <a:p>
                      <a:pPr algn="ctr" fontAlgn="ctr"/>
                      <a:r>
                        <a:rPr lang="en-US" sz="1600" b="1" i="0" u="none" strike="noStrike">
                          <a:solidFill>
                            <a:srgbClr val="000000"/>
                          </a:solidFill>
                          <a:latin typeface="Times New Roman"/>
                        </a:rPr>
                        <a:t>Diploma Programs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20,000 to 30,000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4"/>
                  </a:ext>
                </a:extLst>
              </a:tr>
              <a:tr h="373223">
                <a:tc>
                  <a:txBody>
                    <a:bodyPr/>
                    <a:lstStyle/>
                    <a:p>
                      <a:pPr algn="l" fontAlgn="b"/>
                      <a:endParaRPr lang="en-US" sz="16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66530">
                <a:tc gridSpan="3">
                  <a:txBody>
                    <a:bodyPr/>
                    <a:lstStyle/>
                    <a:p>
                      <a:pPr algn="ctr" fontAlgn="b"/>
                      <a:r>
                        <a:rPr lang="en-US" sz="2000" b="1" i="0" u="none" strike="noStrike" dirty="0">
                          <a:solidFill>
                            <a:srgbClr val="0070C0"/>
                          </a:solidFill>
                          <a:latin typeface="Times New Roman"/>
                        </a:rPr>
                        <a:t>Cost of Living in Malaysia</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91886">
                <a:tc>
                  <a:txBody>
                    <a:bodyPr/>
                    <a:lstStyle/>
                    <a:p>
                      <a:pPr algn="ctr" fontAlgn="ctr"/>
                      <a:r>
                        <a:rPr lang="en-US" sz="1600" b="1" i="0" u="none" strike="noStrike">
                          <a:solidFill>
                            <a:srgbClr val="C00000"/>
                          </a:solidFill>
                          <a:latin typeface="Times New Roman"/>
                        </a:rPr>
                        <a:t>Type of Expenditure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C00000"/>
                          </a:solidFill>
                          <a:latin typeface="Times New Roman"/>
                        </a:rPr>
                        <a:t>Cost (in MYR, per month)</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7"/>
                  </a:ext>
                </a:extLst>
              </a:tr>
              <a:tr h="391886">
                <a:tc>
                  <a:txBody>
                    <a:bodyPr/>
                    <a:lstStyle/>
                    <a:p>
                      <a:pPr algn="ctr" fontAlgn="ctr"/>
                      <a:r>
                        <a:rPr lang="en-US" sz="1600" b="1" i="0" u="none" strike="noStrike">
                          <a:solidFill>
                            <a:srgbClr val="000000"/>
                          </a:solidFill>
                          <a:latin typeface="Times New Roman"/>
                        </a:rPr>
                        <a:t>Accommodation and utilities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2,475</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8"/>
                  </a:ext>
                </a:extLst>
              </a:tr>
              <a:tr h="391886">
                <a:tc>
                  <a:txBody>
                    <a:bodyPr/>
                    <a:lstStyle/>
                    <a:p>
                      <a:pPr algn="ctr" fontAlgn="ctr"/>
                      <a:r>
                        <a:rPr lang="en-US" sz="1600" b="1" i="0" u="none" strike="noStrike">
                          <a:solidFill>
                            <a:srgbClr val="000000"/>
                          </a:solidFill>
                          <a:latin typeface="Times New Roman"/>
                        </a:rPr>
                        <a:t>Food and supplies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400 to 500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9"/>
                  </a:ext>
                </a:extLst>
              </a:tr>
              <a:tr h="391886">
                <a:tc>
                  <a:txBody>
                    <a:bodyPr/>
                    <a:lstStyle/>
                    <a:p>
                      <a:pPr algn="ctr" fontAlgn="ctr"/>
                      <a:r>
                        <a:rPr lang="en-US" sz="1600" b="1" i="0" u="none" strike="noStrike">
                          <a:solidFill>
                            <a:srgbClr val="000000"/>
                          </a:solidFill>
                          <a:latin typeface="Times New Roman"/>
                        </a:rPr>
                        <a:t>Health insurance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400 to 600 (per year)</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0"/>
                  </a:ext>
                </a:extLst>
              </a:tr>
              <a:tr h="391886">
                <a:tc>
                  <a:txBody>
                    <a:bodyPr/>
                    <a:lstStyle/>
                    <a:p>
                      <a:pPr algn="ctr" fontAlgn="ctr"/>
                      <a:r>
                        <a:rPr lang="en-US" sz="1600" b="1" i="0" u="none" strike="noStrike">
                          <a:solidFill>
                            <a:srgbClr val="000000"/>
                          </a:solidFill>
                          <a:latin typeface="Times New Roman"/>
                        </a:rPr>
                        <a:t>Phone and internet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125</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1"/>
                  </a:ext>
                </a:extLst>
              </a:tr>
              <a:tr h="391886">
                <a:tc>
                  <a:txBody>
                    <a:bodyPr/>
                    <a:lstStyle/>
                    <a:p>
                      <a:pPr algn="ctr" fontAlgn="ctr"/>
                      <a:r>
                        <a:rPr lang="en-US" sz="1600" b="1" i="0" u="none" strike="noStrike">
                          <a:solidFill>
                            <a:srgbClr val="000000"/>
                          </a:solidFill>
                          <a:latin typeface="Times New Roman"/>
                        </a:rPr>
                        <a:t>Personal Expenses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125 to 450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2"/>
                  </a:ext>
                </a:extLst>
              </a:tr>
              <a:tr h="391886">
                <a:tc>
                  <a:txBody>
                    <a:bodyPr/>
                    <a:lstStyle/>
                    <a:p>
                      <a:pPr algn="ctr" fontAlgn="ctr"/>
                      <a:r>
                        <a:rPr lang="en-US" sz="1600" b="1" i="0" u="none" strike="noStrike">
                          <a:solidFill>
                            <a:srgbClr val="000000"/>
                          </a:solidFill>
                          <a:latin typeface="Times New Roman"/>
                        </a:rPr>
                        <a:t>Travel costs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100 to 300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3"/>
                  </a:ext>
                </a:extLst>
              </a:tr>
              <a:tr h="391886">
                <a:tc>
                  <a:txBody>
                    <a:bodyPr/>
                    <a:lstStyle/>
                    <a:p>
                      <a:pPr algn="ctr" fontAlgn="ctr"/>
                      <a:r>
                        <a:rPr lang="en-US" sz="1600" b="1" i="0" u="none" strike="noStrike">
                          <a:solidFill>
                            <a:srgbClr val="000000"/>
                          </a:solidFill>
                          <a:latin typeface="Times New Roman"/>
                        </a:rPr>
                        <a:t>Books and Supplies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dirty="0">
                          <a:solidFill>
                            <a:srgbClr val="000000"/>
                          </a:solidFill>
                          <a:latin typeface="Times New Roman"/>
                        </a:rPr>
                        <a:t>200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4"/>
                  </a:ext>
                </a:extLst>
              </a:tr>
            </a:tbl>
          </a:graphicData>
        </a:graphic>
      </p:graphicFrame>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76402" y="134906"/>
          <a:ext cx="8839199" cy="6585685"/>
        </p:xfrm>
        <a:graphic>
          <a:graphicData uri="http://schemas.openxmlformats.org/drawingml/2006/table">
            <a:tbl>
              <a:tblPr/>
              <a:tblGrid>
                <a:gridCol w="2057399">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2408764">
                  <a:extLst>
                    <a:ext uri="{9D8B030D-6E8A-4147-A177-3AD203B41FA5}">
                      <a16:colId xmlns:a16="http://schemas.microsoft.com/office/drawing/2014/main" val="20002"/>
                    </a:ext>
                  </a:extLst>
                </a:gridCol>
                <a:gridCol w="1477436">
                  <a:extLst>
                    <a:ext uri="{9D8B030D-6E8A-4147-A177-3AD203B41FA5}">
                      <a16:colId xmlns:a16="http://schemas.microsoft.com/office/drawing/2014/main" val="20003"/>
                    </a:ext>
                  </a:extLst>
                </a:gridCol>
              </a:tblGrid>
              <a:tr h="296673">
                <a:tc gridSpan="4">
                  <a:txBody>
                    <a:bodyPr/>
                    <a:lstStyle/>
                    <a:p>
                      <a:pPr algn="ctr" fontAlgn="ctr"/>
                      <a:r>
                        <a:rPr lang="en-US" sz="2000" b="1" i="0" u="none" strike="noStrike" dirty="0">
                          <a:solidFill>
                            <a:srgbClr val="0070C0"/>
                          </a:solidFill>
                          <a:latin typeface="Times New Roman"/>
                        </a:rPr>
                        <a:t>Scholarships to study in Malaysia</a:t>
                      </a:r>
                    </a:p>
                  </a:txBody>
                  <a:tcPr marL="5797" marR="5797" marT="57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71355">
                <a:tc>
                  <a:txBody>
                    <a:bodyPr/>
                    <a:lstStyle/>
                    <a:p>
                      <a:pPr algn="ctr" fontAlgn="ctr"/>
                      <a:r>
                        <a:rPr lang="en-US" sz="1600" b="1" i="0" u="none" strike="noStrike">
                          <a:solidFill>
                            <a:srgbClr val="C00000"/>
                          </a:solidFill>
                          <a:latin typeface="Times New Roman"/>
                        </a:rPr>
                        <a:t>Name of the scholarship</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Eligibility </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Benefits</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C00000"/>
                          </a:solidFill>
                          <a:latin typeface="Times New Roman"/>
                        </a:rPr>
                        <a:t>Portal</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24514">
                <a:tc>
                  <a:txBody>
                    <a:bodyPr/>
                    <a:lstStyle/>
                    <a:p>
                      <a:pPr algn="ctr" fontAlgn="ctr"/>
                      <a:r>
                        <a:rPr lang="en-US" sz="1400" b="1" i="0" u="none" strike="noStrike">
                          <a:solidFill>
                            <a:srgbClr val="7030A0"/>
                          </a:solidFill>
                          <a:latin typeface="Times New Roman"/>
                        </a:rPr>
                        <a:t>Malaysian</a:t>
                      </a:r>
                      <a:br>
                        <a:rPr lang="en-US" sz="1400" b="1" i="0" u="none" strike="noStrike">
                          <a:solidFill>
                            <a:srgbClr val="7030A0"/>
                          </a:solidFill>
                          <a:latin typeface="Times New Roman"/>
                        </a:rPr>
                      </a:br>
                      <a:r>
                        <a:rPr lang="en-US" sz="1400" b="1" i="0" u="none" strike="noStrike">
                          <a:solidFill>
                            <a:srgbClr val="7030A0"/>
                          </a:solidFill>
                          <a:latin typeface="Times New Roman"/>
                        </a:rPr>
                        <a:t>International</a:t>
                      </a:r>
                      <a:br>
                        <a:rPr lang="en-US" sz="1400" b="1" i="0" u="none" strike="noStrike">
                          <a:solidFill>
                            <a:srgbClr val="7030A0"/>
                          </a:solidFill>
                          <a:latin typeface="Times New Roman"/>
                        </a:rPr>
                      </a:br>
                      <a:r>
                        <a:rPr lang="en-US" sz="1400" b="1" i="0" u="none" strike="noStrike">
                          <a:solidFill>
                            <a:srgbClr val="7030A0"/>
                          </a:solidFill>
                          <a:latin typeface="Times New Roman"/>
                        </a:rPr>
                        <a:t>Scholarship (MIS)</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International students looking to study an</a:t>
                      </a:r>
                      <a:br>
                        <a:rPr lang="en-US" sz="1400" b="1" i="0" u="none" strike="noStrike">
                          <a:solidFill>
                            <a:srgbClr val="000000"/>
                          </a:solidFill>
                          <a:latin typeface="Times New Roman"/>
                        </a:rPr>
                      </a:br>
                      <a:r>
                        <a:rPr lang="en-US" sz="1400" b="1" i="0" u="none" strike="noStrike">
                          <a:solidFill>
                            <a:srgbClr val="000000"/>
                          </a:solidFill>
                          <a:latin typeface="Times New Roman"/>
                        </a:rPr>
                        <a:t>undergraduate/graduate program in Malaysia</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Air tickets, installation and</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Termination grant, thesis</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allowance, books and travel expenses</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Malaysian</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Ministry of</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Higher</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Education</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portal</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86695">
                <a:tc>
                  <a:txBody>
                    <a:bodyPr/>
                    <a:lstStyle/>
                    <a:p>
                      <a:pPr algn="ctr" fontAlgn="ctr"/>
                      <a:r>
                        <a:rPr lang="en-US" sz="1400" b="1" i="0" u="none" strike="noStrike">
                          <a:solidFill>
                            <a:srgbClr val="7030A0"/>
                          </a:solidFill>
                          <a:latin typeface="Times New Roman"/>
                        </a:rPr>
                        <a:t>Malaysian</a:t>
                      </a:r>
                      <a:br>
                        <a:rPr lang="en-US" sz="1400" b="1" i="0" u="none" strike="noStrike">
                          <a:solidFill>
                            <a:srgbClr val="7030A0"/>
                          </a:solidFill>
                          <a:latin typeface="Times New Roman"/>
                        </a:rPr>
                      </a:br>
                      <a:r>
                        <a:rPr lang="en-US" sz="1400" b="1" i="0" u="none" strike="noStrike">
                          <a:solidFill>
                            <a:srgbClr val="7030A0"/>
                          </a:solidFill>
                          <a:latin typeface="Times New Roman"/>
                        </a:rPr>
                        <a:t>Commonwealth</a:t>
                      </a:r>
                      <a:br>
                        <a:rPr lang="en-US" sz="1400" b="1" i="0" u="none" strike="noStrike">
                          <a:solidFill>
                            <a:srgbClr val="7030A0"/>
                          </a:solidFill>
                          <a:latin typeface="Times New Roman"/>
                        </a:rPr>
                      </a:br>
                      <a:r>
                        <a:rPr lang="en-US" sz="1400" b="1" i="0" u="none" strike="noStrike">
                          <a:solidFill>
                            <a:srgbClr val="7030A0"/>
                          </a:solidFill>
                          <a:latin typeface="Times New Roman"/>
                        </a:rPr>
                        <a:t>Scholarship</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Malaysian Commonwealth Scholarship</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Air tickets, approved tuition fees, annual grant for books, travel expenses, monthly maintenance</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and allowance</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Malaysian</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Ministry of</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Higher</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Education</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portal</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05579">
                <a:tc>
                  <a:txBody>
                    <a:bodyPr/>
                    <a:lstStyle/>
                    <a:p>
                      <a:pPr algn="ctr" fontAlgn="ctr"/>
                      <a:r>
                        <a:rPr lang="en-US" sz="1400" b="1" i="0" u="none" strike="noStrike">
                          <a:solidFill>
                            <a:srgbClr val="7030A0"/>
                          </a:solidFill>
                          <a:latin typeface="Times New Roman"/>
                        </a:rPr>
                        <a:t>Heriot-Watt-</a:t>
                      </a:r>
                      <a:br>
                        <a:rPr lang="en-US" sz="1400" b="1" i="0" u="none" strike="noStrike">
                          <a:solidFill>
                            <a:srgbClr val="7030A0"/>
                          </a:solidFill>
                          <a:latin typeface="Times New Roman"/>
                        </a:rPr>
                      </a:br>
                      <a:r>
                        <a:rPr lang="en-US" sz="1400" b="1" i="0" u="none" strike="noStrike">
                          <a:solidFill>
                            <a:srgbClr val="7030A0"/>
                          </a:solidFill>
                          <a:latin typeface="Times New Roman"/>
                        </a:rPr>
                        <a:t>Velesto Petroleum</a:t>
                      </a:r>
                      <a:br>
                        <a:rPr lang="en-US" sz="1400" b="1" i="0" u="none" strike="noStrike">
                          <a:solidFill>
                            <a:srgbClr val="7030A0"/>
                          </a:solidFill>
                          <a:latin typeface="Times New Roman"/>
                        </a:rPr>
                      </a:br>
                      <a:r>
                        <a:rPr lang="en-US" sz="1400" b="1" i="0" u="none" strike="noStrike">
                          <a:solidFill>
                            <a:srgbClr val="7030A0"/>
                          </a:solidFill>
                          <a:latin typeface="Times New Roman"/>
                        </a:rPr>
                        <a:t>Engineering</a:t>
                      </a:r>
                      <a:br>
                        <a:rPr lang="en-US" sz="1400" b="1" i="0" u="none" strike="noStrike">
                          <a:solidFill>
                            <a:srgbClr val="7030A0"/>
                          </a:solidFill>
                          <a:latin typeface="Times New Roman"/>
                        </a:rPr>
                      </a:br>
                      <a:r>
                        <a:rPr lang="en-US" sz="1400" b="1" i="0" u="none" strike="noStrike">
                          <a:solidFill>
                            <a:srgbClr val="7030A0"/>
                          </a:solidFill>
                          <a:latin typeface="Times New Roman"/>
                        </a:rPr>
                        <a:t>Scholarship</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International students wanting to pursue their</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undergraduate studies in petroleum engineering</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100% or 50% tuition fee waiver at Malaysia campus</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err="1">
                          <a:solidFill>
                            <a:srgbClr val="000000"/>
                          </a:solidFill>
                          <a:latin typeface="Times New Roman"/>
                        </a:rPr>
                        <a:t>Heriot</a:t>
                      </a:r>
                      <a:r>
                        <a:rPr lang="en-US" sz="1400" b="1" i="0" u="none" strike="noStrike" dirty="0">
                          <a:solidFill>
                            <a:srgbClr val="000000"/>
                          </a:solidFill>
                          <a:latin typeface="Times New Roman"/>
                        </a:rPr>
                        <a:t>-Watt</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University</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website</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67811">
                <a:tc>
                  <a:txBody>
                    <a:bodyPr/>
                    <a:lstStyle/>
                    <a:p>
                      <a:pPr algn="ctr" fontAlgn="ctr"/>
                      <a:r>
                        <a:rPr lang="en-US" sz="1400" b="1" i="0" u="none" strike="noStrike">
                          <a:solidFill>
                            <a:srgbClr val="7030A0"/>
                          </a:solidFill>
                          <a:latin typeface="Times New Roman"/>
                        </a:rPr>
                        <a:t>Malaysian Technical Cooperation Program Scholarships</a:t>
                      </a:r>
                      <a:br>
                        <a:rPr lang="en-US" sz="1400" b="1" i="0" u="none" strike="noStrike">
                          <a:solidFill>
                            <a:srgbClr val="7030A0"/>
                          </a:solidFill>
                          <a:latin typeface="Times New Roman"/>
                        </a:rPr>
                      </a:br>
                      <a:r>
                        <a:rPr lang="en-US" sz="1400" b="1" i="0" u="none" strike="noStrike">
                          <a:solidFill>
                            <a:srgbClr val="7030A0"/>
                          </a:solidFill>
                          <a:latin typeface="Times New Roman"/>
                        </a:rPr>
                        <a:t>(MTCP)</a:t>
                      </a:r>
                      <a:br>
                        <a:rPr lang="en-US" sz="1400" b="1" i="0" u="none" strike="noStrike">
                          <a:solidFill>
                            <a:srgbClr val="7030A0"/>
                          </a:solidFill>
                          <a:latin typeface="Times New Roman"/>
                        </a:rPr>
                      </a:br>
                      <a:endParaRPr lang="en-US" sz="1400" b="1" i="0" u="none" strike="noStrike">
                        <a:solidFill>
                          <a:srgbClr val="7030A0"/>
                        </a:solidFill>
                        <a:latin typeface="Times New Roman"/>
                      </a:endParaRP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Local and international students with PhD duration of 36 months and master’s duration</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of 12-24 months</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Air tickets, approved tuition fees, annual grant for books, travel expenses, monthly maintenance</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and allowance</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MTCP online portal</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448929">
                <a:tc>
                  <a:txBody>
                    <a:bodyPr/>
                    <a:lstStyle/>
                    <a:p>
                      <a:pPr algn="ctr" fontAlgn="ctr"/>
                      <a:r>
                        <a:rPr lang="en-US" sz="1400" b="1" i="0" u="none" strike="noStrike">
                          <a:solidFill>
                            <a:srgbClr val="7030A0"/>
                          </a:solidFill>
                          <a:latin typeface="Times New Roman"/>
                        </a:rPr>
                        <a:t>The Jeffrey Cheah Foundation-Sunway Group Scholarship</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Students studying engineering, </a:t>
                      </a:r>
                      <a:r>
                        <a:rPr lang="en-US" sz="1400" b="1" i="0" u="none" strike="noStrike" dirty="0" err="1">
                          <a:solidFill>
                            <a:srgbClr val="000000"/>
                          </a:solidFill>
                          <a:latin typeface="Times New Roman"/>
                        </a:rPr>
                        <a:t>healthsciences</a:t>
                      </a:r>
                      <a:r>
                        <a:rPr lang="en-US" sz="1400" b="1" i="0" u="none" strike="noStrike" dirty="0">
                          <a:solidFill>
                            <a:srgbClr val="000000"/>
                          </a:solidFill>
                          <a:latin typeface="Times New Roman"/>
                        </a:rPr>
                        <a:t> and business/management courses</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below 21 years of age. Both, local </a:t>
                      </a:r>
                      <a:r>
                        <a:rPr lang="en-US" sz="1400" b="1" i="0" u="none" strike="noStrike" dirty="0" err="1">
                          <a:solidFill>
                            <a:srgbClr val="000000"/>
                          </a:solidFill>
                          <a:latin typeface="Times New Roman"/>
                        </a:rPr>
                        <a:t>andoverseas</a:t>
                      </a:r>
                      <a:r>
                        <a:rPr lang="en-US" sz="1400" b="1" i="0" u="none" strike="noStrike" dirty="0">
                          <a:solidFill>
                            <a:srgbClr val="000000"/>
                          </a:solidFill>
                          <a:latin typeface="Times New Roman"/>
                        </a:rPr>
                        <a:t> students</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Air tickets, approved tuition fees, annual grant for books, travel</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expenses, monthly maintenance</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and allowance</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Jeffery </a:t>
                      </a:r>
                      <a:r>
                        <a:rPr lang="en-US" sz="1400" b="1" i="0" u="none" strike="noStrike" dirty="0" err="1">
                          <a:solidFill>
                            <a:srgbClr val="000000"/>
                          </a:solidFill>
                          <a:latin typeface="Times New Roman"/>
                        </a:rPr>
                        <a:t>Cheah</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Foundation website</a:t>
                      </a:r>
                    </a:p>
                  </a:txBody>
                  <a:tcPr marL="5797" marR="5797" marT="5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28800" y="990601"/>
          <a:ext cx="8534400" cy="4745771"/>
        </p:xfrm>
        <a:graphic>
          <a:graphicData uri="http://schemas.openxmlformats.org/drawingml/2006/table">
            <a:tbl>
              <a:tblPr/>
              <a:tblGrid>
                <a:gridCol w="3434014">
                  <a:extLst>
                    <a:ext uri="{9D8B030D-6E8A-4147-A177-3AD203B41FA5}">
                      <a16:colId xmlns:a16="http://schemas.microsoft.com/office/drawing/2014/main" val="20000"/>
                    </a:ext>
                  </a:extLst>
                </a:gridCol>
                <a:gridCol w="1721611">
                  <a:extLst>
                    <a:ext uri="{9D8B030D-6E8A-4147-A177-3AD203B41FA5}">
                      <a16:colId xmlns:a16="http://schemas.microsoft.com/office/drawing/2014/main" val="20001"/>
                    </a:ext>
                  </a:extLst>
                </a:gridCol>
                <a:gridCol w="1951772">
                  <a:extLst>
                    <a:ext uri="{9D8B030D-6E8A-4147-A177-3AD203B41FA5}">
                      <a16:colId xmlns:a16="http://schemas.microsoft.com/office/drawing/2014/main" val="20002"/>
                    </a:ext>
                  </a:extLst>
                </a:gridCol>
                <a:gridCol w="1427003">
                  <a:extLst>
                    <a:ext uri="{9D8B030D-6E8A-4147-A177-3AD203B41FA5}">
                      <a16:colId xmlns:a16="http://schemas.microsoft.com/office/drawing/2014/main" val="20003"/>
                    </a:ext>
                  </a:extLst>
                </a:gridCol>
              </a:tblGrid>
              <a:tr h="351092">
                <a:tc gridSpan="4">
                  <a:txBody>
                    <a:bodyPr/>
                    <a:lstStyle/>
                    <a:p>
                      <a:pPr algn="ctr" fontAlgn="ctr"/>
                      <a:r>
                        <a:rPr lang="en-US" sz="2800" b="1" i="0" u="none" strike="noStrike" dirty="0">
                          <a:solidFill>
                            <a:srgbClr val="0070C0"/>
                          </a:solidFill>
                          <a:latin typeface="Times New Roman"/>
                        </a:rPr>
                        <a:t>Top universities for international students</a:t>
                      </a:r>
                    </a:p>
                  </a:txBody>
                  <a:tcPr marL="6578" marR="6578" marT="65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84753">
                <a:tc>
                  <a:txBody>
                    <a:bodyPr/>
                    <a:lstStyle/>
                    <a:p>
                      <a:pPr algn="ctr" fontAlgn="ctr"/>
                      <a:r>
                        <a:rPr lang="en-US" sz="1800" b="1" i="0" u="none" strike="noStrike">
                          <a:solidFill>
                            <a:srgbClr val="C00000"/>
                          </a:solidFill>
                          <a:latin typeface="Times New Roman"/>
                        </a:rPr>
                        <a:t>Name of the institute</a:t>
                      </a:r>
                    </a:p>
                  </a:txBody>
                  <a:tcPr marL="6578" marR="6578" marT="6578"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C00000"/>
                          </a:solidFill>
                          <a:latin typeface="Times New Roman"/>
                        </a:rPr>
                        <a:t>THE World</a:t>
                      </a:r>
                      <a:br>
                        <a:rPr lang="en-US" sz="1800" b="1" i="0" u="none" strike="noStrike">
                          <a:solidFill>
                            <a:srgbClr val="C00000"/>
                          </a:solidFill>
                          <a:latin typeface="Times New Roman"/>
                        </a:rPr>
                      </a:br>
                      <a:r>
                        <a:rPr lang="en-US" sz="1800" b="1" i="0" u="none" strike="noStrike">
                          <a:solidFill>
                            <a:srgbClr val="C00000"/>
                          </a:solidFill>
                          <a:latin typeface="Times New Roman"/>
                        </a:rPr>
                        <a:t>Rankings</a:t>
                      </a:r>
                      <a:br>
                        <a:rPr lang="en-US" sz="1800" b="1" i="0" u="none" strike="noStrike">
                          <a:solidFill>
                            <a:srgbClr val="C00000"/>
                          </a:solidFill>
                          <a:latin typeface="Times New Roman"/>
                        </a:rPr>
                      </a:br>
                      <a:r>
                        <a:rPr lang="en-US" sz="1800" b="1" i="0" u="none" strike="noStrike">
                          <a:solidFill>
                            <a:srgbClr val="C00000"/>
                          </a:solidFill>
                          <a:latin typeface="Times New Roman"/>
                        </a:rPr>
                        <a:t>2021</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C00000"/>
                          </a:solidFill>
                          <a:latin typeface="Times New Roman"/>
                        </a:rPr>
                        <a:t>THE German</a:t>
                      </a:r>
                      <a:br>
                        <a:rPr lang="en-US" sz="1800" b="1" i="0" u="none" strike="noStrike">
                          <a:solidFill>
                            <a:srgbClr val="C00000"/>
                          </a:solidFill>
                          <a:latin typeface="Times New Roman"/>
                        </a:rPr>
                      </a:br>
                      <a:r>
                        <a:rPr lang="en-US" sz="1800" b="1" i="0" u="none" strike="noStrike">
                          <a:solidFill>
                            <a:srgbClr val="C00000"/>
                          </a:solidFill>
                          <a:latin typeface="Times New Roman"/>
                        </a:rPr>
                        <a:t>Rankings</a:t>
                      </a:r>
                      <a:br>
                        <a:rPr lang="en-US" sz="1800" b="1" i="0" u="none" strike="noStrike">
                          <a:solidFill>
                            <a:srgbClr val="C00000"/>
                          </a:solidFill>
                          <a:latin typeface="Times New Roman"/>
                        </a:rPr>
                      </a:br>
                      <a:r>
                        <a:rPr lang="en-US" sz="1800" b="1" i="0" u="none" strike="noStrike">
                          <a:solidFill>
                            <a:srgbClr val="C00000"/>
                          </a:solidFill>
                          <a:latin typeface="Times New Roman"/>
                        </a:rPr>
                        <a:t>2021</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C00000"/>
                          </a:solidFill>
                          <a:latin typeface="Times New Roman"/>
                        </a:rPr>
                        <a:t>International</a:t>
                      </a:r>
                      <a:br>
                        <a:rPr lang="en-US" sz="1800" b="1" i="0" u="none" strike="noStrike">
                          <a:solidFill>
                            <a:srgbClr val="C00000"/>
                          </a:solidFill>
                          <a:latin typeface="Times New Roman"/>
                        </a:rPr>
                      </a:br>
                      <a:r>
                        <a:rPr lang="en-US" sz="1800" b="1" i="0" u="none" strike="noStrike">
                          <a:solidFill>
                            <a:srgbClr val="C00000"/>
                          </a:solidFill>
                          <a:latin typeface="Times New Roman"/>
                        </a:rPr>
                        <a:t>Student</a:t>
                      </a:r>
                      <a:br>
                        <a:rPr lang="en-US" sz="1800" b="1" i="0" u="none" strike="noStrike">
                          <a:solidFill>
                            <a:srgbClr val="C00000"/>
                          </a:solidFill>
                          <a:latin typeface="Times New Roman"/>
                        </a:rPr>
                      </a:br>
                      <a:r>
                        <a:rPr lang="en-US" sz="1800" b="1" i="0" u="none" strike="noStrike">
                          <a:solidFill>
                            <a:srgbClr val="C00000"/>
                          </a:solidFill>
                          <a:latin typeface="Times New Roman"/>
                        </a:rPr>
                        <a:t>Population</a:t>
                      </a:r>
                    </a:p>
                  </a:txBody>
                  <a:tcPr marL="6578" marR="6578" marT="6578"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0873">
                <a:tc>
                  <a:txBody>
                    <a:bodyPr/>
                    <a:lstStyle/>
                    <a:p>
                      <a:pPr algn="ctr" fontAlgn="b"/>
                      <a:r>
                        <a:rPr lang="en-US" sz="1800" b="1" i="0" u="none" strike="noStrike">
                          <a:solidFill>
                            <a:srgbClr val="000000"/>
                          </a:solidFill>
                          <a:latin typeface="Times New Roman"/>
                        </a:rPr>
                        <a:t>Ludwig Maximilian University of Munich</a:t>
                      </a:r>
                    </a:p>
                  </a:txBody>
                  <a:tcPr marL="6578" marR="6578" marT="6578"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32</a:t>
                      </a:r>
                    </a:p>
                  </a:txBody>
                  <a:tcPr marL="6578" marR="6578" marT="65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1</a:t>
                      </a:r>
                    </a:p>
                  </a:txBody>
                  <a:tcPr marL="6578" marR="6578" marT="65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17%</a:t>
                      </a:r>
                    </a:p>
                  </a:txBody>
                  <a:tcPr marL="6578" marR="6578" marT="6578"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0873">
                <a:tc>
                  <a:txBody>
                    <a:bodyPr/>
                    <a:lstStyle/>
                    <a:p>
                      <a:pPr algn="ctr" fontAlgn="b"/>
                      <a:r>
                        <a:rPr lang="en-US" sz="1800" b="1" i="0" u="none" strike="noStrike">
                          <a:solidFill>
                            <a:srgbClr val="000000"/>
                          </a:solidFill>
                          <a:latin typeface="Times New Roman"/>
                        </a:rPr>
                        <a:t>Technical University of Munich</a:t>
                      </a:r>
                    </a:p>
                  </a:txBody>
                  <a:tcPr marL="6578" marR="6578" marT="6578"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41</a:t>
                      </a:r>
                    </a:p>
                  </a:txBody>
                  <a:tcPr marL="6578" marR="6578" marT="65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2</a:t>
                      </a:r>
                    </a:p>
                  </a:txBody>
                  <a:tcPr marL="6578" marR="6578" marT="65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27%</a:t>
                      </a:r>
                    </a:p>
                  </a:txBody>
                  <a:tcPr marL="6578" marR="6578" marT="6578"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0873">
                <a:tc>
                  <a:txBody>
                    <a:bodyPr/>
                    <a:lstStyle/>
                    <a:p>
                      <a:pPr algn="ctr" fontAlgn="b"/>
                      <a:r>
                        <a:rPr lang="en-US" sz="1800" b="1" i="0" u="none" strike="noStrike">
                          <a:solidFill>
                            <a:srgbClr val="000000"/>
                          </a:solidFill>
                          <a:latin typeface="Times New Roman"/>
                        </a:rPr>
                        <a:t>Heidelberg University</a:t>
                      </a:r>
                    </a:p>
                  </a:txBody>
                  <a:tcPr marL="6578" marR="6578" marT="6578"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42</a:t>
                      </a:r>
                    </a:p>
                  </a:txBody>
                  <a:tcPr marL="6578" marR="6578" marT="65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3</a:t>
                      </a:r>
                    </a:p>
                  </a:txBody>
                  <a:tcPr marL="6578" marR="6578" marT="65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18.60%</a:t>
                      </a:r>
                    </a:p>
                  </a:txBody>
                  <a:tcPr marL="6578" marR="6578" marT="6578"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0873">
                <a:tc>
                  <a:txBody>
                    <a:bodyPr/>
                    <a:lstStyle/>
                    <a:p>
                      <a:pPr algn="ctr" fontAlgn="b"/>
                      <a:r>
                        <a:rPr lang="en-US" sz="1800" b="1" i="0" u="none" strike="noStrike">
                          <a:solidFill>
                            <a:srgbClr val="000000"/>
                          </a:solidFill>
                          <a:latin typeface="Times New Roman"/>
                        </a:rPr>
                        <a:t>Charité - Universitätsmedizin Berlin</a:t>
                      </a:r>
                    </a:p>
                  </a:txBody>
                  <a:tcPr marL="6578" marR="6578" marT="6578"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75</a:t>
                      </a:r>
                    </a:p>
                  </a:txBody>
                  <a:tcPr marL="6578" marR="6578" marT="65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4</a:t>
                      </a:r>
                    </a:p>
                  </a:txBody>
                  <a:tcPr marL="6578" marR="6578" marT="65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19%</a:t>
                      </a:r>
                    </a:p>
                  </a:txBody>
                  <a:tcPr marL="6578" marR="6578" marT="6578"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0873">
                <a:tc>
                  <a:txBody>
                    <a:bodyPr/>
                    <a:lstStyle/>
                    <a:p>
                      <a:pPr algn="ctr" fontAlgn="b"/>
                      <a:r>
                        <a:rPr lang="en-US" sz="1800" b="1" i="0" u="none" strike="noStrike">
                          <a:solidFill>
                            <a:srgbClr val="000000"/>
                          </a:solidFill>
                          <a:latin typeface="Times New Roman"/>
                        </a:rPr>
                        <a:t>University of Tübingen</a:t>
                      </a:r>
                    </a:p>
                  </a:txBody>
                  <a:tcPr marL="6578" marR="6578" marT="6578"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78</a:t>
                      </a:r>
                    </a:p>
                  </a:txBody>
                  <a:tcPr marL="6578" marR="6578" marT="65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5</a:t>
                      </a:r>
                    </a:p>
                  </a:txBody>
                  <a:tcPr marL="6578" marR="6578" marT="65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latin typeface="Times New Roman"/>
                        </a:rPr>
                        <a:t>14%</a:t>
                      </a:r>
                    </a:p>
                  </a:txBody>
                  <a:tcPr marL="6578" marR="6578" marT="6578"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94918">
                <a:tc>
                  <a:txBody>
                    <a:bodyPr/>
                    <a:lstStyle/>
                    <a:p>
                      <a:pPr algn="ctr" fontAlgn="ctr"/>
                      <a:r>
                        <a:rPr lang="en-US" sz="1800" b="1" i="0" u="none" strike="noStrike">
                          <a:solidFill>
                            <a:srgbClr val="000000"/>
                          </a:solidFill>
                          <a:latin typeface="Times New Roman"/>
                        </a:rPr>
                        <a:t>Humboldt University of Berlin</a:t>
                      </a:r>
                    </a:p>
                  </a:txBody>
                  <a:tcPr marL="6578" marR="6578" marT="6578"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80</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6</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18%</a:t>
                      </a:r>
                    </a:p>
                  </a:txBody>
                  <a:tcPr marL="6578" marR="6578" marT="6578"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94918">
                <a:tc>
                  <a:txBody>
                    <a:bodyPr/>
                    <a:lstStyle/>
                    <a:p>
                      <a:pPr algn="ctr" fontAlgn="ctr"/>
                      <a:r>
                        <a:rPr lang="en-US" sz="1800" b="1" i="0" u="none" strike="noStrike">
                          <a:solidFill>
                            <a:srgbClr val="000000"/>
                          </a:solidFill>
                          <a:latin typeface="Times New Roman"/>
                        </a:rPr>
                        <a:t>University of Freiburg</a:t>
                      </a:r>
                    </a:p>
                  </a:txBody>
                  <a:tcPr marL="6578" marR="6578" marT="6578"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83</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7</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23%</a:t>
                      </a:r>
                    </a:p>
                  </a:txBody>
                  <a:tcPr marL="6578" marR="6578" marT="6578"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94918">
                <a:tc>
                  <a:txBody>
                    <a:bodyPr/>
                    <a:lstStyle/>
                    <a:p>
                      <a:pPr algn="ctr" fontAlgn="ctr"/>
                      <a:r>
                        <a:rPr lang="en-US" sz="1800" b="1" i="0" u="none" strike="noStrike">
                          <a:solidFill>
                            <a:srgbClr val="000000"/>
                          </a:solidFill>
                          <a:latin typeface="Times New Roman"/>
                        </a:rPr>
                        <a:t>RWTH Aachen University</a:t>
                      </a:r>
                    </a:p>
                  </a:txBody>
                  <a:tcPr marL="6578" marR="6578" marT="6578"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107</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8</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21%</a:t>
                      </a:r>
                    </a:p>
                  </a:txBody>
                  <a:tcPr marL="6578" marR="6578" marT="6578"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94918">
                <a:tc>
                  <a:txBody>
                    <a:bodyPr/>
                    <a:lstStyle/>
                    <a:p>
                      <a:pPr algn="ctr" fontAlgn="ctr"/>
                      <a:r>
                        <a:rPr lang="en-US" sz="1800" b="1" i="0" u="none" strike="noStrike">
                          <a:solidFill>
                            <a:srgbClr val="000000"/>
                          </a:solidFill>
                          <a:latin typeface="Times New Roman"/>
                        </a:rPr>
                        <a:t>University of Bonn</a:t>
                      </a:r>
                    </a:p>
                  </a:txBody>
                  <a:tcPr marL="6578" marR="6578" marT="6578"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114</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9</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13%</a:t>
                      </a:r>
                    </a:p>
                  </a:txBody>
                  <a:tcPr marL="6578" marR="6578" marT="6578"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94918">
                <a:tc>
                  <a:txBody>
                    <a:bodyPr/>
                    <a:lstStyle/>
                    <a:p>
                      <a:pPr algn="ctr" fontAlgn="ctr"/>
                      <a:r>
                        <a:rPr lang="en-US" sz="1800" b="1" i="0" u="none" strike="noStrike">
                          <a:solidFill>
                            <a:srgbClr val="000000"/>
                          </a:solidFill>
                          <a:latin typeface="Times New Roman"/>
                        </a:rPr>
                        <a:t>Free University of Berlin</a:t>
                      </a:r>
                    </a:p>
                  </a:txBody>
                  <a:tcPr marL="6578" marR="6578" marT="6578"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118</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10</a:t>
                      </a:r>
                    </a:p>
                  </a:txBody>
                  <a:tcPr marL="6578" marR="6578" marT="65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Times New Roman"/>
                        </a:rPr>
                        <a:t>21%</a:t>
                      </a:r>
                    </a:p>
                  </a:txBody>
                  <a:tcPr marL="6578" marR="6578" marT="6578"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28801" y="304800"/>
          <a:ext cx="8534401" cy="6092742"/>
        </p:xfrm>
        <a:graphic>
          <a:graphicData uri="http://schemas.openxmlformats.org/drawingml/2006/table">
            <a:tbl>
              <a:tblPr/>
              <a:tblGrid>
                <a:gridCol w="4125391">
                  <a:extLst>
                    <a:ext uri="{9D8B030D-6E8A-4147-A177-3AD203B41FA5}">
                      <a16:colId xmlns:a16="http://schemas.microsoft.com/office/drawing/2014/main" val="20000"/>
                    </a:ext>
                  </a:extLst>
                </a:gridCol>
                <a:gridCol w="2066378">
                  <a:extLst>
                    <a:ext uri="{9D8B030D-6E8A-4147-A177-3AD203B41FA5}">
                      <a16:colId xmlns:a16="http://schemas.microsoft.com/office/drawing/2014/main" val="20001"/>
                    </a:ext>
                  </a:extLst>
                </a:gridCol>
                <a:gridCol w="2342632">
                  <a:extLst>
                    <a:ext uri="{9D8B030D-6E8A-4147-A177-3AD203B41FA5}">
                      <a16:colId xmlns:a16="http://schemas.microsoft.com/office/drawing/2014/main" val="20002"/>
                    </a:ext>
                  </a:extLst>
                </a:gridCol>
              </a:tblGrid>
              <a:tr h="1085850">
                <a:tc>
                  <a:txBody>
                    <a:bodyPr/>
                    <a:lstStyle/>
                    <a:p>
                      <a:pPr algn="ctr" fontAlgn="ctr"/>
                      <a:r>
                        <a:rPr lang="en-US" sz="1800" b="1" i="0" u="none" strike="noStrike" dirty="0">
                          <a:solidFill>
                            <a:srgbClr val="C00000"/>
                          </a:solidFill>
                          <a:latin typeface="Times New Roman"/>
                        </a:rPr>
                        <a:t>Popular Program</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C00000"/>
                          </a:solidFill>
                          <a:latin typeface="Times New Roman"/>
                        </a:rPr>
                        <a:t>Best German</a:t>
                      </a:r>
                      <a:br>
                        <a:rPr lang="en-US" sz="1800" b="1" i="0" u="none" strike="noStrike">
                          <a:solidFill>
                            <a:srgbClr val="C00000"/>
                          </a:solidFill>
                          <a:latin typeface="Times New Roman"/>
                        </a:rPr>
                      </a:br>
                      <a:r>
                        <a:rPr lang="en-US" sz="1800" b="1" i="0" u="none" strike="noStrike">
                          <a:solidFill>
                            <a:srgbClr val="C00000"/>
                          </a:solidFill>
                          <a:latin typeface="Times New Roman"/>
                        </a:rPr>
                        <a:t>University for the</a:t>
                      </a:r>
                      <a:br>
                        <a:rPr lang="en-US" sz="1800" b="1" i="0" u="none" strike="noStrike">
                          <a:solidFill>
                            <a:srgbClr val="C00000"/>
                          </a:solidFill>
                          <a:latin typeface="Times New Roman"/>
                        </a:rPr>
                      </a:br>
                      <a:r>
                        <a:rPr lang="en-US" sz="1800" b="1" i="0" u="none" strike="noStrike">
                          <a:solidFill>
                            <a:srgbClr val="C00000"/>
                          </a:solidFill>
                          <a:latin typeface="Times New Roman"/>
                        </a:rPr>
                        <a:t>course</a:t>
                      </a:r>
                    </a:p>
                  </a:txBody>
                  <a:tcPr marL="7896" marR="7896" marT="78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C00000"/>
                          </a:solidFill>
                          <a:latin typeface="Times New Roman"/>
                        </a:rPr>
                        <a:t>Total Students in</a:t>
                      </a:r>
                      <a:br>
                        <a:rPr lang="en-US" sz="1800" b="1" i="0" u="none" strike="noStrike">
                          <a:solidFill>
                            <a:srgbClr val="C00000"/>
                          </a:solidFill>
                          <a:latin typeface="Times New Roman"/>
                        </a:rPr>
                      </a:br>
                      <a:r>
                        <a:rPr lang="en-US" sz="1800" b="1" i="0" u="none" strike="noStrike">
                          <a:solidFill>
                            <a:srgbClr val="C00000"/>
                          </a:solidFill>
                          <a:latin typeface="Times New Roman"/>
                        </a:rPr>
                        <a:t>program in</a:t>
                      </a:r>
                      <a:br>
                        <a:rPr lang="en-US" sz="1800" b="1" i="0" u="none" strike="noStrike">
                          <a:solidFill>
                            <a:srgbClr val="C00000"/>
                          </a:solidFill>
                          <a:latin typeface="Times New Roman"/>
                        </a:rPr>
                      </a:br>
                      <a:r>
                        <a:rPr lang="en-US" sz="1800" b="1" i="0" u="none" strike="noStrike">
                          <a:solidFill>
                            <a:srgbClr val="C00000"/>
                          </a:solidFill>
                          <a:latin typeface="Times New Roman"/>
                        </a:rPr>
                        <a:t>Germany</a:t>
                      </a:r>
                    </a:p>
                  </a:txBody>
                  <a:tcPr marL="7896" marR="7896" marT="78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85850">
                <a:tc>
                  <a:txBody>
                    <a:bodyPr/>
                    <a:lstStyle/>
                    <a:p>
                      <a:pPr algn="ctr" fontAlgn="ctr"/>
                      <a:r>
                        <a:rPr lang="en-US" sz="1800" b="1" i="0" u="none" strike="noStrike">
                          <a:solidFill>
                            <a:srgbClr val="000000"/>
                          </a:solidFill>
                          <a:latin typeface="Times New Roman"/>
                        </a:rPr>
                        <a:t>Engineering (Mechanical Engineering)</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Technical</a:t>
                      </a:r>
                      <a:br>
                        <a:rPr lang="en-US" sz="1800" b="1" i="0" u="none" strike="noStrike">
                          <a:solidFill>
                            <a:srgbClr val="000000"/>
                          </a:solidFill>
                          <a:latin typeface="Times New Roman"/>
                        </a:rPr>
                      </a:br>
                      <a:r>
                        <a:rPr lang="en-US" sz="1800" b="1" i="0" u="none" strike="noStrike">
                          <a:solidFill>
                            <a:srgbClr val="000000"/>
                          </a:solidFill>
                          <a:latin typeface="Times New Roman"/>
                        </a:rPr>
                        <a:t>University of</a:t>
                      </a:r>
                      <a:br>
                        <a:rPr lang="en-US" sz="1800" b="1" i="0" u="none" strike="noStrike">
                          <a:solidFill>
                            <a:srgbClr val="000000"/>
                          </a:solidFill>
                          <a:latin typeface="Times New Roman"/>
                        </a:rPr>
                      </a:br>
                      <a:r>
                        <a:rPr lang="en-US" sz="1800" b="1" i="0" u="none" strike="noStrike">
                          <a:solidFill>
                            <a:srgbClr val="000000"/>
                          </a:solidFill>
                          <a:latin typeface="Times New Roman"/>
                        </a:rPr>
                        <a:t>Munich</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71,352</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1950">
                <a:tc>
                  <a:txBody>
                    <a:bodyPr/>
                    <a:lstStyle/>
                    <a:p>
                      <a:pPr algn="ctr" fontAlgn="ctr"/>
                      <a:r>
                        <a:rPr lang="en-US" sz="1800" b="1" i="0" u="none" strike="noStrike" dirty="0">
                          <a:solidFill>
                            <a:srgbClr val="000000"/>
                          </a:solidFill>
                          <a:latin typeface="Times New Roman"/>
                        </a:rPr>
                        <a:t>Business Management (MBA)</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University of Mannheim</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52,168</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85850">
                <a:tc>
                  <a:txBody>
                    <a:bodyPr/>
                    <a:lstStyle/>
                    <a:p>
                      <a:pPr algn="ctr" fontAlgn="ctr"/>
                      <a:r>
                        <a:rPr lang="en-US" sz="1800" b="1" i="0" u="none" strike="noStrike">
                          <a:solidFill>
                            <a:srgbClr val="000000"/>
                          </a:solidFill>
                          <a:latin typeface="Times New Roman"/>
                        </a:rPr>
                        <a:t>Humanities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Humboldt</a:t>
                      </a:r>
                      <a:br>
                        <a:rPr lang="en-US" sz="1800" b="1" i="0" u="none" strike="noStrike">
                          <a:solidFill>
                            <a:srgbClr val="000000"/>
                          </a:solidFill>
                          <a:latin typeface="Times New Roman"/>
                        </a:rPr>
                      </a:br>
                      <a:r>
                        <a:rPr lang="en-US" sz="1800" b="1" i="0" u="none" strike="noStrike">
                          <a:solidFill>
                            <a:srgbClr val="000000"/>
                          </a:solidFill>
                          <a:latin typeface="Times New Roman"/>
                        </a:rPr>
                        <a:t>University of</a:t>
                      </a:r>
                      <a:br>
                        <a:rPr lang="en-US" sz="1800" b="1" i="0" u="none" strike="noStrike">
                          <a:solidFill>
                            <a:srgbClr val="000000"/>
                          </a:solidFill>
                          <a:latin typeface="Times New Roman"/>
                        </a:rPr>
                      </a:br>
                      <a:r>
                        <a:rPr lang="en-US" sz="1800" b="1" i="0" u="none" strike="noStrike">
                          <a:solidFill>
                            <a:srgbClr val="000000"/>
                          </a:solidFill>
                          <a:latin typeface="Times New Roman"/>
                        </a:rPr>
                        <a:t>Berlin</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37,619</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85850">
                <a:tc>
                  <a:txBody>
                    <a:bodyPr/>
                    <a:lstStyle/>
                    <a:p>
                      <a:pPr algn="ctr" fontAlgn="ctr"/>
                      <a:r>
                        <a:rPr lang="en-US" sz="1800" b="1" i="0" u="none" strike="noStrike">
                          <a:solidFill>
                            <a:srgbClr val="000000"/>
                          </a:solidFill>
                          <a:latin typeface="Times New Roman"/>
                        </a:rPr>
                        <a:t>Computer Sciences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Technical</a:t>
                      </a:r>
                      <a:br>
                        <a:rPr lang="en-US" sz="1800" b="1" i="0" u="none" strike="noStrike">
                          <a:solidFill>
                            <a:srgbClr val="000000"/>
                          </a:solidFill>
                          <a:latin typeface="Times New Roman"/>
                        </a:rPr>
                      </a:br>
                      <a:r>
                        <a:rPr lang="en-US" sz="1800" b="1" i="0" u="none" strike="noStrike">
                          <a:solidFill>
                            <a:srgbClr val="000000"/>
                          </a:solidFill>
                          <a:latin typeface="Times New Roman"/>
                        </a:rPr>
                        <a:t>University of</a:t>
                      </a:r>
                      <a:br>
                        <a:rPr lang="en-US" sz="1800" b="1" i="0" u="none" strike="noStrike">
                          <a:solidFill>
                            <a:srgbClr val="000000"/>
                          </a:solidFill>
                          <a:latin typeface="Times New Roman"/>
                        </a:rPr>
                      </a:br>
                      <a:r>
                        <a:rPr lang="en-US" sz="1800" b="1" i="0" u="none" strike="noStrike">
                          <a:solidFill>
                            <a:srgbClr val="000000"/>
                          </a:solidFill>
                          <a:latin typeface="Times New Roman"/>
                        </a:rPr>
                        <a:t>Munich</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20,000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1950">
                <a:tc>
                  <a:txBody>
                    <a:bodyPr/>
                    <a:lstStyle/>
                    <a:p>
                      <a:pPr algn="ctr" fontAlgn="ctr"/>
                      <a:r>
                        <a:rPr lang="en-US" sz="1800" b="1" i="0" u="none" strike="noStrike">
                          <a:solidFill>
                            <a:srgbClr val="000000"/>
                          </a:solidFill>
                          <a:latin typeface="Times New Roman"/>
                        </a:rPr>
                        <a:t>Mathematics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University of Bonn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10,000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23900">
                <a:tc>
                  <a:txBody>
                    <a:bodyPr/>
                    <a:lstStyle/>
                    <a:p>
                      <a:pPr algn="ctr" fontAlgn="ctr"/>
                      <a:r>
                        <a:rPr lang="en-US" sz="1800" b="1" i="0" u="none" strike="noStrike">
                          <a:solidFill>
                            <a:srgbClr val="000000"/>
                          </a:solidFill>
                          <a:latin typeface="Times New Roman"/>
                        </a:rPr>
                        <a:t>Fine and Applied Arts</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Times New Roman"/>
                        </a:rPr>
                        <a:t>Technical University of</a:t>
                      </a:r>
                      <a:br>
                        <a:rPr lang="en-US" sz="1800" b="1" i="0" u="none" strike="noStrike">
                          <a:solidFill>
                            <a:srgbClr val="000000"/>
                          </a:solidFill>
                          <a:latin typeface="Times New Roman"/>
                        </a:rPr>
                      </a:br>
                      <a:r>
                        <a:rPr lang="en-US" sz="1800" b="1" i="0" u="none" strike="noStrike">
                          <a:solidFill>
                            <a:srgbClr val="000000"/>
                          </a:solidFill>
                          <a:latin typeface="Times New Roman"/>
                        </a:rPr>
                        <a:t>Berlin</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Times New Roman"/>
                        </a:rPr>
                        <a:t>24,412</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76201"/>
          <a:ext cx="8686802" cy="6565451"/>
        </p:xfrm>
        <a:graphic>
          <a:graphicData uri="http://schemas.openxmlformats.org/drawingml/2006/table">
            <a:tbl>
              <a:tblPr/>
              <a:tblGrid>
                <a:gridCol w="4199059">
                  <a:extLst>
                    <a:ext uri="{9D8B030D-6E8A-4147-A177-3AD203B41FA5}">
                      <a16:colId xmlns:a16="http://schemas.microsoft.com/office/drawing/2014/main" val="20000"/>
                    </a:ext>
                  </a:extLst>
                </a:gridCol>
                <a:gridCol w="2103278">
                  <a:extLst>
                    <a:ext uri="{9D8B030D-6E8A-4147-A177-3AD203B41FA5}">
                      <a16:colId xmlns:a16="http://schemas.microsoft.com/office/drawing/2014/main" val="20001"/>
                    </a:ext>
                  </a:extLst>
                </a:gridCol>
                <a:gridCol w="2384465">
                  <a:extLst>
                    <a:ext uri="{9D8B030D-6E8A-4147-A177-3AD203B41FA5}">
                      <a16:colId xmlns:a16="http://schemas.microsoft.com/office/drawing/2014/main" val="20002"/>
                    </a:ext>
                  </a:extLst>
                </a:gridCol>
              </a:tblGrid>
              <a:tr h="466530">
                <a:tc gridSpan="3">
                  <a:txBody>
                    <a:bodyPr/>
                    <a:lstStyle/>
                    <a:p>
                      <a:pPr algn="ctr" fontAlgn="ctr"/>
                      <a:r>
                        <a:rPr lang="en-US" sz="2400" b="1" i="0" u="none" strike="noStrike" dirty="0" err="1">
                          <a:solidFill>
                            <a:srgbClr val="0070C0"/>
                          </a:solidFill>
                          <a:latin typeface="Times New Roman"/>
                        </a:rPr>
                        <a:t>Tution</a:t>
                      </a:r>
                      <a:r>
                        <a:rPr lang="en-US" sz="2400" b="1" i="0" u="none" strike="noStrike" dirty="0">
                          <a:solidFill>
                            <a:srgbClr val="0070C0"/>
                          </a:solidFill>
                          <a:latin typeface="Times New Roman"/>
                        </a:rPr>
                        <a:t> Fee</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91886">
                <a:tc>
                  <a:txBody>
                    <a:bodyPr/>
                    <a:lstStyle/>
                    <a:p>
                      <a:pPr algn="ctr" fontAlgn="b"/>
                      <a:r>
                        <a:rPr lang="en-US" sz="1800" b="1" i="0" u="none" strike="noStrike">
                          <a:solidFill>
                            <a:srgbClr val="C00000"/>
                          </a:solidFill>
                          <a:latin typeface="Times New Roman"/>
                        </a:rPr>
                        <a:t>Level of Education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800" b="1" i="0" u="none" strike="noStrike">
                          <a:solidFill>
                            <a:srgbClr val="C00000"/>
                          </a:solidFill>
                          <a:latin typeface="Times New Roman"/>
                        </a:rPr>
                        <a:t>Tuition Fee (in EUR, per year)</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1"/>
                  </a:ext>
                </a:extLst>
              </a:tr>
              <a:tr h="391886">
                <a:tc>
                  <a:txBody>
                    <a:bodyPr/>
                    <a:lstStyle/>
                    <a:p>
                      <a:pPr algn="ctr" fontAlgn="b"/>
                      <a:r>
                        <a:rPr lang="en-US" sz="1800" b="1" i="0" u="none" strike="noStrike">
                          <a:solidFill>
                            <a:srgbClr val="000000"/>
                          </a:solidFill>
                          <a:latin typeface="Times New Roman"/>
                        </a:rPr>
                        <a:t>Undergraduate Programs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800" b="1" i="0" u="none" strike="noStrike">
                          <a:solidFill>
                            <a:srgbClr val="000000"/>
                          </a:solidFill>
                          <a:latin typeface="Times New Roman"/>
                        </a:rPr>
                        <a:t>500 (public) to 20,000 (private sector)</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2"/>
                  </a:ext>
                </a:extLst>
              </a:tr>
              <a:tr h="391886">
                <a:tc>
                  <a:txBody>
                    <a:bodyPr/>
                    <a:lstStyle/>
                    <a:p>
                      <a:pPr algn="ctr" fontAlgn="b"/>
                      <a:r>
                        <a:rPr lang="en-US" sz="1800" b="1" i="0" u="none" strike="noStrike">
                          <a:solidFill>
                            <a:srgbClr val="000000"/>
                          </a:solidFill>
                          <a:latin typeface="Times New Roman"/>
                        </a:rPr>
                        <a:t>Graduate Programs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800" b="1" i="0" u="none" strike="noStrike">
                          <a:solidFill>
                            <a:srgbClr val="000000"/>
                          </a:solidFill>
                          <a:latin typeface="Times New Roman"/>
                        </a:rPr>
                        <a:t>20,000 (public) to 30,000 (private sector)</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3"/>
                  </a:ext>
                </a:extLst>
              </a:tr>
              <a:tr h="391886">
                <a:tc>
                  <a:txBody>
                    <a:bodyPr/>
                    <a:lstStyle/>
                    <a:p>
                      <a:pPr algn="ctr" fontAlgn="b"/>
                      <a:r>
                        <a:rPr lang="en-US" sz="1800" b="1" i="0" u="none" strike="noStrike">
                          <a:solidFill>
                            <a:srgbClr val="000000"/>
                          </a:solidFill>
                          <a:latin typeface="Times New Roman"/>
                        </a:rPr>
                        <a:t>Doctoral Programs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800" b="1" i="0" u="none" strike="noStrike">
                          <a:solidFill>
                            <a:srgbClr val="000000"/>
                          </a:solidFill>
                          <a:latin typeface="Times New Roman"/>
                        </a:rPr>
                        <a:t>Free of Cost (250 EUR administrative fee, per sem)</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4"/>
                  </a:ext>
                </a:extLst>
              </a:tr>
              <a:tr h="373223">
                <a:tc>
                  <a:txBody>
                    <a:bodyPr/>
                    <a:lstStyle/>
                    <a:p>
                      <a:pPr algn="l" fontAlgn="b"/>
                      <a:endParaRPr lang="en-US" sz="18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8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8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66530">
                <a:tc gridSpan="3">
                  <a:txBody>
                    <a:bodyPr/>
                    <a:lstStyle/>
                    <a:p>
                      <a:pPr algn="ctr" fontAlgn="ctr"/>
                      <a:r>
                        <a:rPr lang="en-US" sz="2400" b="1" i="0" u="none" strike="noStrike" dirty="0">
                          <a:solidFill>
                            <a:srgbClr val="0070C0"/>
                          </a:solidFill>
                          <a:latin typeface="Times New Roman"/>
                        </a:rPr>
                        <a:t>Cost of Living</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783772">
                <a:tc>
                  <a:txBody>
                    <a:bodyPr/>
                    <a:lstStyle/>
                    <a:p>
                      <a:pPr algn="ctr" fontAlgn="ctr"/>
                      <a:r>
                        <a:rPr lang="en-US" sz="1800" b="1" i="0" u="none" strike="noStrike">
                          <a:solidFill>
                            <a:srgbClr val="C00000"/>
                          </a:solidFill>
                          <a:latin typeface="Times New Roman"/>
                        </a:rPr>
                        <a:t>Type of Expenditure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800" b="1" i="0" u="none" strike="noStrike">
                          <a:solidFill>
                            <a:srgbClr val="C00000"/>
                          </a:solidFill>
                          <a:latin typeface="Times New Roman"/>
                        </a:rPr>
                        <a:t>Cost </a:t>
                      </a:r>
                      <a:br>
                        <a:rPr lang="en-US" sz="1800" b="1" i="0" u="none" strike="noStrike">
                          <a:solidFill>
                            <a:srgbClr val="C00000"/>
                          </a:solidFill>
                          <a:latin typeface="Times New Roman"/>
                        </a:rPr>
                      </a:br>
                      <a:r>
                        <a:rPr lang="en-US" sz="1800" b="1" i="0" u="none" strike="noStrike">
                          <a:solidFill>
                            <a:srgbClr val="C00000"/>
                          </a:solidFill>
                          <a:latin typeface="Times New Roman"/>
                        </a:rPr>
                        <a:t>(in EUR, per month)</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7"/>
                  </a:ext>
                </a:extLst>
              </a:tr>
              <a:tr h="391886">
                <a:tc>
                  <a:txBody>
                    <a:bodyPr/>
                    <a:lstStyle/>
                    <a:p>
                      <a:pPr algn="ctr" fontAlgn="b"/>
                      <a:r>
                        <a:rPr lang="en-US" sz="1800" b="1" i="0" u="none" strike="noStrike">
                          <a:solidFill>
                            <a:srgbClr val="000000"/>
                          </a:solidFill>
                          <a:latin typeface="Times New Roman"/>
                        </a:rPr>
                        <a:t>Accommodation and utilities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800" b="1" i="0" u="none" strike="noStrike">
                          <a:solidFill>
                            <a:srgbClr val="000000"/>
                          </a:solidFill>
                          <a:latin typeface="Times New Roman"/>
                        </a:rPr>
                        <a:t>300 to 500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8"/>
                  </a:ext>
                </a:extLst>
              </a:tr>
              <a:tr h="391886">
                <a:tc>
                  <a:txBody>
                    <a:bodyPr/>
                    <a:lstStyle/>
                    <a:p>
                      <a:pPr algn="ctr" fontAlgn="b"/>
                      <a:r>
                        <a:rPr lang="en-US" sz="1800" b="1" i="0" u="none" strike="noStrike">
                          <a:solidFill>
                            <a:srgbClr val="000000"/>
                          </a:solidFill>
                          <a:latin typeface="Times New Roman"/>
                        </a:rPr>
                        <a:t>Food and supplies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800" b="1" i="0" u="none" strike="noStrike">
                          <a:solidFill>
                            <a:srgbClr val="000000"/>
                          </a:solidFill>
                          <a:latin typeface="Times New Roman"/>
                        </a:rPr>
                        <a:t>200 to 250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9"/>
                  </a:ext>
                </a:extLst>
              </a:tr>
              <a:tr h="391886">
                <a:tc>
                  <a:txBody>
                    <a:bodyPr/>
                    <a:lstStyle/>
                    <a:p>
                      <a:pPr algn="ctr" fontAlgn="b"/>
                      <a:r>
                        <a:rPr lang="en-US" sz="1800" b="1" i="0" u="none" strike="noStrike">
                          <a:solidFill>
                            <a:srgbClr val="000000"/>
                          </a:solidFill>
                          <a:latin typeface="Times New Roman"/>
                        </a:rPr>
                        <a:t>Health insurance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800" b="1" i="0" u="none" strike="noStrike">
                          <a:solidFill>
                            <a:srgbClr val="000000"/>
                          </a:solidFill>
                          <a:latin typeface="Times New Roman"/>
                        </a:rPr>
                        <a:t>100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0"/>
                  </a:ext>
                </a:extLst>
              </a:tr>
              <a:tr h="391886">
                <a:tc>
                  <a:txBody>
                    <a:bodyPr/>
                    <a:lstStyle/>
                    <a:p>
                      <a:pPr algn="ctr" fontAlgn="b"/>
                      <a:r>
                        <a:rPr lang="en-US" sz="1800" b="1" i="0" u="none" strike="noStrike">
                          <a:solidFill>
                            <a:srgbClr val="000000"/>
                          </a:solidFill>
                          <a:latin typeface="Times New Roman"/>
                        </a:rPr>
                        <a:t>Phone and internet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800" b="1" i="0" u="none" strike="noStrike">
                          <a:solidFill>
                            <a:srgbClr val="000000"/>
                          </a:solidFill>
                          <a:latin typeface="Times New Roman"/>
                        </a:rPr>
                        <a:t>30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1"/>
                  </a:ext>
                </a:extLst>
              </a:tr>
              <a:tr h="391886">
                <a:tc>
                  <a:txBody>
                    <a:bodyPr/>
                    <a:lstStyle/>
                    <a:p>
                      <a:pPr algn="ctr" fontAlgn="b"/>
                      <a:r>
                        <a:rPr lang="en-US" sz="1800" b="1" i="0" u="none" strike="noStrike">
                          <a:solidFill>
                            <a:srgbClr val="000000"/>
                          </a:solidFill>
                          <a:latin typeface="Times New Roman"/>
                        </a:rPr>
                        <a:t>Leisure and hobbies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800" b="1" i="0" u="none" strike="noStrike">
                          <a:solidFill>
                            <a:srgbClr val="000000"/>
                          </a:solidFill>
                          <a:latin typeface="Times New Roman"/>
                        </a:rPr>
                        <a:t>50 to 100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2"/>
                  </a:ext>
                </a:extLst>
              </a:tr>
              <a:tr h="391886">
                <a:tc>
                  <a:txBody>
                    <a:bodyPr/>
                    <a:lstStyle/>
                    <a:p>
                      <a:pPr algn="ctr" fontAlgn="b"/>
                      <a:r>
                        <a:rPr lang="en-US" sz="1800" b="1" i="0" u="none" strike="noStrike">
                          <a:solidFill>
                            <a:srgbClr val="000000"/>
                          </a:solidFill>
                          <a:latin typeface="Times New Roman"/>
                        </a:rPr>
                        <a:t>Travel costs (car and public transport)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800" b="1" i="0" u="none" strike="noStrike">
                          <a:solidFill>
                            <a:srgbClr val="000000"/>
                          </a:solidFill>
                          <a:latin typeface="Times New Roman"/>
                        </a:rPr>
                        <a:t>94</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3"/>
                  </a:ext>
                </a:extLst>
              </a:tr>
              <a:tr h="391886">
                <a:tc>
                  <a:txBody>
                    <a:bodyPr/>
                    <a:lstStyle/>
                    <a:p>
                      <a:pPr algn="ctr" fontAlgn="b"/>
                      <a:r>
                        <a:rPr lang="en-US" sz="1800" b="1" i="0" u="none" strike="noStrike">
                          <a:solidFill>
                            <a:srgbClr val="000000"/>
                          </a:solidFill>
                          <a:latin typeface="Times New Roman"/>
                        </a:rPr>
                        <a:t>Books and Supplies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800" b="1" i="0" u="none" strike="noStrike" dirty="0">
                          <a:solidFill>
                            <a:srgbClr val="000000"/>
                          </a:solidFill>
                          <a:latin typeface="Times New Roman"/>
                        </a:rPr>
                        <a:t>20 to 25</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4"/>
                  </a:ext>
                </a:extLst>
              </a:tr>
            </a:tbl>
          </a:graphicData>
        </a:graphic>
      </p:graphicFrame>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168640"/>
          <a:ext cx="8686800" cy="6462678"/>
        </p:xfrm>
        <a:graphic>
          <a:graphicData uri="http://schemas.openxmlformats.org/drawingml/2006/table">
            <a:tbl>
              <a:tblPr/>
              <a:tblGrid>
                <a:gridCol w="2895600">
                  <a:extLst>
                    <a:ext uri="{9D8B030D-6E8A-4147-A177-3AD203B41FA5}">
                      <a16:colId xmlns:a16="http://schemas.microsoft.com/office/drawing/2014/main" val="20000"/>
                    </a:ext>
                  </a:extLst>
                </a:gridCol>
                <a:gridCol w="3406735">
                  <a:extLst>
                    <a:ext uri="{9D8B030D-6E8A-4147-A177-3AD203B41FA5}">
                      <a16:colId xmlns:a16="http://schemas.microsoft.com/office/drawing/2014/main" val="20001"/>
                    </a:ext>
                  </a:extLst>
                </a:gridCol>
                <a:gridCol w="2384465">
                  <a:extLst>
                    <a:ext uri="{9D8B030D-6E8A-4147-A177-3AD203B41FA5}">
                      <a16:colId xmlns:a16="http://schemas.microsoft.com/office/drawing/2014/main" val="20002"/>
                    </a:ext>
                  </a:extLst>
                </a:gridCol>
              </a:tblGrid>
              <a:tr h="249252">
                <a:tc gridSpan="3">
                  <a:txBody>
                    <a:bodyPr/>
                    <a:lstStyle/>
                    <a:p>
                      <a:pPr algn="ctr" fontAlgn="ctr"/>
                      <a:r>
                        <a:rPr lang="en-US" sz="2000" b="1" i="0" u="none" strike="noStrike" dirty="0">
                          <a:solidFill>
                            <a:srgbClr val="0070C0"/>
                          </a:solidFill>
                          <a:latin typeface="Times New Roman"/>
                        </a:rPr>
                        <a:t>Scholarships to study in Germany for International students</a:t>
                      </a:r>
                    </a:p>
                  </a:txBody>
                  <a:tcPr marL="6330" marR="6330" marT="6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89132">
                <a:tc>
                  <a:txBody>
                    <a:bodyPr/>
                    <a:lstStyle/>
                    <a:p>
                      <a:pPr algn="ctr" fontAlgn="ctr"/>
                      <a:r>
                        <a:rPr lang="en-US" sz="1400" b="1" i="0" u="none" strike="noStrike">
                          <a:solidFill>
                            <a:srgbClr val="C00000"/>
                          </a:solidFill>
                          <a:latin typeface="Times New Roman"/>
                        </a:rPr>
                        <a:t>Name of Scholarship </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C00000"/>
                          </a:solidFill>
                          <a:latin typeface="Times New Roman"/>
                        </a:rPr>
                        <a:t>Eligibility</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C00000"/>
                          </a:solidFill>
                          <a:latin typeface="Times New Roman"/>
                        </a:rPr>
                        <a:t>Amount (per month)</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56232">
                <a:tc>
                  <a:txBody>
                    <a:bodyPr/>
                    <a:lstStyle/>
                    <a:p>
                      <a:pPr algn="ctr" fontAlgn="ctr"/>
                      <a:r>
                        <a:rPr lang="en-US" sz="1400" b="1" i="0" u="none" strike="noStrike" dirty="0" err="1">
                          <a:solidFill>
                            <a:srgbClr val="7030A0"/>
                          </a:solidFill>
                          <a:latin typeface="Times New Roman"/>
                        </a:rPr>
                        <a:t>Konrad</a:t>
                      </a:r>
                      <a:r>
                        <a:rPr lang="en-US" sz="1400" b="1" i="0" u="none" strike="noStrike" dirty="0">
                          <a:solidFill>
                            <a:srgbClr val="7030A0"/>
                          </a:solidFill>
                          <a:latin typeface="Times New Roman"/>
                        </a:rPr>
                        <a:t>-Adenauer-</a:t>
                      </a:r>
                      <a:r>
                        <a:rPr lang="en-US" sz="1400" b="1" i="0" u="none" strike="noStrike" dirty="0" err="1">
                          <a:solidFill>
                            <a:srgbClr val="7030A0"/>
                          </a:solidFill>
                          <a:latin typeface="Times New Roman"/>
                        </a:rPr>
                        <a:t>Stiftung</a:t>
                      </a:r>
                      <a:r>
                        <a:rPr lang="en-US" sz="1400" b="1" i="0" u="none" strike="noStrike" dirty="0">
                          <a:solidFill>
                            <a:srgbClr val="7030A0"/>
                          </a:solidFill>
                          <a:latin typeface="Times New Roman"/>
                        </a:rPr>
                        <a:t> Scholarships in Germany </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International Students</a:t>
                      </a:r>
                      <a:br>
                        <a:rPr lang="en-US" sz="1400" b="1" i="0" u="none" strike="noStrike">
                          <a:solidFill>
                            <a:srgbClr val="000000"/>
                          </a:solidFill>
                          <a:latin typeface="Times New Roman"/>
                        </a:rPr>
                      </a:br>
                      <a:r>
                        <a:rPr lang="en-US" sz="1400" b="1" i="0" u="none" strike="noStrike">
                          <a:solidFill>
                            <a:srgbClr val="000000"/>
                          </a:solidFill>
                          <a:latin typeface="Times New Roman"/>
                        </a:rPr>
                        <a:t>International doctoral candidate looking to pursue</a:t>
                      </a:r>
                      <a:br>
                        <a:rPr lang="en-US" sz="1400" b="1" i="0" u="none" strike="noStrike">
                          <a:solidFill>
                            <a:srgbClr val="000000"/>
                          </a:solidFill>
                          <a:latin typeface="Times New Roman"/>
                        </a:rPr>
                      </a:br>
                      <a:r>
                        <a:rPr lang="en-US" sz="1400" b="1" i="0" u="none" strike="noStrike">
                          <a:solidFill>
                            <a:srgbClr val="000000"/>
                          </a:solidFill>
                          <a:latin typeface="Times New Roman"/>
                        </a:rPr>
                        <a:t>masters/doctorate at a German university</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1,091 EUR2</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465604">
                <a:tc>
                  <a:txBody>
                    <a:bodyPr/>
                    <a:lstStyle/>
                    <a:p>
                      <a:pPr algn="ctr" fontAlgn="ctr"/>
                      <a:r>
                        <a:rPr lang="en-US" sz="1400" b="1" i="0" u="none" strike="noStrike">
                          <a:solidFill>
                            <a:srgbClr val="7030A0"/>
                          </a:solidFill>
                          <a:latin typeface="Times New Roman"/>
                        </a:rPr>
                        <a:t>Heinrich Boll Scholarships in Germany for InternationalStudents</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International students who appeared for their university entrance</a:t>
                      </a:r>
                      <a:br>
                        <a:rPr lang="en-US" sz="1400" b="1" i="0" u="none" strike="noStrike">
                          <a:solidFill>
                            <a:srgbClr val="000000"/>
                          </a:solidFill>
                          <a:latin typeface="Times New Roman"/>
                        </a:rPr>
                      </a:br>
                      <a:r>
                        <a:rPr lang="en-US" sz="1400" b="1" i="0" u="none" strike="noStrike">
                          <a:solidFill>
                            <a:srgbClr val="000000"/>
                          </a:solidFill>
                          <a:latin typeface="Times New Roman"/>
                        </a:rPr>
                        <a:t>qualification, outside Germany and wish to pursue a Masters or</a:t>
                      </a:r>
                      <a:br>
                        <a:rPr lang="en-US" sz="1400" b="1" i="0" u="none" strike="noStrike">
                          <a:solidFill>
                            <a:srgbClr val="000000"/>
                          </a:solidFill>
                          <a:latin typeface="Times New Roman"/>
                        </a:rPr>
                      </a:br>
                      <a:r>
                        <a:rPr lang="en-US" sz="1400" b="1" i="0" u="none" strike="noStrike">
                          <a:solidFill>
                            <a:srgbClr val="000000"/>
                          </a:solidFill>
                          <a:latin typeface="Times New Roman"/>
                        </a:rPr>
                        <a:t>Ph.D. Degree in Germany</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842 EUR (Masters) and 991 EUR (PhD)</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256232">
                <a:tc>
                  <a:txBody>
                    <a:bodyPr/>
                    <a:lstStyle/>
                    <a:p>
                      <a:pPr algn="ctr" fontAlgn="ctr"/>
                      <a:r>
                        <a:rPr lang="en-US" sz="1400" b="1" i="0" u="none" strike="noStrike">
                          <a:solidFill>
                            <a:srgbClr val="7030A0"/>
                          </a:solidFill>
                          <a:latin typeface="Times New Roman"/>
                        </a:rPr>
                        <a:t>German Studies Research Grant</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Graduates and doctoral students from North America whose</a:t>
                      </a:r>
                      <a:br>
                        <a:rPr lang="en-US" sz="1400" b="1" i="0" u="none" strike="noStrike">
                          <a:solidFill>
                            <a:srgbClr val="000000"/>
                          </a:solidFill>
                          <a:latin typeface="Times New Roman"/>
                        </a:rPr>
                      </a:br>
                      <a:r>
                        <a:rPr lang="en-US" sz="1400" b="1" i="0" u="none" strike="noStrike">
                          <a:solidFill>
                            <a:srgbClr val="000000"/>
                          </a:solidFill>
                          <a:latin typeface="Times New Roman"/>
                        </a:rPr>
                        <a:t>research works are focussed on German cultural studies</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1,277 to 2,555 EUR</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46860">
                <a:tc>
                  <a:txBody>
                    <a:bodyPr/>
                    <a:lstStyle/>
                    <a:p>
                      <a:pPr algn="ctr" fontAlgn="ctr"/>
                      <a:r>
                        <a:rPr lang="en-US" sz="1400" b="1" i="0" u="none" strike="noStrike">
                          <a:solidFill>
                            <a:srgbClr val="7030A0"/>
                          </a:solidFill>
                          <a:latin typeface="Times New Roman"/>
                        </a:rPr>
                        <a:t>Development-Related</a:t>
                      </a:r>
                      <a:br>
                        <a:rPr lang="en-US" sz="1400" b="1" i="0" u="none" strike="noStrike">
                          <a:solidFill>
                            <a:srgbClr val="7030A0"/>
                          </a:solidFill>
                          <a:latin typeface="Times New Roman"/>
                        </a:rPr>
                      </a:br>
                      <a:r>
                        <a:rPr lang="en-US" sz="1400" b="1" i="0" u="none" strike="noStrike">
                          <a:solidFill>
                            <a:srgbClr val="7030A0"/>
                          </a:solidFill>
                          <a:latin typeface="Times New Roman"/>
                        </a:rPr>
                        <a:t>Postgraduate Courses (EPOS)</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Graduates with a minimum professional experience of 2 years;</a:t>
                      </a:r>
                      <a:br>
                        <a:rPr lang="en-US" sz="1400" b="1" i="0" u="none" strike="noStrike">
                          <a:solidFill>
                            <a:srgbClr val="000000"/>
                          </a:solidFill>
                          <a:latin typeface="Times New Roman"/>
                        </a:rPr>
                      </a:br>
                      <a:r>
                        <a:rPr lang="en-US" sz="1400" b="1" i="0" u="none" strike="noStrike">
                          <a:solidFill>
                            <a:srgbClr val="000000"/>
                          </a:solidFill>
                          <a:latin typeface="Times New Roman"/>
                        </a:rPr>
                        <a:t>outstanding academic achievement</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1,217 EUR (Masters) and</a:t>
                      </a:r>
                      <a:br>
                        <a:rPr lang="en-US" sz="1400" b="1" i="0" u="none" strike="noStrike">
                          <a:solidFill>
                            <a:srgbClr val="000000"/>
                          </a:solidFill>
                          <a:latin typeface="Times New Roman"/>
                        </a:rPr>
                      </a:br>
                      <a:r>
                        <a:rPr lang="en-US" sz="1400" b="1" i="0" u="none" strike="noStrike">
                          <a:solidFill>
                            <a:srgbClr val="000000"/>
                          </a:solidFill>
                          <a:latin typeface="Times New Roman"/>
                        </a:rPr>
                        <a:t>1,388 EUR (PhD)</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837488">
                <a:tc>
                  <a:txBody>
                    <a:bodyPr/>
                    <a:lstStyle/>
                    <a:p>
                      <a:pPr algn="ctr" fontAlgn="ctr"/>
                      <a:r>
                        <a:rPr lang="en-US" sz="1400" b="1" i="0" u="none" strike="noStrike">
                          <a:solidFill>
                            <a:srgbClr val="7030A0"/>
                          </a:solidFill>
                          <a:latin typeface="Times New Roman"/>
                        </a:rPr>
                        <a:t>RISE Germany - Research Internships in Science and Engineering</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Science and Engineering undergraduates who have completed at</a:t>
                      </a:r>
                      <a:br>
                        <a:rPr lang="en-US" sz="1400" b="1" i="0" u="none" strike="noStrike">
                          <a:solidFill>
                            <a:srgbClr val="000000"/>
                          </a:solidFill>
                          <a:latin typeface="Times New Roman"/>
                        </a:rPr>
                      </a:br>
                      <a:r>
                        <a:rPr lang="en-US" sz="1400" b="1" i="0" u="none" strike="noStrike">
                          <a:solidFill>
                            <a:srgbClr val="000000"/>
                          </a:solidFill>
                          <a:latin typeface="Times New Roman"/>
                        </a:rPr>
                        <a:t>least 2 years of study</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743 EUR</a:t>
                      </a:r>
                    </a:p>
                  </a:txBody>
                  <a:tcPr marL="6330" marR="6330" marT="63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2" y="228598"/>
          <a:ext cx="8686799" cy="6400802"/>
        </p:xfrm>
        <a:graphic>
          <a:graphicData uri="http://schemas.openxmlformats.org/drawingml/2006/table">
            <a:tbl>
              <a:tblPr/>
              <a:tblGrid>
                <a:gridCol w="4197119">
                  <a:extLst>
                    <a:ext uri="{9D8B030D-6E8A-4147-A177-3AD203B41FA5}">
                      <a16:colId xmlns:a16="http://schemas.microsoft.com/office/drawing/2014/main" val="20000"/>
                    </a:ext>
                  </a:extLst>
                </a:gridCol>
                <a:gridCol w="2104186">
                  <a:extLst>
                    <a:ext uri="{9D8B030D-6E8A-4147-A177-3AD203B41FA5}">
                      <a16:colId xmlns:a16="http://schemas.microsoft.com/office/drawing/2014/main" val="20001"/>
                    </a:ext>
                  </a:extLst>
                </a:gridCol>
                <a:gridCol w="2385494">
                  <a:extLst>
                    <a:ext uri="{9D8B030D-6E8A-4147-A177-3AD203B41FA5}">
                      <a16:colId xmlns:a16="http://schemas.microsoft.com/office/drawing/2014/main" val="20002"/>
                    </a:ext>
                  </a:extLst>
                </a:gridCol>
              </a:tblGrid>
              <a:tr h="825118">
                <a:tc gridSpan="3">
                  <a:txBody>
                    <a:bodyPr/>
                    <a:lstStyle/>
                    <a:p>
                      <a:pPr algn="ctr" fontAlgn="ctr"/>
                      <a:r>
                        <a:rPr lang="en-US" sz="3200" b="1" i="0" u="none" strike="noStrike" dirty="0">
                          <a:solidFill>
                            <a:srgbClr val="FF0000"/>
                          </a:solidFill>
                          <a:latin typeface="Times New Roman"/>
                        </a:rPr>
                        <a:t>AUSTRALIA</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38891">
                <a:tc gridSpan="3">
                  <a:txBody>
                    <a:bodyPr/>
                    <a:lstStyle/>
                    <a:p>
                      <a:pPr algn="ctr" fontAlgn="ctr"/>
                      <a:r>
                        <a:rPr lang="en-US" sz="2000" b="1" i="0" u="none" strike="noStrike" dirty="0">
                          <a:solidFill>
                            <a:srgbClr val="0070C0"/>
                          </a:solidFill>
                          <a:latin typeface="Times New Roman"/>
                        </a:rPr>
                        <a:t>Exams for Australia</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68670">
                <a:tc gridSpan="3">
                  <a:txBody>
                    <a:bodyPr/>
                    <a:lstStyle/>
                    <a:p>
                      <a:pPr algn="ctr" fontAlgn="ctr"/>
                      <a:r>
                        <a:rPr lang="en-US" sz="1600" b="1" i="0" u="none" strike="noStrike">
                          <a:solidFill>
                            <a:srgbClr val="000000"/>
                          </a:solidFill>
                          <a:latin typeface="Times New Roman"/>
                        </a:rPr>
                        <a:t>International English Language Testing System [IELTS]</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68670">
                <a:tc gridSpan="3">
                  <a:txBody>
                    <a:bodyPr/>
                    <a:lstStyle/>
                    <a:p>
                      <a:pPr algn="ctr" fontAlgn="b"/>
                      <a:r>
                        <a:rPr lang="en-US" sz="1600" b="1" i="0" u="none" strike="noStrike">
                          <a:solidFill>
                            <a:srgbClr val="000000"/>
                          </a:solidFill>
                          <a:latin typeface="Times New Roman"/>
                        </a:rPr>
                        <a:t>Test of English as a Foreign Language [TOEFL]</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68670">
                <a:tc gridSpan="3">
                  <a:txBody>
                    <a:bodyPr/>
                    <a:lstStyle/>
                    <a:p>
                      <a:pPr algn="ctr" fontAlgn="ctr"/>
                      <a:r>
                        <a:rPr lang="en-US" sz="1600" b="1" i="0" u="none" strike="noStrike">
                          <a:solidFill>
                            <a:srgbClr val="000000"/>
                          </a:solidFill>
                          <a:latin typeface="Times New Roman"/>
                        </a:rPr>
                        <a:t>Pearson Test of English [PTE]</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368670">
                <a:tc gridSpan="3">
                  <a:txBody>
                    <a:bodyPr/>
                    <a:lstStyle/>
                    <a:p>
                      <a:pPr algn="ctr" fontAlgn="b"/>
                      <a:r>
                        <a:rPr lang="en-US" sz="1600" b="1" i="0" u="none" strike="noStrike">
                          <a:solidFill>
                            <a:srgbClr val="000000"/>
                          </a:solidFill>
                          <a:latin typeface="Times New Roman"/>
                        </a:rPr>
                        <a:t>Graduate Record Examination [GRE]</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368670">
                <a:tc gridSpan="3">
                  <a:txBody>
                    <a:bodyPr/>
                    <a:lstStyle/>
                    <a:p>
                      <a:pPr algn="ctr" fontAlgn="b"/>
                      <a:r>
                        <a:rPr lang="en-US" sz="1600" b="1" i="0" u="none" strike="noStrike">
                          <a:solidFill>
                            <a:srgbClr val="000000"/>
                          </a:solidFill>
                          <a:latin typeface="Times New Roman"/>
                        </a:rPr>
                        <a:t>Graduate Management Admission Test [GMAT]</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68670">
                <a:tc gridSpan="3">
                  <a:txBody>
                    <a:bodyPr/>
                    <a:lstStyle/>
                    <a:p>
                      <a:pPr algn="ctr" fontAlgn="b"/>
                      <a:r>
                        <a:rPr lang="en-US" sz="1600" b="1" i="0" u="none" strike="noStrike">
                          <a:solidFill>
                            <a:srgbClr val="000000"/>
                          </a:solidFill>
                          <a:latin typeface="Times New Roman"/>
                        </a:rPr>
                        <a:t>Scholastic Aptitude Test [SAT]</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351113">
                <a:tc>
                  <a:txBody>
                    <a:bodyPr/>
                    <a:lstStyle/>
                    <a:p>
                      <a:pPr algn="l" fontAlgn="b"/>
                      <a:endParaRPr lang="en-US" sz="1600" b="0" i="0" u="none" strike="noStrike">
                        <a:solidFill>
                          <a:srgbClr val="000000"/>
                        </a:solidFill>
                        <a:latin typeface="Times New Roman"/>
                      </a:endParaRPr>
                    </a:p>
                  </a:txBody>
                  <a:tcPr marL="7896" marR="7896" marT="7896"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600" b="0" i="0" u="none" strike="noStrike">
                        <a:solidFill>
                          <a:srgbClr val="000000"/>
                        </a:solidFill>
                        <a:latin typeface="Times New Roman"/>
                      </a:endParaRPr>
                    </a:p>
                  </a:txBody>
                  <a:tcPr marL="7896" marR="7896" marT="78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600" b="0" i="0" u="none" strike="noStrike">
                        <a:solidFill>
                          <a:srgbClr val="000000"/>
                        </a:solidFill>
                        <a:latin typeface="Times New Roman"/>
                      </a:endParaRPr>
                    </a:p>
                  </a:txBody>
                  <a:tcPr marL="7896" marR="7896" marT="7896"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8"/>
                  </a:ext>
                </a:extLst>
              </a:tr>
              <a:tr h="466982">
                <a:tc gridSpan="3">
                  <a:txBody>
                    <a:bodyPr/>
                    <a:lstStyle/>
                    <a:p>
                      <a:pPr algn="ctr" fontAlgn="ctr"/>
                      <a:r>
                        <a:rPr lang="en-US" sz="2000" b="1" i="0" u="none" strike="noStrike" dirty="0">
                          <a:solidFill>
                            <a:srgbClr val="0070C0"/>
                          </a:solidFill>
                          <a:latin typeface="Times New Roman"/>
                        </a:rPr>
                        <a:t>Popular Programs to Study in Australia</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351113">
                <a:tc gridSpan="3">
                  <a:txBody>
                    <a:bodyPr/>
                    <a:lstStyle/>
                    <a:p>
                      <a:pPr algn="ctr" fontAlgn="b"/>
                      <a:r>
                        <a:rPr lang="en-US" sz="1600" b="1" i="0" u="none" strike="noStrike">
                          <a:solidFill>
                            <a:srgbClr val="000000"/>
                          </a:solidFill>
                          <a:latin typeface="Times New Roman"/>
                        </a:rPr>
                        <a:t>BBA in Australia</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351113">
                <a:tc gridSpan="3">
                  <a:txBody>
                    <a:bodyPr/>
                    <a:lstStyle/>
                    <a:p>
                      <a:pPr algn="ctr" fontAlgn="b"/>
                      <a:r>
                        <a:rPr lang="en-US" sz="1600" b="1" i="0" u="none" strike="noStrike">
                          <a:solidFill>
                            <a:srgbClr val="000000"/>
                          </a:solidFill>
                          <a:latin typeface="Times New Roman"/>
                        </a:rPr>
                        <a:t>BBA in Australia</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r h="351113">
                <a:tc gridSpan="3">
                  <a:txBody>
                    <a:bodyPr/>
                    <a:lstStyle/>
                    <a:p>
                      <a:pPr algn="ctr" fontAlgn="b"/>
                      <a:r>
                        <a:rPr lang="en-US" sz="1600" b="1" i="0" u="none" strike="noStrike">
                          <a:solidFill>
                            <a:srgbClr val="000000"/>
                          </a:solidFill>
                          <a:latin typeface="Times New Roman"/>
                        </a:rPr>
                        <a:t>Bachelor of Mechanical Engineering</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351113">
                <a:tc gridSpan="3">
                  <a:txBody>
                    <a:bodyPr/>
                    <a:lstStyle/>
                    <a:p>
                      <a:pPr algn="ctr" fontAlgn="b"/>
                      <a:r>
                        <a:rPr lang="en-US" sz="1600" b="1" i="0" u="none" strike="noStrike">
                          <a:solidFill>
                            <a:srgbClr val="000000"/>
                          </a:solidFill>
                          <a:latin typeface="Times New Roman"/>
                        </a:rPr>
                        <a:t>MBA in Australia</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351113">
                <a:tc gridSpan="3">
                  <a:txBody>
                    <a:bodyPr/>
                    <a:lstStyle/>
                    <a:p>
                      <a:pPr algn="ctr" fontAlgn="b"/>
                      <a:r>
                        <a:rPr lang="en-US" sz="1600" b="1" i="0" u="none" strike="noStrike">
                          <a:solidFill>
                            <a:srgbClr val="000000"/>
                          </a:solidFill>
                          <a:latin typeface="Times New Roman"/>
                        </a:rPr>
                        <a:t>MS in Australia</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351113">
                <a:tc gridSpan="3">
                  <a:txBody>
                    <a:bodyPr/>
                    <a:lstStyle/>
                    <a:p>
                      <a:pPr algn="ctr" fontAlgn="b"/>
                      <a:r>
                        <a:rPr lang="en-US" sz="1600" b="1" i="0" u="none" strike="noStrike" dirty="0">
                          <a:solidFill>
                            <a:srgbClr val="000000"/>
                          </a:solidFill>
                          <a:latin typeface="Times New Roman"/>
                        </a:rPr>
                        <a:t>Masters in Business Analytics</a:t>
                      </a:r>
                    </a:p>
                  </a:txBody>
                  <a:tcPr marL="7896" marR="7896" marT="78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bl>
          </a:graphicData>
        </a:graphic>
      </p:graphicFrame>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228595"/>
          <a:ext cx="8686802" cy="6400806"/>
        </p:xfrm>
        <a:graphic>
          <a:graphicData uri="http://schemas.openxmlformats.org/drawingml/2006/table">
            <a:tbl>
              <a:tblPr/>
              <a:tblGrid>
                <a:gridCol w="4199059">
                  <a:extLst>
                    <a:ext uri="{9D8B030D-6E8A-4147-A177-3AD203B41FA5}">
                      <a16:colId xmlns:a16="http://schemas.microsoft.com/office/drawing/2014/main" val="20000"/>
                    </a:ext>
                  </a:extLst>
                </a:gridCol>
                <a:gridCol w="2103278">
                  <a:extLst>
                    <a:ext uri="{9D8B030D-6E8A-4147-A177-3AD203B41FA5}">
                      <a16:colId xmlns:a16="http://schemas.microsoft.com/office/drawing/2014/main" val="20001"/>
                    </a:ext>
                  </a:extLst>
                </a:gridCol>
                <a:gridCol w="2384465">
                  <a:extLst>
                    <a:ext uri="{9D8B030D-6E8A-4147-A177-3AD203B41FA5}">
                      <a16:colId xmlns:a16="http://schemas.microsoft.com/office/drawing/2014/main" val="20002"/>
                    </a:ext>
                  </a:extLst>
                </a:gridCol>
              </a:tblGrid>
              <a:tr h="359111">
                <a:tc gridSpan="3">
                  <a:txBody>
                    <a:bodyPr/>
                    <a:lstStyle/>
                    <a:p>
                      <a:pPr algn="ctr" fontAlgn="b"/>
                      <a:r>
                        <a:rPr lang="en-US" sz="2000" b="1" i="0" u="none" strike="noStrike" dirty="0">
                          <a:solidFill>
                            <a:srgbClr val="0070C0"/>
                          </a:solidFill>
                          <a:latin typeface="Times New Roman"/>
                        </a:rPr>
                        <a:t>Cost of Studying in Australia</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01654">
                <a:tc>
                  <a:txBody>
                    <a:bodyPr/>
                    <a:lstStyle/>
                    <a:p>
                      <a:pPr algn="ctr" fontAlgn="ctr"/>
                      <a:r>
                        <a:rPr lang="en-US" sz="1600" b="1" i="0" u="none" strike="noStrike">
                          <a:solidFill>
                            <a:srgbClr val="C00000"/>
                          </a:solidFill>
                          <a:latin typeface="Times New Roman"/>
                        </a:rPr>
                        <a:t>Sector/Program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C00000"/>
                          </a:solidFill>
                          <a:latin typeface="Times New Roman"/>
                        </a:rPr>
                        <a:t>Yearly Fees (AUD)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1"/>
                  </a:ext>
                </a:extLst>
              </a:tr>
              <a:tr h="301654">
                <a:tc>
                  <a:txBody>
                    <a:bodyPr/>
                    <a:lstStyle/>
                    <a:p>
                      <a:pPr algn="ctr" fontAlgn="ctr"/>
                      <a:r>
                        <a:rPr lang="en-US" sz="1600" b="1" i="0" u="none" strike="noStrike">
                          <a:solidFill>
                            <a:srgbClr val="000000"/>
                          </a:solidFill>
                          <a:latin typeface="Times New Roman"/>
                        </a:rPr>
                        <a:t>School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7800-30,000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2"/>
                  </a:ext>
                </a:extLst>
              </a:tr>
              <a:tr h="568832">
                <a:tc>
                  <a:txBody>
                    <a:bodyPr/>
                    <a:lstStyle/>
                    <a:p>
                      <a:pPr algn="ctr" fontAlgn="ctr"/>
                      <a:r>
                        <a:rPr lang="en-US" sz="1600" b="1" i="0" u="none" strike="noStrike">
                          <a:solidFill>
                            <a:srgbClr val="000000"/>
                          </a:solidFill>
                          <a:latin typeface="Times New Roman"/>
                        </a:rPr>
                        <a:t>ELICOS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300/per week (yearly fees depends on duration of program)</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3"/>
                  </a:ext>
                </a:extLst>
              </a:tr>
              <a:tr h="301654">
                <a:tc>
                  <a:txBody>
                    <a:bodyPr/>
                    <a:lstStyle/>
                    <a:p>
                      <a:pPr algn="ctr" fontAlgn="ctr"/>
                      <a:r>
                        <a:rPr lang="en-US" sz="1600" b="1" i="0" u="none" strike="noStrike">
                          <a:solidFill>
                            <a:srgbClr val="000000"/>
                          </a:solidFill>
                          <a:latin typeface="Times New Roman"/>
                        </a:rPr>
                        <a:t>VET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4,000-22,000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4"/>
                  </a:ext>
                </a:extLst>
              </a:tr>
              <a:tr h="301654">
                <a:tc>
                  <a:txBody>
                    <a:bodyPr/>
                    <a:lstStyle/>
                    <a:p>
                      <a:pPr algn="ctr" fontAlgn="ctr"/>
                      <a:r>
                        <a:rPr lang="en-US" sz="1600" b="1" i="0" u="none" strike="noStrike">
                          <a:solidFill>
                            <a:srgbClr val="000000"/>
                          </a:solidFill>
                          <a:latin typeface="Times New Roman"/>
                        </a:rPr>
                        <a:t>Undergraduate Programs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20,000-45,000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5"/>
                  </a:ext>
                </a:extLst>
              </a:tr>
              <a:tr h="301654">
                <a:tc>
                  <a:txBody>
                    <a:bodyPr/>
                    <a:lstStyle/>
                    <a:p>
                      <a:pPr algn="ctr" fontAlgn="ctr"/>
                      <a:r>
                        <a:rPr lang="en-US" sz="1600" b="1" i="0" u="none" strike="noStrike">
                          <a:solidFill>
                            <a:srgbClr val="000000"/>
                          </a:solidFill>
                          <a:latin typeface="Times New Roman"/>
                        </a:rPr>
                        <a:t>Postgraduate Programs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20,000-50,000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6"/>
                  </a:ext>
                </a:extLst>
              </a:tr>
              <a:tr h="301654">
                <a:tc>
                  <a:txBody>
                    <a:bodyPr/>
                    <a:lstStyle/>
                    <a:p>
                      <a:pPr algn="ctr" fontAlgn="ctr"/>
                      <a:r>
                        <a:rPr lang="en-US" sz="1600" b="1" i="0" u="none" strike="noStrike">
                          <a:solidFill>
                            <a:srgbClr val="000000"/>
                          </a:solidFill>
                          <a:latin typeface="Times New Roman"/>
                        </a:rPr>
                        <a:t>Doctoral Programs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18,000-42,000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7"/>
                  </a:ext>
                </a:extLst>
              </a:tr>
              <a:tr h="287288">
                <a:tc>
                  <a:txBody>
                    <a:bodyPr/>
                    <a:lstStyle/>
                    <a:p>
                      <a:pPr algn="l" fontAlgn="b"/>
                      <a:endParaRPr lang="en-US" sz="16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a:solidFill>
                          <a:srgbClr val="000000"/>
                        </a:solidFill>
                        <a:latin typeface="Times New Roman"/>
                      </a:endParaRPr>
                    </a:p>
                  </a:txBody>
                  <a:tcPr marL="7896" marR="7896" marT="7896"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59111">
                <a:tc gridSpan="3">
                  <a:txBody>
                    <a:bodyPr/>
                    <a:lstStyle/>
                    <a:p>
                      <a:pPr algn="ctr" fontAlgn="ctr"/>
                      <a:r>
                        <a:rPr lang="en-US" sz="2000" b="1" i="0" u="none" strike="noStrike" dirty="0">
                          <a:solidFill>
                            <a:srgbClr val="0070C0"/>
                          </a:solidFill>
                          <a:latin typeface="Times New Roman"/>
                        </a:rPr>
                        <a:t>Cost of Living in Australia</a:t>
                      </a:r>
                    </a:p>
                  </a:txBody>
                  <a:tcPr marL="7896" marR="7896" marT="78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301654">
                <a:tc>
                  <a:txBody>
                    <a:bodyPr/>
                    <a:lstStyle/>
                    <a:p>
                      <a:pPr algn="ctr" fontAlgn="ctr"/>
                      <a:r>
                        <a:rPr lang="en-US" sz="1600" b="1" i="0" u="none" strike="noStrike">
                          <a:solidFill>
                            <a:srgbClr val="C00000"/>
                          </a:solidFill>
                          <a:latin typeface="Times New Roman"/>
                        </a:rPr>
                        <a:t>Expense Type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C00000"/>
                          </a:solidFill>
                          <a:latin typeface="Times New Roman"/>
                        </a:rPr>
                        <a:t>Cost (AUD)</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0"/>
                  </a:ext>
                </a:extLst>
              </a:tr>
              <a:tr h="301654">
                <a:tc>
                  <a:txBody>
                    <a:bodyPr/>
                    <a:lstStyle/>
                    <a:p>
                      <a:pPr algn="ctr" fontAlgn="ctr"/>
                      <a:r>
                        <a:rPr lang="en-US" sz="1600" b="1" i="0" u="none" strike="noStrike">
                          <a:solidFill>
                            <a:srgbClr val="000000"/>
                          </a:solidFill>
                          <a:latin typeface="Times New Roman"/>
                        </a:rPr>
                        <a:t>Groceries Cost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140-280/week</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1"/>
                  </a:ext>
                </a:extLst>
              </a:tr>
              <a:tr h="301654">
                <a:tc>
                  <a:txBody>
                    <a:bodyPr/>
                    <a:lstStyle/>
                    <a:p>
                      <a:pPr algn="ctr" fontAlgn="ctr"/>
                      <a:r>
                        <a:rPr lang="en-US" sz="1600" b="1" i="0" u="none" strike="noStrike">
                          <a:solidFill>
                            <a:srgbClr val="000000"/>
                          </a:solidFill>
                          <a:latin typeface="Times New Roman"/>
                        </a:rPr>
                        <a:t>Phone &amp; Internet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15-30/week</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2"/>
                  </a:ext>
                </a:extLst>
              </a:tr>
              <a:tr h="301654">
                <a:tc>
                  <a:txBody>
                    <a:bodyPr/>
                    <a:lstStyle/>
                    <a:p>
                      <a:pPr algn="ctr" fontAlgn="ctr"/>
                      <a:r>
                        <a:rPr lang="en-US" sz="1600" b="1" i="0" u="none" strike="noStrike">
                          <a:solidFill>
                            <a:srgbClr val="000000"/>
                          </a:solidFill>
                          <a:latin typeface="Times New Roman"/>
                        </a:rPr>
                        <a:t>Car (post-purchase)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150-260/week</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3"/>
                  </a:ext>
                </a:extLst>
              </a:tr>
              <a:tr h="301654">
                <a:tc>
                  <a:txBody>
                    <a:bodyPr/>
                    <a:lstStyle/>
                    <a:p>
                      <a:pPr algn="ctr" fontAlgn="ctr"/>
                      <a:r>
                        <a:rPr lang="en-US" sz="1600" b="1" i="0" u="none" strike="noStrike">
                          <a:solidFill>
                            <a:srgbClr val="000000"/>
                          </a:solidFill>
                          <a:latin typeface="Times New Roman"/>
                        </a:rPr>
                        <a:t>Gas &amp; Electricity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10-20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4"/>
                  </a:ext>
                </a:extLst>
              </a:tr>
              <a:tr h="301654">
                <a:tc>
                  <a:txBody>
                    <a:bodyPr/>
                    <a:lstStyle/>
                    <a:p>
                      <a:pPr algn="ctr" fontAlgn="ctr"/>
                      <a:r>
                        <a:rPr lang="en-US" sz="1600" b="1" i="0" u="none" strike="noStrike">
                          <a:solidFill>
                            <a:srgbClr val="000000"/>
                          </a:solidFill>
                          <a:latin typeface="Times New Roman"/>
                        </a:rPr>
                        <a:t>Entertainment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80-150</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5"/>
                  </a:ext>
                </a:extLst>
              </a:tr>
              <a:tr h="301654">
                <a:tc gridSpan="3">
                  <a:txBody>
                    <a:bodyPr/>
                    <a:lstStyle/>
                    <a:p>
                      <a:pPr algn="ctr" fontAlgn="ctr"/>
                      <a:r>
                        <a:rPr lang="en-US" sz="1600" b="1" i="0" u="none" strike="noStrike">
                          <a:solidFill>
                            <a:srgbClr val="C00000"/>
                          </a:solidFill>
                          <a:latin typeface="Times New Roman"/>
                        </a:rPr>
                        <a:t>Overall Additional Funds Required to Study in Australia</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6"/>
                  </a:ext>
                </a:extLst>
              </a:tr>
              <a:tr h="301654">
                <a:tc>
                  <a:txBody>
                    <a:bodyPr/>
                    <a:lstStyle/>
                    <a:p>
                      <a:pPr algn="ctr" fontAlgn="ctr"/>
                      <a:r>
                        <a:rPr lang="en-US" sz="1600" b="1" i="0" u="none" strike="noStrike">
                          <a:solidFill>
                            <a:srgbClr val="000000"/>
                          </a:solidFill>
                          <a:latin typeface="Times New Roman"/>
                        </a:rPr>
                        <a:t>Singles (Student/Guardian)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21,000/year</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7"/>
                  </a:ext>
                </a:extLst>
              </a:tr>
              <a:tr h="301654">
                <a:tc>
                  <a:txBody>
                    <a:bodyPr/>
                    <a:lstStyle/>
                    <a:p>
                      <a:pPr algn="ctr" fontAlgn="ctr"/>
                      <a:r>
                        <a:rPr lang="en-US" sz="1600" b="1" i="0" u="none" strike="noStrike">
                          <a:solidFill>
                            <a:srgbClr val="000000"/>
                          </a:solidFill>
                          <a:latin typeface="Times New Roman"/>
                        </a:rPr>
                        <a:t>Partner Accompanying You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a:solidFill>
                            <a:srgbClr val="000000"/>
                          </a:solidFill>
                          <a:latin typeface="Times New Roman"/>
                        </a:rPr>
                        <a:t>7,362/year</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8"/>
                  </a:ext>
                </a:extLst>
              </a:tr>
              <a:tr h="301654">
                <a:tc>
                  <a:txBody>
                    <a:bodyPr/>
                    <a:lstStyle/>
                    <a:p>
                      <a:pPr algn="ctr" fontAlgn="ctr"/>
                      <a:r>
                        <a:rPr lang="en-US" sz="1600" b="1" i="0" u="none" strike="noStrike">
                          <a:solidFill>
                            <a:srgbClr val="000000"/>
                          </a:solidFill>
                          <a:latin typeface="Times New Roman"/>
                        </a:rPr>
                        <a:t>Child Coming with You </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600" b="1" i="0" u="none" strike="noStrike" dirty="0">
                          <a:solidFill>
                            <a:srgbClr val="000000"/>
                          </a:solidFill>
                          <a:latin typeface="Times New Roman"/>
                        </a:rPr>
                        <a:t>3,152/year</a:t>
                      </a:r>
                    </a:p>
                  </a:txBody>
                  <a:tcPr marL="7896" marR="7896" marT="7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19"/>
                  </a:ext>
                </a:extLst>
              </a:tr>
            </a:tbl>
          </a:graphicData>
        </a:graphic>
      </p:graphicFrame>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76200"/>
          <a:ext cx="8686802" cy="6477000"/>
        </p:xfrm>
        <a:graphic>
          <a:graphicData uri="http://schemas.openxmlformats.org/drawingml/2006/table">
            <a:tbl>
              <a:tblPr/>
              <a:tblGrid>
                <a:gridCol w="1905001">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gridCol w="1600201">
                  <a:extLst>
                    <a:ext uri="{9D8B030D-6E8A-4147-A177-3AD203B41FA5}">
                      <a16:colId xmlns:a16="http://schemas.microsoft.com/office/drawing/2014/main" val="20003"/>
                    </a:ext>
                  </a:extLst>
                </a:gridCol>
              </a:tblGrid>
              <a:tr h="321540">
                <a:tc gridSpan="4">
                  <a:txBody>
                    <a:bodyPr/>
                    <a:lstStyle/>
                    <a:p>
                      <a:pPr algn="ctr" fontAlgn="ctr"/>
                      <a:r>
                        <a:rPr lang="en-US" sz="2000" b="1" i="0" u="none" strike="noStrike" dirty="0">
                          <a:solidFill>
                            <a:srgbClr val="0070C0"/>
                          </a:solidFill>
                          <a:latin typeface="Times New Roman"/>
                        </a:rPr>
                        <a:t>Scholarships for International Students to Study in Australia</a:t>
                      </a:r>
                    </a:p>
                  </a:txBody>
                  <a:tcPr marL="4116" marR="4116" marT="4116"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51263">
                <a:tc>
                  <a:txBody>
                    <a:bodyPr/>
                    <a:lstStyle/>
                    <a:p>
                      <a:pPr algn="ctr" fontAlgn="ctr"/>
                      <a:r>
                        <a:rPr lang="en-US" sz="1400" b="1" i="0" u="none" strike="noStrike" dirty="0">
                          <a:solidFill>
                            <a:srgbClr val="C00000"/>
                          </a:solidFill>
                          <a:latin typeface="Times New Roman"/>
                        </a:rPr>
                        <a:t>Scholarship </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C00000"/>
                          </a:solidFill>
                          <a:latin typeface="Times New Roman"/>
                        </a:rPr>
                        <a:t>Eligibility </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C00000"/>
                          </a:solidFill>
                          <a:latin typeface="Times New Roman"/>
                        </a:rPr>
                        <a:t>Award </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C00000"/>
                          </a:solidFill>
                          <a:latin typeface="Times New Roman"/>
                        </a:rPr>
                        <a:t>Application</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17650">
                <a:tc>
                  <a:txBody>
                    <a:bodyPr/>
                    <a:lstStyle/>
                    <a:p>
                      <a:pPr algn="ctr" fontAlgn="ctr"/>
                      <a:r>
                        <a:rPr lang="en-US" sz="1400" b="1" i="0" u="none" strike="noStrike" dirty="0">
                          <a:solidFill>
                            <a:srgbClr val="7030A0"/>
                          </a:solidFill>
                          <a:latin typeface="Times New Roman"/>
                        </a:rPr>
                        <a:t>Australian Awards</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Citizens from Asia, Pacific,</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Middle East and Africa</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Full tuition fee, establishment</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allowance, OSHC, Return air travel, etc</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Online Application</a:t>
                      </a:r>
                      <a:br>
                        <a:rPr lang="en-US" sz="1400" b="1" i="0" u="none" strike="noStrike">
                          <a:solidFill>
                            <a:srgbClr val="000000"/>
                          </a:solidFill>
                          <a:latin typeface="Times New Roman"/>
                        </a:rPr>
                      </a:br>
                      <a:r>
                        <a:rPr lang="en-US" sz="1400" b="1" i="0" u="none" strike="noStrike">
                          <a:solidFill>
                            <a:srgbClr val="000000"/>
                          </a:solidFill>
                          <a:latin typeface="Times New Roman"/>
                        </a:rPr>
                        <a:t>Scholarships Information</a:t>
                      </a:r>
                      <a:br>
                        <a:rPr lang="en-US" sz="1400" b="1" i="0" u="none" strike="noStrike">
                          <a:solidFill>
                            <a:srgbClr val="000000"/>
                          </a:solidFill>
                          <a:latin typeface="Times New Roman"/>
                        </a:rPr>
                      </a:br>
                      <a:r>
                        <a:rPr lang="en-US" sz="1400" b="1" i="0" u="none" strike="noStrike">
                          <a:solidFill>
                            <a:srgbClr val="000000"/>
                          </a:solidFill>
                          <a:latin typeface="Times New Roman"/>
                        </a:rPr>
                        <a:t>System</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02791">
                <a:tc>
                  <a:txBody>
                    <a:bodyPr/>
                    <a:lstStyle/>
                    <a:p>
                      <a:pPr algn="ctr" fontAlgn="ctr"/>
                      <a:r>
                        <a:rPr lang="en-US" sz="1400" b="1" i="0" u="none" strike="noStrike">
                          <a:solidFill>
                            <a:srgbClr val="7030A0"/>
                          </a:solidFill>
                          <a:latin typeface="Times New Roman"/>
                        </a:rPr>
                        <a:t>Australian Government Research Training</a:t>
                      </a:r>
                      <a:br>
                        <a:rPr lang="en-US" sz="1400" b="1" i="0" u="none" strike="noStrike">
                          <a:solidFill>
                            <a:srgbClr val="7030A0"/>
                          </a:solidFill>
                          <a:latin typeface="Times New Roman"/>
                        </a:rPr>
                      </a:br>
                      <a:r>
                        <a:rPr lang="en-US" sz="1400" b="1" i="0" u="none" strike="noStrike">
                          <a:solidFill>
                            <a:srgbClr val="7030A0"/>
                          </a:solidFill>
                          <a:latin typeface="Times New Roman"/>
                        </a:rPr>
                        <a:t>Program</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Students pursuing</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Masters or Research</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Program in Australia</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RTP tuition fee payment for Higher Degree Research Student, RTP Stipend</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to pay for living expenses, RTP</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Allowances to pay ancillary costs of HDR students</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Apply through</a:t>
                      </a:r>
                      <a:br>
                        <a:rPr lang="en-US" sz="1400" b="1" i="0" u="none" strike="noStrike">
                          <a:solidFill>
                            <a:srgbClr val="000000"/>
                          </a:solidFill>
                          <a:latin typeface="Times New Roman"/>
                        </a:rPr>
                      </a:br>
                      <a:r>
                        <a:rPr lang="en-US" sz="1400" b="1" i="0" u="none" strike="noStrike">
                          <a:solidFill>
                            <a:srgbClr val="000000"/>
                          </a:solidFill>
                          <a:latin typeface="Times New Roman"/>
                        </a:rPr>
                        <a:t>RTP website</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376477">
                <a:tc>
                  <a:txBody>
                    <a:bodyPr/>
                    <a:lstStyle/>
                    <a:p>
                      <a:pPr algn="ctr" fontAlgn="ctr"/>
                      <a:r>
                        <a:rPr lang="en-US" sz="1400" b="1" i="0" u="none" strike="noStrike">
                          <a:solidFill>
                            <a:srgbClr val="7030A0"/>
                          </a:solidFill>
                          <a:latin typeface="Times New Roman"/>
                        </a:rPr>
                        <a:t>Endeavor PG Scholarship Awards</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International</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students pursuing</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Masters or Ph.D. courses</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in Australia</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Tuition fee, travel allowance,</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establishment allowance, monthly stipend, and health insurance</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Apply through</a:t>
                      </a:r>
                      <a:br>
                        <a:rPr lang="en-US" sz="1400" b="1" i="0" u="none" strike="noStrike">
                          <a:solidFill>
                            <a:srgbClr val="000000"/>
                          </a:solidFill>
                          <a:latin typeface="Times New Roman"/>
                        </a:rPr>
                      </a:br>
                      <a:r>
                        <a:rPr lang="en-US" sz="1400" b="1" i="0" u="none" strike="noStrike">
                          <a:solidFill>
                            <a:srgbClr val="000000"/>
                          </a:solidFill>
                          <a:latin typeface="Times New Roman"/>
                        </a:rPr>
                        <a:t>international</a:t>
                      </a:r>
                      <a:br>
                        <a:rPr lang="en-US" sz="1400" b="1" i="0" u="none" strike="noStrike">
                          <a:solidFill>
                            <a:srgbClr val="000000"/>
                          </a:solidFill>
                          <a:latin typeface="Times New Roman"/>
                        </a:rPr>
                      </a:br>
                      <a:r>
                        <a:rPr lang="en-US" sz="1400" b="1" i="0" u="none" strike="noStrike">
                          <a:solidFill>
                            <a:srgbClr val="000000"/>
                          </a:solidFill>
                          <a:latin typeface="Times New Roman"/>
                        </a:rPr>
                        <a:t>education</a:t>
                      </a:r>
                      <a:br>
                        <a:rPr lang="en-US" sz="1400" b="1" i="0" u="none" strike="noStrike">
                          <a:solidFill>
                            <a:srgbClr val="000000"/>
                          </a:solidFill>
                          <a:latin typeface="Times New Roman"/>
                        </a:rPr>
                      </a:br>
                      <a:r>
                        <a:rPr lang="en-US" sz="1400" b="1" i="0" u="none" strike="noStrike">
                          <a:solidFill>
                            <a:srgbClr val="000000"/>
                          </a:solidFill>
                          <a:latin typeface="Times New Roman"/>
                        </a:rPr>
                        <a:t>website of</a:t>
                      </a:r>
                      <a:br>
                        <a:rPr lang="en-US" sz="1400" b="1" i="0" u="none" strike="noStrike">
                          <a:solidFill>
                            <a:srgbClr val="000000"/>
                          </a:solidFill>
                          <a:latin typeface="Times New Roman"/>
                        </a:rPr>
                      </a:br>
                      <a:r>
                        <a:rPr lang="en-US" sz="1400" b="1" i="0" u="none" strike="noStrike">
                          <a:solidFill>
                            <a:srgbClr val="000000"/>
                          </a:solidFill>
                          <a:latin typeface="Times New Roman"/>
                        </a:rPr>
                        <a:t>Australian</a:t>
                      </a:r>
                      <a:br>
                        <a:rPr lang="en-US" sz="1400" b="1" i="0" u="none" strike="noStrike">
                          <a:solidFill>
                            <a:srgbClr val="000000"/>
                          </a:solidFill>
                          <a:latin typeface="Times New Roman"/>
                        </a:rPr>
                      </a:br>
                      <a:r>
                        <a:rPr lang="en-US" sz="1400" b="1" i="0" u="none" strike="noStrike">
                          <a:solidFill>
                            <a:srgbClr val="000000"/>
                          </a:solidFill>
                          <a:latin typeface="Times New Roman"/>
                        </a:rPr>
                        <a:t>Government</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892600">
                <a:tc>
                  <a:txBody>
                    <a:bodyPr/>
                    <a:lstStyle/>
                    <a:p>
                      <a:pPr algn="ctr" fontAlgn="ctr"/>
                      <a:r>
                        <a:rPr lang="en-US" sz="1400" b="1" i="0" u="none" strike="noStrike">
                          <a:solidFill>
                            <a:srgbClr val="7030A0"/>
                          </a:solidFill>
                          <a:latin typeface="Times New Roman"/>
                        </a:rPr>
                        <a:t>Deakin International Scholarships</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International students</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enrolled in coursework programs</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25% reduction in tuition</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Additional application</a:t>
                      </a:r>
                      <a:br>
                        <a:rPr lang="en-US" sz="1400" b="1" i="0" u="none" strike="noStrike">
                          <a:solidFill>
                            <a:srgbClr val="000000"/>
                          </a:solidFill>
                          <a:latin typeface="Times New Roman"/>
                        </a:rPr>
                      </a:br>
                      <a:r>
                        <a:rPr lang="en-US" sz="1400" b="1" i="0" u="none" strike="noStrike">
                          <a:solidFill>
                            <a:srgbClr val="000000"/>
                          </a:solidFill>
                          <a:latin typeface="Times New Roman"/>
                        </a:rPr>
                        <a:t>through Deakin University</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114679">
                <a:tc>
                  <a:txBody>
                    <a:bodyPr/>
                    <a:lstStyle/>
                    <a:p>
                      <a:pPr algn="ctr" fontAlgn="ctr"/>
                      <a:r>
                        <a:rPr lang="en-US" sz="1400" b="1" i="0" u="none" strike="noStrike">
                          <a:solidFill>
                            <a:srgbClr val="7030A0"/>
                          </a:solidFill>
                          <a:latin typeface="Times New Roman"/>
                        </a:rPr>
                        <a:t>Melbourne Graduate Scholarship</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Enroll for eligible</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masters program at</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University of Melbourne</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25-100% tuition waiver</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Additional application</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through University of</a:t>
                      </a:r>
                      <a:br>
                        <a:rPr lang="en-US" sz="1400" b="1" i="0" u="none" strike="noStrike" dirty="0">
                          <a:solidFill>
                            <a:srgbClr val="000000"/>
                          </a:solidFill>
                          <a:latin typeface="Times New Roman"/>
                        </a:rPr>
                      </a:br>
                      <a:r>
                        <a:rPr lang="en-US" sz="1400" b="1" i="0" u="none" strike="noStrike" dirty="0">
                          <a:solidFill>
                            <a:srgbClr val="000000"/>
                          </a:solidFill>
                          <a:latin typeface="Times New Roman"/>
                        </a:rPr>
                        <a:t>Melbourne</a:t>
                      </a:r>
                    </a:p>
                  </a:txBody>
                  <a:tcPr marL="4116" marR="4116" marT="4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599" y="943996"/>
          <a:ext cx="8686801" cy="4009004"/>
        </p:xfrm>
        <a:graphic>
          <a:graphicData uri="http://schemas.openxmlformats.org/drawingml/2006/table">
            <a:tbl>
              <a:tblPr/>
              <a:tblGrid>
                <a:gridCol w="4199057">
                  <a:extLst>
                    <a:ext uri="{9D8B030D-6E8A-4147-A177-3AD203B41FA5}">
                      <a16:colId xmlns:a16="http://schemas.microsoft.com/office/drawing/2014/main" val="20000"/>
                    </a:ext>
                  </a:extLst>
                </a:gridCol>
                <a:gridCol w="2103280">
                  <a:extLst>
                    <a:ext uri="{9D8B030D-6E8A-4147-A177-3AD203B41FA5}">
                      <a16:colId xmlns:a16="http://schemas.microsoft.com/office/drawing/2014/main" val="20001"/>
                    </a:ext>
                  </a:extLst>
                </a:gridCol>
                <a:gridCol w="2384464">
                  <a:extLst>
                    <a:ext uri="{9D8B030D-6E8A-4147-A177-3AD203B41FA5}">
                      <a16:colId xmlns:a16="http://schemas.microsoft.com/office/drawing/2014/main" val="20002"/>
                    </a:ext>
                  </a:extLst>
                </a:gridCol>
              </a:tblGrid>
              <a:tr h="547306">
                <a:tc gridSpan="3">
                  <a:txBody>
                    <a:bodyPr/>
                    <a:lstStyle/>
                    <a:p>
                      <a:pPr algn="l" fontAlgn="ctr"/>
                      <a:r>
                        <a:rPr lang="en-US" sz="1200" b="1" i="0" u="none" strike="noStrike" dirty="0">
                          <a:solidFill>
                            <a:srgbClr val="C00000"/>
                          </a:solidFill>
                          <a:latin typeface="Times New Roman"/>
                        </a:rPr>
                        <a:t>University of Adelaide Ashok </a:t>
                      </a:r>
                      <a:r>
                        <a:rPr lang="en-US" sz="1200" b="1" i="0" u="none" strike="noStrike" dirty="0" err="1">
                          <a:solidFill>
                            <a:srgbClr val="C00000"/>
                          </a:solidFill>
                          <a:latin typeface="Times New Roman"/>
                        </a:rPr>
                        <a:t>Khurana</a:t>
                      </a:r>
                      <a:r>
                        <a:rPr lang="en-US" sz="1200" b="1" i="0" u="none" strike="noStrike" dirty="0">
                          <a:solidFill>
                            <a:srgbClr val="C00000"/>
                          </a:solidFill>
                          <a:latin typeface="Times New Roman"/>
                        </a:rPr>
                        <a:t> Scholarship</a:t>
                      </a:r>
                      <a:r>
                        <a:rPr lang="en-US" sz="1200" b="0" i="0" u="none" strike="noStrike" dirty="0">
                          <a:solidFill>
                            <a:srgbClr val="C00000"/>
                          </a:solidFill>
                          <a:latin typeface="Times New Roman"/>
                        </a:rPr>
                        <a:t> </a:t>
                      </a:r>
                      <a:r>
                        <a:rPr lang="en-US" sz="1200" b="0" i="0" u="none" strike="noStrike" dirty="0">
                          <a:solidFill>
                            <a:srgbClr val="000000"/>
                          </a:solidFill>
                          <a:latin typeface="Times New Roman"/>
                        </a:rPr>
                        <a:t>for Indian Students - Scholarships available for Indian students who are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undertaking </a:t>
                      </a:r>
                      <a:r>
                        <a:rPr lang="en-US" sz="1200" b="0" i="0" u="none" strike="noStrike" dirty="0" err="1">
                          <a:solidFill>
                            <a:srgbClr val="000000"/>
                          </a:solidFill>
                          <a:latin typeface="Times New Roman"/>
                        </a:rPr>
                        <a:t>postgraducate</a:t>
                      </a:r>
                      <a:r>
                        <a:rPr lang="en-US" sz="1200" b="0" i="0" u="none" strike="noStrike" dirty="0">
                          <a:solidFill>
                            <a:srgbClr val="000000"/>
                          </a:solidFill>
                          <a:latin typeface="Times New Roman"/>
                        </a:rPr>
                        <a:t> study in selected fields at the University of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Adelaide.</a:t>
                      </a:r>
                    </a:p>
                  </a:txBody>
                  <a:tcPr marL="37043" marR="4116" marT="411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82309">
                <a:tc gridSpan="3">
                  <a:txBody>
                    <a:bodyPr/>
                    <a:lstStyle/>
                    <a:p>
                      <a:pPr algn="l" fontAlgn="ctr"/>
                      <a:r>
                        <a:rPr lang="en-US" sz="1200" b="1" i="0" u="none" strike="noStrike" dirty="0">
                          <a:solidFill>
                            <a:srgbClr val="C00000"/>
                          </a:solidFill>
                          <a:latin typeface="Times New Roman"/>
                        </a:rPr>
                        <a:t>India Global Leaders Scholarship</a:t>
                      </a:r>
                      <a:r>
                        <a:rPr lang="en-US" sz="1200" b="0" i="0" u="none" strike="noStrike" dirty="0">
                          <a:solidFill>
                            <a:srgbClr val="C00000"/>
                          </a:solidFill>
                          <a:latin typeface="Times New Roman"/>
                        </a:rPr>
                        <a:t> </a:t>
                      </a:r>
                      <a:r>
                        <a:rPr lang="en-US" sz="1200" b="0" i="0" u="none" strike="noStrike" dirty="0">
                          <a:solidFill>
                            <a:srgbClr val="000000"/>
                          </a:solidFill>
                          <a:latin typeface="Times New Roman"/>
                        </a:rPr>
                        <a:t>- Full-tuition international scholarships for Indian students studying a coursework master's degree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or </a:t>
                      </a:r>
                      <a:r>
                        <a:rPr lang="en-US" sz="1200" b="0" i="0" u="none" strike="noStrike" dirty="0" err="1">
                          <a:solidFill>
                            <a:srgbClr val="000000"/>
                          </a:solidFill>
                          <a:latin typeface="Times New Roman"/>
                        </a:rPr>
                        <a:t>undeergraduate</a:t>
                      </a:r>
                      <a:r>
                        <a:rPr lang="en-US" sz="1200" b="0" i="0" u="none" strike="noStrike" dirty="0">
                          <a:solidFill>
                            <a:srgbClr val="000000"/>
                          </a:solidFill>
                          <a:latin typeface="Times New Roman"/>
                        </a:rPr>
                        <a:t> degree within the Faculty of Business, Economics and Law at the University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of Queensland in Australia. Excludes MBAs.</a:t>
                      </a:r>
                    </a:p>
                  </a:txBody>
                  <a:tcPr marL="37043" marR="4116" marT="411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357327">
                <a:tc gridSpan="3">
                  <a:txBody>
                    <a:bodyPr/>
                    <a:lstStyle/>
                    <a:p>
                      <a:pPr algn="l" fontAlgn="ctr"/>
                      <a:r>
                        <a:rPr lang="en-US" sz="1200" b="1" i="0" u="none" strike="noStrike" dirty="0">
                          <a:solidFill>
                            <a:srgbClr val="C00000"/>
                          </a:solidFill>
                          <a:latin typeface="Times New Roman"/>
                        </a:rPr>
                        <a:t>University of New South Wales (UNSW Sydney) Future India Scholarship</a:t>
                      </a:r>
                      <a:r>
                        <a:rPr lang="en-US" sz="1200" b="0" i="0" u="none" strike="noStrike" dirty="0">
                          <a:solidFill>
                            <a:srgbClr val="C00000"/>
                          </a:solidFill>
                          <a:latin typeface="Times New Roman"/>
                        </a:rPr>
                        <a:t> </a:t>
                      </a:r>
                      <a:r>
                        <a:rPr lang="en-US" sz="1200" b="0" i="0" u="none" strike="noStrike" dirty="0">
                          <a:solidFill>
                            <a:srgbClr val="000000"/>
                          </a:solidFill>
                          <a:latin typeface="Times New Roman"/>
                        </a:rPr>
                        <a:t>- A scholarship for an Indian citizen who has been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accepted to study an undergraduate or </a:t>
                      </a:r>
                      <a:r>
                        <a:rPr lang="en-US" sz="1200" b="0" i="0" u="none" strike="noStrike" dirty="0" err="1">
                          <a:solidFill>
                            <a:srgbClr val="000000"/>
                          </a:solidFill>
                          <a:latin typeface="Times New Roman"/>
                        </a:rPr>
                        <a:t>prostgraduate</a:t>
                      </a:r>
                      <a:r>
                        <a:rPr lang="en-US" sz="1200" b="0" i="0" u="none" strike="noStrike" dirty="0">
                          <a:solidFill>
                            <a:srgbClr val="000000"/>
                          </a:solidFill>
                          <a:latin typeface="Times New Roman"/>
                        </a:rPr>
                        <a:t>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degree at UNS Sydney. As part of your application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a:t>
                      </a:r>
                      <a:r>
                        <a:rPr lang="en-US" sz="1200" b="0" i="0" u="none" strike="noStrike" dirty="0" err="1">
                          <a:solidFill>
                            <a:srgbClr val="000000"/>
                          </a:solidFill>
                          <a:latin typeface="Times New Roman"/>
                        </a:rPr>
                        <a:t>youll</a:t>
                      </a:r>
                      <a:r>
                        <a:rPr lang="en-US" sz="1200" b="0" i="0" u="none" strike="noStrike" dirty="0">
                          <a:solidFill>
                            <a:srgbClr val="000000"/>
                          </a:solidFill>
                          <a:latin typeface="Times New Roman"/>
                        </a:rPr>
                        <a:t> need to submit a short video of you discussing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how the scholarship will help you reach your goals.</a:t>
                      </a:r>
                    </a:p>
                  </a:txBody>
                  <a:tcPr marL="37043" marR="4116" marT="411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952316">
                <a:tc gridSpan="3">
                  <a:txBody>
                    <a:bodyPr/>
                    <a:lstStyle/>
                    <a:p>
                      <a:pPr algn="l" fontAlgn="ctr"/>
                      <a:r>
                        <a:rPr lang="en-US" sz="1200" b="1" i="0" u="none" strike="noStrike" dirty="0" err="1">
                          <a:solidFill>
                            <a:srgbClr val="C00000"/>
                          </a:solidFill>
                          <a:latin typeface="Times New Roman"/>
                        </a:rPr>
                        <a:t>Univesity</a:t>
                      </a:r>
                      <a:r>
                        <a:rPr lang="en-US" sz="1200" b="1" i="0" u="none" strike="noStrike" dirty="0">
                          <a:solidFill>
                            <a:srgbClr val="C00000"/>
                          </a:solidFill>
                          <a:latin typeface="Times New Roman"/>
                        </a:rPr>
                        <a:t> of Queensland Postgraduate Coursework Scholarships</a:t>
                      </a:r>
                      <a:r>
                        <a:rPr lang="en-US" sz="1200" b="0" i="0" u="none" strike="noStrike" dirty="0">
                          <a:solidFill>
                            <a:srgbClr val="C00000"/>
                          </a:solidFill>
                          <a:latin typeface="Times New Roman"/>
                        </a:rPr>
                        <a:t> </a:t>
                      </a:r>
                      <a:r>
                        <a:rPr lang="en-US" sz="1200" b="0" i="0" u="none" strike="noStrike" dirty="0">
                          <a:solidFill>
                            <a:srgbClr val="000000"/>
                          </a:solidFill>
                          <a:latin typeface="Times New Roman"/>
                        </a:rPr>
                        <a:t>- Another set of scholarships from the </a:t>
                      </a:r>
                      <a:r>
                        <a:rPr lang="en-US" sz="1200" b="0" i="0" u="none" strike="noStrike" dirty="0" err="1">
                          <a:solidFill>
                            <a:srgbClr val="000000"/>
                          </a:solidFill>
                          <a:latin typeface="Times New Roman"/>
                        </a:rPr>
                        <a:t>Universtiy</a:t>
                      </a:r>
                      <a:r>
                        <a:rPr lang="en-US" sz="1200" b="0" i="0" u="none" strike="noStrike" dirty="0">
                          <a:solidFill>
                            <a:srgbClr val="000000"/>
                          </a:solidFill>
                          <a:latin typeface="Times New Roman"/>
                        </a:rPr>
                        <a:t> of Queensland,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this fund is open to students from India or Latin America to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undertake coursework-based postgraduate study in biology-</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related subjects.</a:t>
                      </a:r>
                    </a:p>
                  </a:txBody>
                  <a:tcPr marL="37043" marR="4116" marT="411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145841">
                <a:tc>
                  <a:txBody>
                    <a:bodyPr/>
                    <a:lstStyle/>
                    <a:p>
                      <a:pPr algn="l" fontAlgn="ctr"/>
                      <a:r>
                        <a:rPr lang="en-US" sz="1200" b="1" i="0" u="none" strike="noStrike">
                          <a:solidFill>
                            <a:srgbClr val="000000"/>
                          </a:solidFill>
                          <a:latin typeface="Times New Roman"/>
                        </a:rPr>
                        <a:t>Adelaide Scholarships International</a:t>
                      </a:r>
                    </a:p>
                  </a:txBody>
                  <a:tcPr marL="37043" marR="4116" marT="4116" marB="0" anchor="ctr">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solidFill>
                          <a:srgbClr val="000000"/>
                        </a:solidFill>
                        <a:latin typeface="Times New Roman"/>
                      </a:endParaRPr>
                    </a:p>
                  </a:txBody>
                  <a:tcPr marL="37043" marR="4116" marT="411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solidFill>
                          <a:srgbClr val="000000"/>
                        </a:solidFill>
                        <a:latin typeface="Times New Roman"/>
                      </a:endParaRPr>
                    </a:p>
                  </a:txBody>
                  <a:tcPr marL="37043" marR="4116" marT="4116" marB="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4"/>
                  </a:ext>
                </a:extLst>
              </a:tr>
              <a:tr h="277300">
                <a:tc>
                  <a:txBody>
                    <a:bodyPr/>
                    <a:lstStyle/>
                    <a:p>
                      <a:pPr algn="l" fontAlgn="ctr"/>
                      <a:r>
                        <a:rPr lang="en-US" sz="1200" b="1" i="0" u="none" strike="noStrike">
                          <a:solidFill>
                            <a:srgbClr val="000000"/>
                          </a:solidFill>
                          <a:latin typeface="Times New Roman"/>
                        </a:rPr>
                        <a:t>University of Sydney International Research Scholarships</a:t>
                      </a:r>
                    </a:p>
                  </a:txBody>
                  <a:tcPr marL="37043" marR="4116" marT="4116"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1200" b="0" i="0" u="none" strike="noStrike">
                        <a:solidFill>
                          <a:srgbClr val="000000"/>
                        </a:solidFill>
                        <a:latin typeface="Times New Roman"/>
                      </a:endParaRPr>
                    </a:p>
                  </a:txBody>
                  <a:tcPr marL="37043" marR="4116" marT="4116"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1200" b="0" i="0" u="none" strike="noStrike" dirty="0">
                        <a:solidFill>
                          <a:srgbClr val="000000"/>
                        </a:solidFill>
                        <a:latin typeface="Times New Roman"/>
                      </a:endParaRPr>
                    </a:p>
                  </a:txBody>
                  <a:tcPr marL="37043" marR="4116" marT="4116"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52600" y="228602"/>
          <a:ext cx="8686800" cy="6346316"/>
        </p:xfrm>
        <a:graphic>
          <a:graphicData uri="http://schemas.openxmlformats.org/drawingml/2006/table">
            <a:tbl>
              <a:tblPr/>
              <a:tblGrid>
                <a:gridCol w="8686800">
                  <a:extLst>
                    <a:ext uri="{9D8B030D-6E8A-4147-A177-3AD203B41FA5}">
                      <a16:colId xmlns:a16="http://schemas.microsoft.com/office/drawing/2014/main" val="20000"/>
                    </a:ext>
                  </a:extLst>
                </a:gridCol>
              </a:tblGrid>
              <a:tr h="607057">
                <a:tc>
                  <a:txBody>
                    <a:bodyPr/>
                    <a:lstStyle/>
                    <a:p>
                      <a:pPr algn="l" fontAlgn="ctr"/>
                      <a:r>
                        <a:rPr lang="en-US" sz="1200" b="0" i="0" u="none" strike="noStrike" dirty="0">
                          <a:solidFill>
                            <a:srgbClr val="000000"/>
                          </a:solidFill>
                          <a:latin typeface="Times New Roman"/>
                        </a:rPr>
                        <a:t>1. </a:t>
                      </a:r>
                      <a:r>
                        <a:rPr lang="en-US" sz="1200" b="1" i="0" u="none" strike="noStrike" dirty="0">
                          <a:solidFill>
                            <a:srgbClr val="FF0000"/>
                          </a:solidFill>
                          <a:latin typeface="Times New Roman"/>
                        </a:rPr>
                        <a:t>JAPAN -</a:t>
                      </a:r>
                      <a:r>
                        <a:rPr lang="en-US" sz="1200" b="1" i="0" u="none" strike="noStrike" dirty="0">
                          <a:solidFill>
                            <a:srgbClr val="000000"/>
                          </a:solidFill>
                          <a:latin typeface="Times New Roman"/>
                        </a:rPr>
                        <a:t> </a:t>
                      </a:r>
                      <a:r>
                        <a:rPr lang="en-US" sz="1200" b="1" i="0" u="none" strike="noStrike" dirty="0">
                          <a:solidFill>
                            <a:srgbClr val="00B0F0"/>
                          </a:solidFill>
                          <a:latin typeface="Times New Roman"/>
                        </a:rPr>
                        <a:t>Aichi Scholarship Program </a:t>
                      </a:r>
                      <a:r>
                        <a:rPr lang="en-US" sz="1200" b="0" i="0" u="none" strike="noStrike" dirty="0">
                          <a:solidFill>
                            <a:srgbClr val="000000"/>
                          </a:solidFill>
                          <a:latin typeface="Times New Roman"/>
                        </a:rPr>
                        <a:t>for Asian Student in Japan - Various scholarships for Indian student studying at graduate level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in Aichi Prefectural </a:t>
                      </a:r>
                      <a:r>
                        <a:rPr lang="en-US" sz="1200" b="0" i="0" u="none" strike="noStrike" dirty="0" err="1">
                          <a:solidFill>
                            <a:srgbClr val="000000"/>
                          </a:solidFill>
                          <a:latin typeface="Times New Roman"/>
                        </a:rPr>
                        <a:t>grovernment</a:t>
                      </a:r>
                      <a:r>
                        <a:rPr lang="en-US" sz="1200" b="0" i="0" u="none" strike="noStrike" dirty="0">
                          <a:solidFill>
                            <a:srgbClr val="000000"/>
                          </a:solidFill>
                          <a:latin typeface="Times New Roman"/>
                        </a:rPr>
                        <a:t>-approved manufacturing programs in Japan.</a:t>
                      </a:r>
                    </a:p>
                  </a:txBody>
                  <a:tcPr marL="7164" marR="7164" marT="7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238">
                <a:tc>
                  <a:txBody>
                    <a:bodyPr/>
                    <a:lstStyle/>
                    <a:p>
                      <a:pPr algn="l" fontAlgn="ctr"/>
                      <a:r>
                        <a:rPr lang="en-US" sz="1200" b="0" i="0" u="none" strike="noStrike" dirty="0">
                          <a:solidFill>
                            <a:srgbClr val="000000"/>
                          </a:solidFill>
                          <a:latin typeface="Times New Roman"/>
                        </a:rPr>
                        <a:t>3. </a:t>
                      </a:r>
                      <a:r>
                        <a:rPr lang="en-US" sz="1200" b="1" i="0" u="none" strike="noStrike" dirty="0">
                          <a:solidFill>
                            <a:srgbClr val="FF0000"/>
                          </a:solidFill>
                          <a:latin typeface="Times New Roman"/>
                        </a:rPr>
                        <a:t>HONG KONG -</a:t>
                      </a:r>
                      <a:r>
                        <a:rPr lang="en-US" sz="1200" b="0" i="0" u="none" strike="noStrike" dirty="0">
                          <a:solidFill>
                            <a:srgbClr val="000000"/>
                          </a:solidFill>
                          <a:latin typeface="Times New Roman"/>
                        </a:rPr>
                        <a:t> </a:t>
                      </a:r>
                      <a:r>
                        <a:rPr lang="en-US" sz="1200" b="1" i="0" u="none" strike="noStrike" dirty="0" err="1">
                          <a:solidFill>
                            <a:srgbClr val="00B0F0"/>
                          </a:solidFill>
                          <a:latin typeface="Times New Roman"/>
                        </a:rPr>
                        <a:t>Hinrich</a:t>
                      </a:r>
                      <a:r>
                        <a:rPr lang="en-US" sz="1200" b="1" i="0" u="none" strike="noStrike" dirty="0">
                          <a:solidFill>
                            <a:srgbClr val="00B0F0"/>
                          </a:solidFill>
                          <a:latin typeface="Times New Roman"/>
                        </a:rPr>
                        <a:t> Full MA Scholarship in International Journalism at HKBU</a:t>
                      </a:r>
                      <a:r>
                        <a:rPr lang="en-US" sz="1200" b="0" i="0" u="none" strike="noStrike" dirty="0">
                          <a:solidFill>
                            <a:srgbClr val="000000"/>
                          </a:solidFill>
                          <a:latin typeface="Times New Roman"/>
                        </a:rPr>
                        <a:t> - Open to citizens from India, Cambodia,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Indonesia, Vietnam and Philippines, offering scholarships to study the Masters of Arts in International Journalism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program at Hong Kong </a:t>
                      </a:r>
                      <a:r>
                        <a:rPr lang="en-US" sz="1200" b="0" i="0" u="none" strike="noStrike" dirty="0" err="1">
                          <a:solidFill>
                            <a:srgbClr val="000000"/>
                          </a:solidFill>
                          <a:latin typeface="Times New Roman"/>
                        </a:rPr>
                        <a:t>Baptis</a:t>
                      </a:r>
                      <a:r>
                        <a:rPr lang="en-US" sz="1200" b="0" i="0" u="none" strike="noStrike" dirty="0">
                          <a:solidFill>
                            <a:srgbClr val="000000"/>
                          </a:solidFill>
                          <a:latin typeface="Times New Roman"/>
                        </a:rPr>
                        <a:t> </a:t>
                      </a:r>
                      <a:r>
                        <a:rPr lang="en-US" sz="1200" b="0" i="0" u="none" strike="noStrike" dirty="0" err="1">
                          <a:solidFill>
                            <a:srgbClr val="000000"/>
                          </a:solidFill>
                          <a:latin typeface="Times New Roman"/>
                        </a:rPr>
                        <a:t>Universtiy</a:t>
                      </a:r>
                      <a:r>
                        <a:rPr lang="en-US" sz="1200" b="0" i="0" u="none" strike="noStrike" dirty="0">
                          <a:solidFill>
                            <a:srgbClr val="000000"/>
                          </a:solidFill>
                          <a:latin typeface="Times New Roman"/>
                        </a:rPr>
                        <a:t> in Hong Kong.</a:t>
                      </a:r>
                    </a:p>
                  </a:txBody>
                  <a:tcPr marL="7164" marR="7164" marT="7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05647">
                <a:tc>
                  <a:txBody>
                    <a:bodyPr/>
                    <a:lstStyle/>
                    <a:p>
                      <a:pPr algn="l" fontAlgn="ctr"/>
                      <a:r>
                        <a:rPr lang="en-US" sz="1200" b="0" i="0" u="none" strike="noStrike" dirty="0">
                          <a:solidFill>
                            <a:srgbClr val="000000"/>
                          </a:solidFill>
                          <a:latin typeface="Times New Roman"/>
                        </a:rPr>
                        <a:t>4. </a:t>
                      </a:r>
                      <a:r>
                        <a:rPr lang="en-US" sz="1200" b="1" i="0" u="none" strike="noStrike" dirty="0">
                          <a:solidFill>
                            <a:srgbClr val="FF0000"/>
                          </a:solidFill>
                          <a:latin typeface="Times New Roman"/>
                        </a:rPr>
                        <a:t>THAILAND - </a:t>
                      </a:r>
                      <a:r>
                        <a:rPr lang="en-US" sz="1200" b="1" i="0" u="none" strike="noStrike" dirty="0">
                          <a:solidFill>
                            <a:srgbClr val="00B0F0"/>
                          </a:solidFill>
                          <a:latin typeface="Times New Roman"/>
                        </a:rPr>
                        <a:t>HM King's and HM Queen's Scholarships for Asian Students</a:t>
                      </a:r>
                      <a:r>
                        <a:rPr lang="en-US" sz="1200" b="0" i="0" u="none" strike="noStrike" dirty="0">
                          <a:solidFill>
                            <a:srgbClr val="000000"/>
                          </a:solidFill>
                          <a:latin typeface="Times New Roman"/>
                        </a:rPr>
                        <a:t> in Thailand - Thai government </a:t>
                      </a:r>
                      <a:r>
                        <a:rPr lang="en-US" sz="1200" b="0" i="0" u="none" strike="noStrike" dirty="0" err="1">
                          <a:solidFill>
                            <a:srgbClr val="000000"/>
                          </a:solidFill>
                          <a:latin typeface="Times New Roman"/>
                        </a:rPr>
                        <a:t>shcolarships</a:t>
                      </a:r>
                      <a:r>
                        <a:rPr lang="en-US" sz="1200" b="0" i="0" u="none" strike="noStrike" dirty="0">
                          <a:solidFill>
                            <a:srgbClr val="000000"/>
                          </a:solidFill>
                          <a:latin typeface="Times New Roman"/>
                        </a:rPr>
                        <a:t> for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Indian citizens to study in Thailand at master's level within engineering and technology, </a:t>
                      </a:r>
                      <a:r>
                        <a:rPr lang="en-US" sz="1200" b="0" i="0" u="none" strike="noStrike" dirty="0" err="1">
                          <a:solidFill>
                            <a:srgbClr val="000000"/>
                          </a:solidFill>
                          <a:latin typeface="Times New Roman"/>
                        </a:rPr>
                        <a:t>manaement</a:t>
                      </a:r>
                      <a:r>
                        <a:rPr lang="en-US" sz="1200" b="0" i="0" u="none" strike="noStrike" dirty="0">
                          <a:solidFill>
                            <a:srgbClr val="000000"/>
                          </a:solidFill>
                          <a:latin typeface="Times New Roman"/>
                        </a:rPr>
                        <a:t> or environment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and development at the Asian Institute of Technology (AIT).</a:t>
                      </a:r>
                    </a:p>
                  </a:txBody>
                  <a:tcPr marL="7164" marR="7164" marT="7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94316">
                <a:tc>
                  <a:txBody>
                    <a:bodyPr/>
                    <a:lstStyle/>
                    <a:p>
                      <a:pPr algn="l" fontAlgn="ctr"/>
                      <a:r>
                        <a:rPr lang="en-US" sz="1200" b="1" i="0" u="none" strike="noStrike" dirty="0">
                          <a:solidFill>
                            <a:srgbClr val="FF0000"/>
                          </a:solidFill>
                          <a:latin typeface="Times New Roman"/>
                        </a:rPr>
                        <a:t>IRELAND -</a:t>
                      </a:r>
                      <a:r>
                        <a:rPr lang="en-US" sz="1200" b="0" i="0" u="none" strike="noStrike" dirty="0">
                          <a:solidFill>
                            <a:srgbClr val="000000"/>
                          </a:solidFill>
                          <a:latin typeface="Times New Roman"/>
                        </a:rPr>
                        <a:t> </a:t>
                      </a:r>
                      <a:r>
                        <a:rPr lang="en-US" sz="1200" b="1" i="0" u="none" strike="noStrike" dirty="0">
                          <a:solidFill>
                            <a:srgbClr val="00B0F0"/>
                          </a:solidFill>
                          <a:latin typeface="Times New Roman"/>
                        </a:rPr>
                        <a:t>UCD Global Graduate Scholarships for Indian Student</a:t>
                      </a:r>
                      <a:r>
                        <a:rPr lang="en-US" sz="1200" b="0" i="0" u="none" strike="noStrike" dirty="0">
                          <a:solidFill>
                            <a:srgbClr val="000000"/>
                          </a:solidFill>
                          <a:latin typeface="Times New Roman"/>
                        </a:rPr>
                        <a:t> in Ireland - Funding opportunities for Indian students at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graduate level </a:t>
                      </a:r>
                      <a:r>
                        <a:rPr lang="en-US" sz="1200" b="0" i="0" u="none" strike="noStrike" dirty="0" err="1">
                          <a:solidFill>
                            <a:srgbClr val="000000"/>
                          </a:solidFill>
                          <a:latin typeface="Times New Roman"/>
                        </a:rPr>
                        <a:t>studeying</a:t>
                      </a:r>
                      <a:r>
                        <a:rPr lang="en-US" sz="1200" b="0" i="0" u="none" strike="noStrike" dirty="0">
                          <a:solidFill>
                            <a:srgbClr val="000000"/>
                          </a:solidFill>
                          <a:latin typeface="Times New Roman"/>
                        </a:rPr>
                        <a:t> at University College Dublin in Ireland.</a:t>
                      </a:r>
                    </a:p>
                  </a:txBody>
                  <a:tcPr marL="7164" marR="7164" marT="7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94316">
                <a:tc>
                  <a:txBody>
                    <a:bodyPr/>
                    <a:lstStyle/>
                    <a:p>
                      <a:pPr algn="l" fontAlgn="ctr"/>
                      <a:r>
                        <a:rPr lang="en-US" sz="1200" b="1" i="0" u="none" strike="noStrike" dirty="0">
                          <a:solidFill>
                            <a:srgbClr val="FF0000"/>
                          </a:solidFill>
                          <a:latin typeface="Times New Roman"/>
                        </a:rPr>
                        <a:t>THE NETHERLAND - </a:t>
                      </a:r>
                      <a:r>
                        <a:rPr lang="en-US" sz="1200" b="1" i="0" u="none" strike="noStrike" dirty="0">
                          <a:solidFill>
                            <a:srgbClr val="00B0F0"/>
                          </a:solidFill>
                          <a:latin typeface="Times New Roman"/>
                        </a:rPr>
                        <a:t>Orange Tulip Scholarship</a:t>
                      </a:r>
                      <a:r>
                        <a:rPr lang="en-US" sz="1200" b="0" i="0" u="none" strike="noStrike" dirty="0">
                          <a:solidFill>
                            <a:srgbClr val="000000"/>
                          </a:solidFill>
                          <a:latin typeface="Times New Roman"/>
                        </a:rPr>
                        <a:t> - Grants are available for Indian students to study in the Netherlands at bachelors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or master's level at selected participating universities.</a:t>
                      </a:r>
                    </a:p>
                  </a:txBody>
                  <a:tcPr marL="7164" marR="7164" marT="7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04238">
                <a:tc>
                  <a:txBody>
                    <a:bodyPr/>
                    <a:lstStyle/>
                    <a:p>
                      <a:pPr algn="l" fontAlgn="ctr"/>
                      <a:r>
                        <a:rPr lang="en-US" sz="1200" b="1" i="0" u="none" strike="noStrike" dirty="0">
                          <a:solidFill>
                            <a:srgbClr val="FF0000"/>
                          </a:solidFill>
                          <a:latin typeface="Times New Roman"/>
                        </a:rPr>
                        <a:t>FRANCE - </a:t>
                      </a:r>
                      <a:r>
                        <a:rPr lang="en-US" sz="1200" b="1" i="0" u="none" strike="noStrike" dirty="0">
                          <a:solidFill>
                            <a:srgbClr val="00B0F0"/>
                          </a:solidFill>
                          <a:latin typeface="Times New Roman"/>
                        </a:rPr>
                        <a:t>Campus France </a:t>
                      </a:r>
                      <a:r>
                        <a:rPr lang="en-US" sz="1200" b="1" i="0" u="none" strike="noStrike" dirty="0" err="1">
                          <a:solidFill>
                            <a:srgbClr val="00B0F0"/>
                          </a:solidFill>
                          <a:latin typeface="Times New Roman"/>
                        </a:rPr>
                        <a:t>Charpak</a:t>
                      </a:r>
                      <a:r>
                        <a:rPr lang="en-US" sz="1200" b="1" i="0" u="none" strike="noStrike" dirty="0">
                          <a:solidFill>
                            <a:srgbClr val="00B0F0"/>
                          </a:solidFill>
                          <a:latin typeface="Times New Roman"/>
                        </a:rPr>
                        <a:t> Scholarship</a:t>
                      </a:r>
                      <a:r>
                        <a:rPr lang="en-US" sz="1200" b="0" i="0" u="none" strike="noStrike" dirty="0">
                          <a:solidFill>
                            <a:srgbClr val="000000"/>
                          </a:solidFill>
                          <a:latin typeface="Times New Roman"/>
                        </a:rPr>
                        <a:t> - A scholarship for an Indian national to study in France at master's level. You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should be 30 or under and be a current student or currently employed in India. There is also a Raman </a:t>
                      </a:r>
                      <a:r>
                        <a:rPr lang="en-US" sz="1200" b="0" i="0" u="none" strike="noStrike" dirty="0" err="1">
                          <a:solidFill>
                            <a:srgbClr val="000000"/>
                          </a:solidFill>
                          <a:latin typeface="Times New Roman"/>
                        </a:rPr>
                        <a:t>Charpak</a:t>
                      </a:r>
                      <a:r>
                        <a:rPr lang="en-US" sz="1200" b="0" i="0" u="none" strike="noStrike" dirty="0">
                          <a:solidFill>
                            <a:srgbClr val="000000"/>
                          </a:solidFill>
                          <a:latin typeface="Times New Roman"/>
                        </a:rPr>
                        <a:t> Scholarship </a:t>
                      </a:r>
                      <a:br>
                        <a:rPr lang="en-US" sz="1200" b="0" i="0" u="none" strike="noStrike" dirty="0">
                          <a:solidFill>
                            <a:srgbClr val="000000"/>
                          </a:solidFill>
                          <a:latin typeface="Times New Roman"/>
                        </a:rPr>
                      </a:br>
                      <a:r>
                        <a:rPr lang="en-US" sz="1200" b="0" i="0" u="none" strike="noStrike" dirty="0">
                          <a:solidFill>
                            <a:srgbClr val="000000"/>
                          </a:solidFill>
                          <a:latin typeface="Times New Roman"/>
                        </a:rPr>
                        <a:t>                    available for PhD students to carry out part of their research work at a French institution for up to six months.</a:t>
                      </a:r>
                    </a:p>
                  </a:txBody>
                  <a:tcPr marL="7164" marR="7164" marT="7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36955">
                <a:tc>
                  <a:txBody>
                    <a:bodyPr/>
                    <a:lstStyle/>
                    <a:p>
                      <a:pPr algn="ctr" fontAlgn="ctr"/>
                      <a:r>
                        <a:rPr lang="en-US" sz="1800" b="1" i="1" u="none" strike="noStrike" dirty="0">
                          <a:solidFill>
                            <a:srgbClr val="FF0000"/>
                          </a:solidFill>
                          <a:latin typeface="Times New Roman"/>
                        </a:rPr>
                        <a:t>To study anywhere:</a:t>
                      </a:r>
                    </a:p>
                  </a:txBody>
                  <a:tcPr marL="7164" marR="7164" marT="7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25672">
                <a:tc>
                  <a:txBody>
                    <a:bodyPr/>
                    <a:lstStyle/>
                    <a:p>
                      <a:pPr algn="l" fontAlgn="b"/>
                      <a:r>
                        <a:rPr lang="en-US" sz="1600" b="1" i="0" u="none" strike="noStrike" dirty="0">
                          <a:solidFill>
                            <a:schemeClr val="tx1"/>
                          </a:solidFill>
                          <a:latin typeface="Times New Roman"/>
                        </a:rPr>
                        <a:t>Joint Japan World Bank </a:t>
                      </a:r>
                      <a:r>
                        <a:rPr lang="en-US" sz="1600" b="1" i="0" u="none" strike="noStrike" dirty="0" err="1">
                          <a:solidFill>
                            <a:schemeClr val="tx1"/>
                          </a:solidFill>
                          <a:latin typeface="Times New Roman"/>
                        </a:rPr>
                        <a:t>Scholarshps</a:t>
                      </a:r>
                      <a:endParaRPr lang="en-US" sz="1600" b="1" i="0" u="none" strike="noStrike" dirty="0">
                        <a:solidFill>
                          <a:schemeClr val="tx1"/>
                        </a:solidFill>
                        <a:latin typeface="Times New Roman"/>
                      </a:endParaRPr>
                    </a:p>
                  </a:txBody>
                  <a:tcPr marL="64478" marR="7164" marT="7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25672">
                <a:tc>
                  <a:txBody>
                    <a:bodyPr/>
                    <a:lstStyle/>
                    <a:p>
                      <a:pPr algn="l" fontAlgn="b"/>
                      <a:r>
                        <a:rPr lang="en-US" sz="1600" b="1" i="0" u="none" strike="noStrike" dirty="0">
                          <a:solidFill>
                            <a:schemeClr val="tx1"/>
                          </a:solidFill>
                          <a:latin typeface="Times New Roman"/>
                        </a:rPr>
                        <a:t>ADB Japan Scholarship Program</a:t>
                      </a:r>
                    </a:p>
                  </a:txBody>
                  <a:tcPr marL="64478" marR="7164" marT="7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25672">
                <a:tc>
                  <a:txBody>
                    <a:bodyPr/>
                    <a:lstStyle/>
                    <a:p>
                      <a:pPr algn="l" fontAlgn="b"/>
                      <a:r>
                        <a:rPr lang="en-US" sz="1600" b="1" i="0" u="none" strike="noStrike" dirty="0">
                          <a:solidFill>
                            <a:schemeClr val="tx1"/>
                          </a:solidFill>
                          <a:latin typeface="Times New Roman"/>
                        </a:rPr>
                        <a:t>Rotary Foundation Global Study Grants</a:t>
                      </a:r>
                    </a:p>
                  </a:txBody>
                  <a:tcPr marL="64478" marR="7164" marT="7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25672">
                <a:tc>
                  <a:txBody>
                    <a:bodyPr/>
                    <a:lstStyle/>
                    <a:p>
                      <a:pPr algn="l" fontAlgn="b"/>
                      <a:r>
                        <a:rPr lang="en-US" sz="1600" b="1" i="0" u="none" strike="noStrike" dirty="0">
                          <a:solidFill>
                            <a:schemeClr val="tx1"/>
                          </a:solidFill>
                          <a:latin typeface="Times New Roman"/>
                        </a:rPr>
                        <a:t>OFID Scholarship Award</a:t>
                      </a:r>
                    </a:p>
                  </a:txBody>
                  <a:tcPr marL="64478" marR="7164" marT="7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25672">
                <a:tc>
                  <a:txBody>
                    <a:bodyPr/>
                    <a:lstStyle/>
                    <a:p>
                      <a:pPr algn="l" fontAlgn="ctr"/>
                      <a:r>
                        <a:rPr lang="en-US" sz="1600" b="1" i="0" u="none" strike="noStrike" dirty="0" err="1">
                          <a:solidFill>
                            <a:schemeClr val="tx1"/>
                          </a:solidFill>
                          <a:latin typeface="Times New Roman"/>
                        </a:rPr>
                        <a:t>Inlaks</a:t>
                      </a:r>
                      <a:r>
                        <a:rPr lang="en-US" sz="1600" b="1" i="0" u="none" strike="noStrike" dirty="0">
                          <a:solidFill>
                            <a:schemeClr val="tx1"/>
                          </a:solidFill>
                          <a:latin typeface="Times New Roman"/>
                        </a:rPr>
                        <a:t> </a:t>
                      </a:r>
                      <a:r>
                        <a:rPr lang="en-US" sz="1600" b="1" i="0" u="none" strike="noStrike" dirty="0" err="1">
                          <a:solidFill>
                            <a:schemeClr val="tx1"/>
                          </a:solidFill>
                          <a:latin typeface="Times New Roman"/>
                        </a:rPr>
                        <a:t>shivdasani</a:t>
                      </a:r>
                      <a:r>
                        <a:rPr lang="en-US" sz="1600" b="1" i="0" u="none" strike="noStrike" dirty="0">
                          <a:solidFill>
                            <a:schemeClr val="tx1"/>
                          </a:solidFill>
                          <a:latin typeface="Times New Roman"/>
                        </a:rPr>
                        <a:t> Foundation Scholarships</a:t>
                      </a:r>
                    </a:p>
                  </a:txBody>
                  <a:tcPr marL="64478" marR="7164" marT="7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43566</Words>
  <Application>Microsoft Office PowerPoint</Application>
  <PresentationFormat>Widescreen</PresentationFormat>
  <Paragraphs>9685</Paragraphs>
  <Slides>358</Slides>
  <Notes>22</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358</vt:i4>
      </vt:variant>
    </vt:vector>
  </HeadingPairs>
  <TitlesOfParts>
    <vt:vector size="375" baseType="lpstr">
      <vt:lpstr>Aharoni</vt:lpstr>
      <vt:lpstr>Algerian</vt:lpstr>
      <vt:lpstr>Aparajita</vt:lpstr>
      <vt:lpstr>Arial</vt:lpstr>
      <vt:lpstr>Arial Black</vt:lpstr>
      <vt:lpstr>Bell MT</vt:lpstr>
      <vt:lpstr>Calibri</vt:lpstr>
      <vt:lpstr>Calibri Light</vt:lpstr>
      <vt:lpstr>Calibri,Bold</vt:lpstr>
      <vt:lpstr>Lato</vt:lpstr>
      <vt:lpstr>Proxima Nova</vt:lpstr>
      <vt:lpstr>Roboto-Regular</vt:lpstr>
      <vt:lpstr>Segoe UI</vt:lpstr>
      <vt:lpstr>Times New Roman</vt:lpstr>
      <vt:lpstr>Verdana</vt:lpstr>
      <vt:lpstr>Wingdings</vt:lpstr>
      <vt:lpstr>Office Theme</vt:lpstr>
      <vt:lpstr>YOUTH EMPOWERMENT</vt:lpstr>
      <vt:lpstr>COURSES BEFORE 10TH</vt:lpstr>
      <vt:lpstr>COURSES  AFTER  10TH</vt:lpstr>
      <vt:lpstr>PowerPoint Presentation</vt:lpstr>
      <vt:lpstr>DIPLOMA COURSES</vt:lpstr>
      <vt:lpstr>PowerPoint Presentation</vt:lpstr>
      <vt:lpstr>PowerPoint Presentation</vt:lpstr>
      <vt:lpstr>PowerPoint Presentation</vt:lpstr>
      <vt:lpstr>PowerPoint Presentation</vt:lpstr>
      <vt:lpstr>COURSES UNDER PARA-MEDICAL BOARD Courses coming under the jurisdiction of the Para Medical Board are:</vt:lpstr>
      <vt:lpstr>DURATION OF THE COURSES</vt:lpstr>
      <vt:lpstr>ITI COURSES</vt:lpstr>
      <vt:lpstr>PowerPoint Presentation</vt:lpstr>
      <vt:lpstr>PowerPoint Presentation</vt:lpstr>
      <vt:lpstr>Centre of Excellence Trades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GOVERNMENT JOBS  AFTER 10th</vt:lpstr>
      <vt:lpstr>Benefit of Government Jobs</vt:lpstr>
      <vt:lpstr>GOVERNMENT OF KARNATAKA</vt:lpstr>
      <vt:lpstr>PowerPoint Presentation</vt:lpstr>
      <vt:lpstr>STAFF SELECTION COMMISSION</vt:lpstr>
      <vt:lpstr>PowerPoint Presentation</vt:lpstr>
      <vt:lpstr>RAILWAYS</vt:lpstr>
      <vt:lpstr>DEFENCE</vt:lpstr>
      <vt:lpstr>STAFF SELECTION COMMISSION</vt:lpstr>
      <vt:lpstr>ANGANWADI JOBS</vt:lpstr>
      <vt:lpstr>POSTAL DEPT.  Gram Dak Sevak (GDS) After Class 10th</vt:lpstr>
      <vt:lpstr>COURSES AFTER  12th (PUC)</vt:lpstr>
      <vt:lpstr>NATIONAL DEFENCE ACADEMY (NDA)</vt:lpstr>
      <vt:lpstr>NATIONAL DEFENCE ACADEMY (NDA)</vt:lpstr>
      <vt:lpstr>NATIONAL DEFENCE ACADEMY (NDA)</vt:lpstr>
      <vt:lpstr>NATIONAL DEFENCE ACADEMY (NDA)</vt:lpstr>
      <vt:lpstr>LAW</vt:lpstr>
      <vt:lpstr>PowerPoint Presentation</vt:lpstr>
      <vt:lpstr>PowerPoint Presentation</vt:lpstr>
      <vt:lpstr>PowerPoint Presentation</vt:lpstr>
      <vt:lpstr>PowerPoint Presentation</vt:lpstr>
      <vt:lpstr>PowerPoint Presentation</vt:lpstr>
      <vt:lpstr>PowerPoint Presentation</vt:lpstr>
      <vt:lpstr>AERONAUTICAL ENGINEERING</vt:lpstr>
      <vt:lpstr>PowerPoint Presentation</vt:lpstr>
      <vt:lpstr>PowerPoint Presentation</vt:lpstr>
      <vt:lpstr>PowerPoint Presentation</vt:lpstr>
      <vt:lpstr>MARINE </vt:lpstr>
      <vt:lpstr>MARITIME COURSES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MEDICAL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ENGINEERING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JOBS AFTER 12th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  4</vt:lpstr>
      <vt:lpstr>COURSES AFTER GRADUATION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JOBS AFTER GRADUATION</vt:lpstr>
      <vt:lpstr>JOBS AFTER GRADUATION TENTATIVE VACANCIES IN VARIOUS GOVERNMENT  AND PUBLIC UNDERTAKINGS</vt:lpstr>
      <vt:lpstr>KARNATAKA GOVERNMENT</vt:lpstr>
      <vt:lpstr>KARNATAKA PUBLIC SERVICE COMMISSION, BANGALORE</vt:lpstr>
      <vt:lpstr>UNION PUBLIC SERVICE COMMISSION</vt:lpstr>
      <vt:lpstr>PowerPoint Presentation</vt:lpstr>
      <vt:lpstr>STAFF SELECTION COMMISSION (SSC)  CENTRAL GOVERNMENT</vt:lpstr>
      <vt:lpstr>RAILWAYS</vt:lpstr>
      <vt:lpstr>BANKING SERVICES</vt:lpstr>
      <vt:lpstr>PUBLIC UNDERTAKINGS</vt:lpstr>
      <vt:lpstr>PowerPoint Presentation</vt:lpstr>
      <vt:lpstr>PowerPoint Presentation</vt:lpstr>
      <vt:lpstr>PowerPoint Presentation</vt:lpstr>
      <vt:lpstr>GOVERNMENT EXAMINATIONS FOR JOBS</vt:lpstr>
      <vt:lpstr>PowerPoint Presentation</vt:lpstr>
      <vt:lpstr>PowerPoint Presentation</vt:lpstr>
      <vt:lpstr>UPCOMING GOVERNMENT EXAMS 2020-21</vt:lpstr>
      <vt:lpstr>PowerPoint Presentation</vt:lpstr>
      <vt:lpstr>PowerPoint Presentation</vt:lpstr>
      <vt:lpstr>PowerPoint Presentation</vt:lpstr>
      <vt:lpstr>PowerPoint Presentation</vt:lpstr>
      <vt:lpstr>POST GRADUATE GOVERNMENT JOBS</vt:lpstr>
      <vt:lpstr>KPSC RECRUITMENT</vt:lpstr>
      <vt:lpstr>INTELLIGENCE BUREAU IB Recruitment 2021</vt:lpstr>
      <vt:lpstr>IB ACIO RECRUITMENT</vt:lpstr>
      <vt:lpstr>PowerPoint Presentation</vt:lpstr>
      <vt:lpstr>STAFF SELECTION COMMISSION SSC JUNIOR ENGINEER RECRUITMENT</vt:lpstr>
      <vt:lpstr>PowerPoint Presentation</vt:lpstr>
      <vt:lpstr>SSC CGL RECRUITMENT 2021</vt:lpstr>
      <vt:lpstr>PowerPoint Presentation</vt:lpstr>
      <vt:lpstr>PowerPoint Presentation</vt:lpstr>
      <vt:lpstr>PowerPoint Presentation</vt:lpstr>
      <vt:lpstr>Tentative vacancy Combined Graduate Level Examination-2020  (Updated as on dated 08.02.2021)</vt:lpstr>
      <vt:lpstr>PowerPoint Presentation</vt:lpstr>
      <vt:lpstr>PowerPoint Presentation</vt:lpstr>
      <vt:lpstr>PowerPoint Presentation</vt:lpstr>
      <vt:lpstr>PowerPoint Presentation</vt:lpstr>
      <vt:lpstr>Tentative vacancies for the Combined Higher Secondary (10+2) Level Examination, 2020 (FOR LDC/JSA/PA/SA &amp; DEO )</vt:lpstr>
      <vt:lpstr>PowerPoint Presentation</vt:lpstr>
      <vt:lpstr>PowerPoint Presentation</vt:lpstr>
      <vt:lpstr>RAILWAY SWR APPRENTICE RECRUITMENT South Western Railway Apprentice Recruitment</vt:lpstr>
      <vt:lpstr>SWR Recruitment 2020 – Vacancy Overview Carriage Repair Workshop, Hubballi</vt:lpstr>
      <vt:lpstr>PowerPoint Presentation</vt:lpstr>
      <vt:lpstr>PowerPoint Presentation</vt:lpstr>
      <vt:lpstr>        RRB MI RECRUITMENT VACANCY DETAILS 2021 Eligibility Criteria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INDIAN NAVY TRADESMAN RECRUITMENT 2021</vt:lpstr>
      <vt:lpstr>Indian Navy Tradesman Mate- Job Profile/ Nature of Duties</vt:lpstr>
      <vt:lpstr>PowerPoint Presentation</vt:lpstr>
      <vt:lpstr>NATIONAL DEFENCE ACADEMY (NDA)</vt:lpstr>
      <vt:lpstr>DRDO (MINISTRY OF DEFENCE OF GOVT. OF INDIA)</vt:lpstr>
      <vt:lpstr>PowerPoint Presentation</vt:lpstr>
      <vt:lpstr>INDIAN ARMY WOMEN GD SOLDIER</vt:lpstr>
      <vt:lpstr>                      INDIAN ARMY Upcoming Army Recruitment Rally for JCO/OR Rank 2021 Upcoming Army Recruitment Rally for JCO/OR Rank 2021 Web Site: https://joinindianarmy.nic.in/</vt:lpstr>
      <vt:lpstr>PowerPoint Presentation</vt:lpstr>
      <vt:lpstr>PowerPoint Presentation</vt:lpstr>
      <vt:lpstr>PowerPoint Presentation</vt:lpstr>
      <vt:lpstr>PowerPoint Presentation</vt:lpstr>
      <vt:lpstr>INDIAN NAVY RECRUITMENT 2021 Indian Navy Recruitment 2021 Details</vt:lpstr>
      <vt:lpstr>PowerPoint Presentation</vt:lpstr>
      <vt:lpstr>JUNIOR ENGINEER  (CIVIL, MECHANICAL, ELECTRICAL AND QUANTITY SURVEYING &amp; CONTRACTS) EXAMINATION Detail of Posts: Following are the likely posts that will be filled up through this examination: </vt:lpstr>
      <vt:lpstr>Age Limit as on 01.01.2021:  6.1 Age limit for the posts of Junior Engineers in various Ministries/ Departments/ Organizations as on 01.01.2021 is as under: 4 </vt:lpstr>
      <vt:lpstr>Age Limit as on 01.01.2021:  6.1 Age limit for the posts of Junior Engineers in various Ministries/ Departments/ Organizations as on 01.01.2021 is as under: 4 </vt:lpstr>
      <vt:lpstr>Essential Educational Qualifications/ Experience (as on 01.01.2021):  8.1 Essential Educational Qualification and experience, etc required for the various posts are as follows: </vt:lpstr>
      <vt:lpstr>PowerPoint Presentation</vt:lpstr>
      <vt:lpstr>Tentative vacancies for the Combined Higher Secondary (10+2) Level Examination, 2020 (FOR DEO) </vt:lpstr>
      <vt:lpstr>Tentative vacancies of Junior Engineer (Civil, Electrical, Mechanical and Quantity Surveying &amp; Contracts) Examination</vt:lpstr>
      <vt:lpstr>SUB-INSPECTOR IN CENTRAL ARMED POLICE FORCES</vt:lpstr>
      <vt:lpstr>                                     KSRP CONSTABLE KSRP SRPC And Bandsmen Recruitment Overview</vt:lpstr>
      <vt:lpstr>     ASSISTANT COMMANDANT Central Armed Police Forces BSF, CISF, ITBP, CRPF, SSB</vt:lpstr>
      <vt:lpstr>  CRPF PARAMEDICAL STAFF CRPF  Recruitment details 2020</vt:lpstr>
      <vt:lpstr>PowerPoint Presentation</vt:lpstr>
      <vt:lpstr>PowerPoint Presentation</vt:lpstr>
      <vt:lpstr>   SBI CBO RECRUITMENT Highlights of State Bank of India CBO </vt:lpstr>
      <vt:lpstr> SBI PHARMACIST CLERICAL RECRUITMENT SBI Pharmacist Clerical recruitment 2021: Overview</vt:lpstr>
      <vt:lpstr>PowerPoint Presentation</vt:lpstr>
      <vt:lpstr>      SBI CLERK RECRUITMENT Overview of SBI Junior Associate (Customer Support &amp; Sales) Clerical Cadre Recruitment 2021</vt:lpstr>
      <vt:lpstr>SBI Clerk Vacancy 2021 The category-wise vacancies are as given in the table below-  </vt:lpstr>
      <vt:lpstr>      KARNATAKA BANK PROBATIONARY OFFICERS Karnataka Bank Recruitment PO (Scale-1): Important Details</vt:lpstr>
      <vt:lpstr>IBPS RRB</vt:lpstr>
      <vt:lpstr>PowerPoint Presentation</vt:lpstr>
      <vt:lpstr>PowerPoint Presentation</vt:lpstr>
      <vt:lpstr>EMPLOYEE STATE INSURANCE CORPORATION (ESIC) UDC Recruitment 2021</vt:lpstr>
      <vt:lpstr>Posts There are total 6552 (tentative) vacancies for which eligible candidates have to compete. Check the post-wise vacancy details given below-  </vt:lpstr>
      <vt:lpstr>            NAVODAYA VIDYALAYA SAMITI (NVS) RECRUITMENT  NVS recruitment vacancies 2020</vt:lpstr>
      <vt:lpstr>      DEPARTMENT OF THE POST – KARNATAKA Karnataka Postal Circle GDS Recruitment 2021- Overview</vt:lpstr>
      <vt:lpstr>PowerPoint Presentation</vt:lpstr>
      <vt:lpstr>NATIONAL THERMAL POWER CORPORATION (NTPC)</vt:lpstr>
      <vt:lpstr>PowerPoint Presentation</vt:lpstr>
      <vt:lpstr>ANGANWADI RECRUITMENT</vt:lpstr>
      <vt:lpstr>PowerPoint Presentation</vt:lpstr>
      <vt:lpstr>PUBLIC UNDERTAKINGS NCL (Northern Coalfields Limited)</vt:lpstr>
      <vt:lpstr>Indian Farmers Fertiliser Cooperative     Limited (IFFCO) GEA Online Form 2020</vt:lpstr>
      <vt:lpstr>PowerPoint Presentation</vt:lpstr>
      <vt:lpstr>NEYVELI LIGNITE CORPORATION (NLC) RECRUITMENT</vt:lpstr>
      <vt:lpstr>National Mining Development Corporation (NMDC) Recruitment</vt:lpstr>
      <vt:lpstr>Eligibility Criteria</vt:lpstr>
      <vt:lpstr>NFL MANAGEMENT TRAINEE</vt:lpstr>
      <vt:lpstr>NEW INDIA ASSURANCE CO LTD. NIACL ADMINISTRATIVE OFFICE (AO) RECRUITMENT</vt:lpstr>
      <vt:lpstr>PowerPoint Presentation</vt:lpstr>
      <vt:lpstr>PowerPoint Presentation</vt:lpstr>
      <vt:lpstr>PART –  5</vt:lpstr>
      <vt:lpstr>SCHOLARSHIPS  FOR  STUDY IN INDIA</vt:lpstr>
      <vt:lpstr>MINISTRY OF  MINORITY AFFAIRS</vt:lpstr>
      <vt:lpstr>DEPARTMENT OF EMPOWERMENT OF PERSONS WITH DISABILITIES </vt:lpstr>
      <vt:lpstr>MINISTRY OF LABOUR &amp; EMPLOYMENT</vt:lpstr>
      <vt:lpstr>DEPARMENT OF HIGHER DEUCATION</vt:lpstr>
      <vt:lpstr>Eligibility Criteria for GOKDOM Scholarships Merit-Cum-Means Scholarship, Karnataka (August to October)</vt:lpstr>
      <vt:lpstr>National Overseas Scholarship, Karnataka (May to July)</vt:lpstr>
      <vt:lpstr>Pre- matric scholarship, Karnataka (August to October)</vt:lpstr>
      <vt:lpstr>Post- matric scholarship, Karnataka (August to October)</vt:lpstr>
      <vt:lpstr>For MPhil and PhD Students, Karnataka (May to June)</vt:lpstr>
      <vt:lpstr>The Incentive for Secondary or Intermediate class candidates, Karnataka (August to September)</vt:lpstr>
      <vt:lpstr>What are the documents required to upload while filling the Scholarship form?</vt:lpstr>
      <vt:lpstr>ePASS Karnataka Vidyasiri Scholarship 2021</vt:lpstr>
      <vt:lpstr>Eligibility Requirements for Full Course Fee concession for PMS FAAS, FC and NUR</vt:lpstr>
      <vt:lpstr>Eligibility Requirements for Pratibha Pushkar Scholarship</vt:lpstr>
      <vt:lpstr>Eligibility Requirements for Free Hostel Accommodation  </vt:lpstr>
      <vt:lpstr>ePass Karnataka Vidyasiri Scholarship Documents Required</vt:lpstr>
      <vt:lpstr>Begum Hazrat Mahal  Scholarship Scheme</vt:lpstr>
      <vt:lpstr>Eligibility Criteria Required For Begum Hazrat Scholarship</vt:lpstr>
      <vt:lpstr>PowerPoint Presentation</vt:lpstr>
      <vt:lpstr>Scholarship in India Centrally Funded scholarship in India  Scholarships funded by the different Ministries of Central Govt.-</vt:lpstr>
      <vt:lpstr>PowerPoint Presentation</vt:lpstr>
      <vt:lpstr>Scholarships provided by UGC/AICTE</vt:lpstr>
      <vt:lpstr>PowerPoint Presentation</vt:lpstr>
      <vt:lpstr>PowerPoint Presentation</vt:lpstr>
      <vt:lpstr>PowerPoint Presentation</vt:lpstr>
      <vt:lpstr>PowerPoint Presentation</vt:lpstr>
      <vt:lpstr>PowerPoint Presentation</vt:lpstr>
      <vt:lpstr>NTSE RESERVATION  Have a look at the category-wise reservation applicable at national level i.e. for stage II examination given as under-</vt:lpstr>
      <vt:lpstr>For State Level Exam (Stage I)</vt:lpstr>
      <vt:lpstr>NTSE Application links and Liaison Office Addresses</vt:lpstr>
      <vt:lpstr>Keep India Smiling Foundational Scholarship – Overview</vt:lpstr>
      <vt:lpstr>Keep India Smiling Scholarship</vt:lpstr>
      <vt:lpstr>Scholarship Programme for 1-year Vocational Course</vt:lpstr>
      <vt:lpstr>Keep India Smiling Foundational Scholarship Programme for  3-Year Diploma/ Graduation Courses</vt:lpstr>
      <vt:lpstr>Scholarship Programme for BDS courses</vt:lpstr>
      <vt:lpstr>Scholarship Programme for Engineering courses</vt:lpstr>
      <vt:lpstr>Foundational grant for Individuals Helping others</vt:lpstr>
      <vt:lpstr>Scholarship Programme for Sportspersons</vt:lpstr>
      <vt:lpstr>Important Points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SCHOLARSHIPS  FOR  STUDY ABROAD</vt:lpstr>
      <vt:lpstr>CANADA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secretary secretary</dc:creator>
  <cp:lastModifiedBy>secretary secretary</cp:lastModifiedBy>
  <cp:revision>1</cp:revision>
  <dcterms:created xsi:type="dcterms:W3CDTF">2025-04-22T03:32:42Z</dcterms:created>
  <dcterms:modified xsi:type="dcterms:W3CDTF">2025-04-22T04:09:10Z</dcterms:modified>
</cp:coreProperties>
</file>